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6" r:id="rId3"/>
    <p:sldId id="277" r:id="rId4"/>
    <p:sldId id="272" r:id="rId5"/>
    <p:sldId id="257" r:id="rId6"/>
    <p:sldId id="267" r:id="rId7"/>
    <p:sldId id="270" r:id="rId8"/>
    <p:sldId id="271" r:id="rId9"/>
    <p:sldId id="273" r:id="rId10"/>
    <p:sldId id="268" r:id="rId11"/>
    <p:sldId id="258" r:id="rId12"/>
    <p:sldId id="260" r:id="rId13"/>
    <p:sldId id="259" r:id="rId14"/>
    <p:sldId id="261" r:id="rId15"/>
    <p:sldId id="262" r:id="rId16"/>
    <p:sldId id="263" r:id="rId17"/>
    <p:sldId id="264" r:id="rId18"/>
    <p:sldId id="265" r:id="rId19"/>
    <p:sldId id="275" r:id="rId20"/>
    <p:sldId id="274" r:id="rId21"/>
    <p:sldId id="26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934" y="-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New%20Microsoft%20Office%20Excel%20Workshee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New%20Microsoft%20Office%20Excel%20Work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elete val="1"/>
          </c:dLbls>
          <c:cat>
            <c:multiLvlStrRef>
              <c:f>Sheet1!$C$5:$F$6</c:f>
              <c:multiLvlStrCache>
                <c:ptCount val="4"/>
                <c:lvl>
                  <c:pt idx="0">
                    <c:v>Recommended</c:v>
                  </c:pt>
                  <c:pt idx="1">
                    <c:v>Actual</c:v>
                  </c:pt>
                  <c:pt idx="2">
                    <c:v>Recommended</c:v>
                  </c:pt>
                  <c:pt idx="3">
                    <c:v>Actual</c:v>
                  </c:pt>
                </c:lvl>
                <c:lvl>
                  <c:pt idx="0">
                    <c:v>Mechanised</c:v>
                  </c:pt>
                  <c:pt idx="2">
                    <c:v>Motorised</c:v>
                  </c:pt>
                </c:lvl>
              </c:multiLvlStrCache>
            </c:multiLvlStrRef>
          </c:cat>
          <c:val>
            <c:numRef>
              <c:f>Sheet1!$C$7:$F$7</c:f>
              <c:numCache>
                <c:formatCode>General</c:formatCode>
                <c:ptCount val="4"/>
                <c:pt idx="0">
                  <c:v>32221</c:v>
                </c:pt>
                <c:pt idx="1">
                  <c:v>72550</c:v>
                </c:pt>
                <c:pt idx="2">
                  <c:v>71213</c:v>
                </c:pt>
                <c:pt idx="3">
                  <c:v>60218</c:v>
                </c:pt>
              </c:numCache>
            </c:numRef>
          </c:val>
        </c:ser>
        <c:axId val="118097024"/>
        <c:axId val="118098560"/>
      </c:barChart>
      <c:catAx>
        <c:axId val="118097024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118098560"/>
        <c:crosses val="autoZero"/>
        <c:lblAlgn val="ctr"/>
        <c:lblOffset val="100"/>
      </c:catAx>
      <c:valAx>
        <c:axId val="1180985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118097024"/>
        <c:crosses val="autoZero"/>
        <c:crossBetween val="between"/>
      </c:valAx>
    </c:plotArea>
    <c:plotVisOnly val="1"/>
  </c:chart>
  <c:spPr>
    <a:gradFill flip="none" rotWithShape="1"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1"/>
      <a:tileRect/>
    </a:gradFill>
  </c:spPr>
  <c:txPr>
    <a:bodyPr/>
    <a:lstStyle/>
    <a:p>
      <a:pPr>
        <a:defRPr sz="1600" b="1" i="0" baseline="0">
          <a:solidFill>
            <a:srgbClr val="C00000"/>
          </a:solidFill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Sheet1!$B$12</c:f>
              <c:strCache>
                <c:ptCount val="1"/>
                <c:pt idx="0">
                  <c:v>Large Scale</c:v>
                </c:pt>
              </c:strCache>
            </c:strRef>
          </c:tx>
          <c:spPr>
            <a:ln w="38100"/>
          </c:spPr>
          <c:marker>
            <c:spPr>
              <a:ln w="38100"/>
            </c:spPr>
          </c:marker>
          <c:cat>
            <c:strRef>
              <c:f>Sheet1!$A$13:$A$18</c:f>
              <c:strCache>
                <c:ptCount val="6"/>
                <c:pt idx="0">
                  <c:v>1960-61</c:v>
                </c:pt>
                <c:pt idx="1">
                  <c:v>1973-74</c:v>
                </c:pt>
                <c:pt idx="2">
                  <c:v>1980-81</c:v>
                </c:pt>
                <c:pt idx="3">
                  <c:v>1998-99</c:v>
                </c:pt>
                <c:pt idx="4">
                  <c:v>2005-06</c:v>
                </c:pt>
                <c:pt idx="5">
                  <c:v>2010-11</c:v>
                </c:pt>
              </c:strCache>
            </c:strRef>
          </c:cat>
          <c:val>
            <c:numRef>
              <c:f>Sheet1!$B$13:$B$18</c:f>
              <c:numCache>
                <c:formatCode>0</c:formatCode>
                <c:ptCount val="6"/>
                <c:pt idx="0">
                  <c:v>132</c:v>
                </c:pt>
                <c:pt idx="1">
                  <c:v>629.20000000000005</c:v>
                </c:pt>
                <c:pt idx="2">
                  <c:v>933</c:v>
                </c:pt>
                <c:pt idx="3">
                  <c:v>1887.2</c:v>
                </c:pt>
                <c:pt idx="4">
                  <c:v>2055.6799999999998</c:v>
                </c:pt>
                <c:pt idx="5">
                  <c:v>2470</c:v>
                </c:pt>
              </c:numCache>
            </c:numRef>
          </c:val>
        </c:ser>
        <c:ser>
          <c:idx val="1"/>
          <c:order val="1"/>
          <c:tx>
            <c:strRef>
              <c:f>Sheet1!$C$12</c:f>
              <c:strCache>
                <c:ptCount val="1"/>
                <c:pt idx="0">
                  <c:v>Small Scale</c:v>
                </c:pt>
              </c:strCache>
            </c:strRef>
          </c:tx>
          <c:spPr>
            <a:ln w="38100"/>
          </c:spPr>
          <c:marker>
            <c:spPr>
              <a:ln w="38100"/>
            </c:spPr>
          </c:marker>
          <c:cat>
            <c:strRef>
              <c:f>Sheet1!$A$13:$A$18</c:f>
              <c:strCache>
                <c:ptCount val="6"/>
                <c:pt idx="0">
                  <c:v>1960-61</c:v>
                </c:pt>
                <c:pt idx="1">
                  <c:v>1973-74</c:v>
                </c:pt>
                <c:pt idx="2">
                  <c:v>1980-81</c:v>
                </c:pt>
                <c:pt idx="3">
                  <c:v>1998-99</c:v>
                </c:pt>
                <c:pt idx="4">
                  <c:v>2005-06</c:v>
                </c:pt>
                <c:pt idx="5">
                  <c:v>2010-11</c:v>
                </c:pt>
              </c:strCache>
            </c:strRef>
          </c:cat>
          <c:val>
            <c:numRef>
              <c:f>Sheet1!$C$13:$C$18</c:f>
              <c:numCache>
                <c:formatCode>0</c:formatCode>
                <c:ptCount val="6"/>
                <c:pt idx="0">
                  <c:v>748</c:v>
                </c:pt>
                <c:pt idx="1">
                  <c:v>580.79999999999995</c:v>
                </c:pt>
                <c:pt idx="2">
                  <c:v>622</c:v>
                </c:pt>
                <c:pt idx="3">
                  <c:v>808.8</c:v>
                </c:pt>
                <c:pt idx="4">
                  <c:v>760.31999999999948</c:v>
                </c:pt>
                <c:pt idx="5">
                  <c:v>780</c:v>
                </c:pt>
              </c:numCache>
            </c:numRef>
          </c:val>
        </c:ser>
        <c:marker val="1"/>
        <c:axId val="118094080"/>
        <c:axId val="118223232"/>
      </c:lineChart>
      <c:catAx>
        <c:axId val="11809408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IN" sz="1800" b="1"/>
            </a:pPr>
            <a:endParaRPr lang="en-US"/>
          </a:p>
        </c:txPr>
        <c:crossAx val="118223232"/>
        <c:crosses val="autoZero"/>
        <c:auto val="1"/>
        <c:lblAlgn val="ctr"/>
        <c:lblOffset val="100"/>
      </c:catAx>
      <c:valAx>
        <c:axId val="118223232"/>
        <c:scaling>
          <c:orientation val="minMax"/>
        </c:scaling>
        <c:axPos val="l"/>
        <c:majorGridlines/>
        <c:numFmt formatCode="0" sourceLinked="1"/>
        <c:tickLblPos val="nextTo"/>
        <c:txPr>
          <a:bodyPr/>
          <a:lstStyle/>
          <a:p>
            <a:pPr>
              <a:defRPr lang="en-IN" sz="1800" b="1"/>
            </a:pPr>
            <a:endParaRPr lang="en-US"/>
          </a:p>
        </c:txPr>
        <c:crossAx val="118094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865079365079541"/>
          <c:y val="1.4455562846310875E-2"/>
          <c:w val="0.17976190476190518"/>
          <c:h val="0.12849628171478591"/>
        </c:manualLayout>
      </c:layout>
      <c:txPr>
        <a:bodyPr/>
        <a:lstStyle/>
        <a:p>
          <a:pPr>
            <a:defRPr lang="en-IN" sz="1800" b="1"/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64E55-F4B7-402E-98E1-F46E9AB7A417}" type="datetimeFigureOut">
              <a:rPr lang="en-US" smtClean="0"/>
              <a:pPr/>
              <a:t>01/21/2023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4D555C-5679-4336-AC75-530A66737A7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D555C-5679-4336-AC75-530A66737A77}" type="slidenum">
              <a:rPr lang="en-IN" smtClean="0"/>
              <a:pPr/>
              <a:t>19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457200"/>
            <a:ext cx="9144000" cy="2438400"/>
          </a:xfrm>
        </p:spPr>
        <p:txBody>
          <a:bodyPr>
            <a:normAutofit/>
          </a:bodyPr>
          <a:lstStyle/>
          <a:p>
            <a:r>
              <a:rPr lang="en-IN" sz="3600" b="1" dirty="0" smtClean="0">
                <a:solidFill>
                  <a:srgbClr val="0000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Small Scale Fishing Communities’ </a:t>
            </a:r>
            <a:br>
              <a:rPr lang="en-IN" sz="3600" b="1" dirty="0" smtClean="0">
                <a:solidFill>
                  <a:srgbClr val="0000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IN" sz="3600" b="1" dirty="0" smtClean="0">
                <a:solidFill>
                  <a:srgbClr val="0000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Preferential Access Right </a:t>
            </a:r>
            <a:br>
              <a:rPr lang="en-IN" sz="3600" b="1" dirty="0" smtClean="0">
                <a:solidFill>
                  <a:srgbClr val="0000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IN" sz="3600" b="1" dirty="0" smtClean="0">
                <a:solidFill>
                  <a:srgbClr val="0000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 </a:t>
            </a:r>
            <a:br>
              <a:rPr lang="en-IN" sz="3600" b="1" dirty="0" smtClean="0">
                <a:solidFill>
                  <a:srgbClr val="0000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IN" sz="3600" b="1" dirty="0" smtClean="0">
                <a:solidFill>
                  <a:srgbClr val="0000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Marine Fish Resources</a:t>
            </a:r>
            <a:endParaRPr lang="en-IN" sz="3600" b="1" dirty="0">
              <a:solidFill>
                <a:srgbClr val="0000CC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C:\Users\Archana\Desktop\123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3090862"/>
            <a:ext cx="2471738" cy="2471738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329625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Why Preferential Access Right for </a:t>
            </a:r>
          </a:p>
          <a:p>
            <a:pPr algn="ctr"/>
            <a:r>
              <a:rPr lang="en-IN" sz="3200" b="1" dirty="0" smtClean="0"/>
              <a:t>Small Scale Fishers ?  </a:t>
            </a:r>
            <a:endParaRPr lang="en-IN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524000"/>
            <a:ext cx="79248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IN" sz="2400" b="1" dirty="0" smtClean="0">
                <a:solidFill>
                  <a:srgbClr val="0000CC"/>
                </a:solidFill>
              </a:rPr>
              <a:t> </a:t>
            </a:r>
            <a:r>
              <a:rPr lang="en-IN" sz="2800" b="1" dirty="0" smtClean="0">
                <a:solidFill>
                  <a:srgbClr val="0000CC"/>
                </a:solidFill>
              </a:rPr>
              <a:t>Small Scale Fisheries is more Traditional</a:t>
            </a:r>
          </a:p>
          <a:p>
            <a:r>
              <a:rPr lang="en-IN" sz="2800" b="1" dirty="0" smtClean="0">
                <a:solidFill>
                  <a:srgbClr val="0000CC"/>
                </a:solidFill>
              </a:rPr>
              <a:t>    </a:t>
            </a:r>
            <a:r>
              <a:rPr lang="en-IN" sz="2000" b="1" dirty="0" smtClean="0">
                <a:solidFill>
                  <a:srgbClr val="C00000"/>
                </a:solidFill>
              </a:rPr>
              <a:t>Small scale fisheries have grown through ages. Coping </a:t>
            </a:r>
            <a:br>
              <a:rPr lang="en-IN" sz="2000" b="1" dirty="0" smtClean="0">
                <a:solidFill>
                  <a:srgbClr val="C00000"/>
                </a:solidFill>
              </a:rPr>
            </a:br>
            <a:r>
              <a:rPr lang="en-IN" sz="2000" b="1" dirty="0" smtClean="0">
                <a:solidFill>
                  <a:srgbClr val="C00000"/>
                </a:solidFill>
              </a:rPr>
              <a:t>      and balancing with the nature of natural fish resources in </a:t>
            </a:r>
            <a:br>
              <a:rPr lang="en-IN" sz="2000" b="1" dirty="0" smtClean="0">
                <a:solidFill>
                  <a:srgbClr val="C00000"/>
                </a:solidFill>
              </a:rPr>
            </a:br>
            <a:r>
              <a:rPr lang="en-IN" sz="2000" b="1" dirty="0" smtClean="0">
                <a:solidFill>
                  <a:srgbClr val="C00000"/>
                </a:solidFill>
              </a:rPr>
              <a:t>      specific ecological and environmental setting. Thus </a:t>
            </a:r>
            <a:br>
              <a:rPr lang="en-IN" sz="2000" b="1" dirty="0" smtClean="0">
                <a:solidFill>
                  <a:srgbClr val="C00000"/>
                </a:solidFill>
              </a:rPr>
            </a:br>
            <a:r>
              <a:rPr lang="en-IN" sz="2000" b="1" dirty="0" smtClean="0">
                <a:solidFill>
                  <a:srgbClr val="C00000"/>
                </a:solidFill>
              </a:rPr>
              <a:t>      acquiring traditional knowledge.</a:t>
            </a:r>
          </a:p>
          <a:p>
            <a:endParaRPr lang="en-IN" sz="800" b="1" dirty="0" smtClean="0">
              <a:solidFill>
                <a:srgbClr val="0000CC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IN" sz="2400" b="1" dirty="0" smtClean="0">
                <a:solidFill>
                  <a:srgbClr val="0000CC"/>
                </a:solidFill>
              </a:rPr>
              <a:t>Small Scale Fisheries is more Sustainable</a:t>
            </a:r>
          </a:p>
          <a:p>
            <a:r>
              <a:rPr lang="en-IN" sz="2400" b="1" dirty="0" smtClean="0">
                <a:solidFill>
                  <a:srgbClr val="0000CC"/>
                </a:solidFill>
              </a:rPr>
              <a:t>    </a:t>
            </a:r>
            <a:r>
              <a:rPr lang="en-IN" sz="2000" b="1" dirty="0" smtClean="0">
                <a:solidFill>
                  <a:srgbClr val="C00000"/>
                </a:solidFill>
              </a:rPr>
              <a:t>To be sustainable</a:t>
            </a:r>
            <a:r>
              <a:rPr lang="en-IN" sz="2400" b="1" dirty="0" smtClean="0">
                <a:solidFill>
                  <a:srgbClr val="0000CC"/>
                </a:solidFill>
              </a:rPr>
              <a:t> </a:t>
            </a:r>
            <a:r>
              <a:rPr lang="en-IN" sz="2000" b="1" dirty="0" smtClean="0">
                <a:solidFill>
                  <a:srgbClr val="C00000"/>
                </a:solidFill>
              </a:rPr>
              <a:t>natural resource utilisation has to match its </a:t>
            </a:r>
            <a:br>
              <a:rPr lang="en-IN" sz="2000" b="1" dirty="0" smtClean="0">
                <a:solidFill>
                  <a:srgbClr val="C00000"/>
                </a:solidFill>
              </a:rPr>
            </a:br>
            <a:r>
              <a:rPr lang="en-IN" sz="2000" b="1" dirty="0" smtClean="0">
                <a:solidFill>
                  <a:srgbClr val="C00000"/>
                </a:solidFill>
              </a:rPr>
              <a:t>     regeneration. Slow in extraction and non-aggressive in nature small  </a:t>
            </a:r>
            <a:br>
              <a:rPr lang="en-IN" sz="2000" b="1" dirty="0" smtClean="0">
                <a:solidFill>
                  <a:srgbClr val="C00000"/>
                </a:solidFill>
              </a:rPr>
            </a:br>
            <a:r>
              <a:rPr lang="en-IN" sz="2000" b="1" dirty="0" smtClean="0">
                <a:solidFill>
                  <a:srgbClr val="C00000"/>
                </a:solidFill>
              </a:rPr>
              <a:t>     scale fishing is most suitable for this principle.</a:t>
            </a:r>
          </a:p>
          <a:p>
            <a:endParaRPr lang="en-IN" sz="800" b="1" dirty="0" smtClean="0">
              <a:solidFill>
                <a:srgbClr val="0000CC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IN" sz="2400" b="1" dirty="0" smtClean="0">
                <a:solidFill>
                  <a:srgbClr val="0000CC"/>
                </a:solidFill>
              </a:rPr>
              <a:t> Small Scale Fisheries is more equitable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      Small scale fisheries through its small ownerships and large </a:t>
            </a:r>
            <a:br>
              <a:rPr lang="en-IN" sz="2000" b="1" dirty="0" smtClean="0">
                <a:solidFill>
                  <a:srgbClr val="C00000"/>
                </a:solidFill>
              </a:rPr>
            </a:br>
            <a:r>
              <a:rPr lang="en-IN" sz="2000" b="1" dirty="0" smtClean="0">
                <a:solidFill>
                  <a:srgbClr val="C00000"/>
                </a:solidFill>
              </a:rPr>
              <a:t>      </a:t>
            </a:r>
            <a:r>
              <a:rPr lang="en-IN" sz="2000" b="1" dirty="0" err="1" smtClean="0">
                <a:solidFill>
                  <a:srgbClr val="C00000"/>
                </a:solidFill>
              </a:rPr>
              <a:t>patnerships</a:t>
            </a:r>
            <a:r>
              <a:rPr lang="en-IN" sz="2000" b="1" dirty="0" smtClean="0">
                <a:solidFill>
                  <a:srgbClr val="C00000"/>
                </a:solidFill>
              </a:rPr>
              <a:t> distributes the wealth and income earned through fishing </a:t>
            </a:r>
            <a:br>
              <a:rPr lang="en-IN" sz="2000" b="1" dirty="0" smtClean="0">
                <a:solidFill>
                  <a:srgbClr val="C00000"/>
                </a:solidFill>
              </a:rPr>
            </a:br>
            <a:r>
              <a:rPr lang="en-IN" sz="2000" b="1" dirty="0" smtClean="0">
                <a:solidFill>
                  <a:srgbClr val="C00000"/>
                </a:solidFill>
              </a:rPr>
              <a:t>      in a scale incomparable to mechanised fisheries.</a:t>
            </a:r>
            <a:endParaRPr lang="en-IN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29625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How to Achieve Preferential Access Right ?  - 1</a:t>
            </a:r>
            <a:endParaRPr lang="en-IN" sz="32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81000" y="1676400"/>
            <a:ext cx="8305800" cy="2362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Matching ​fishing effort to available sustainable yield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en-IN" sz="2800" b="1" i="1" dirty="0" smtClean="0"/>
              <a:t>The fishing effort should match the sustainable yield. This should be estimated and enforced area wise taking into consideration the specific number, nature and area of operation of fishing crafts.</a:t>
            </a: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2800" b="1" dirty="0" smtClean="0">
              <a:solidFill>
                <a:srgbClr val="0000CC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29625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How to Achieve Preferential Access Right ?  - 2</a:t>
            </a:r>
            <a:endParaRPr lang="en-IN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295400"/>
            <a:ext cx="83820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IN" sz="2800" b="1" dirty="0" smtClean="0">
                <a:solidFill>
                  <a:srgbClr val="0000CC"/>
                </a:solidFill>
              </a:rPr>
              <a:t>Moratorium on Registration of New Mechanised Boats</a:t>
            </a:r>
          </a:p>
          <a:p>
            <a:pPr lvl="0"/>
            <a:endParaRPr lang="en-IN" sz="2400" b="1" i="1" dirty="0" smtClean="0"/>
          </a:p>
          <a:p>
            <a:pPr lvl="0"/>
            <a:r>
              <a:rPr lang="en-IN" sz="2400" b="1" i="1" dirty="0" smtClean="0"/>
              <a:t>In view of the full or over exploitation of fish resources in near shore area the following measures should be considered –</a:t>
            </a:r>
          </a:p>
          <a:p>
            <a:pPr lvl="0"/>
            <a:endParaRPr lang="en-IN" sz="2400" dirty="0" smtClean="0"/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/>
              <a:t>Moratorium on registration of new mechanised boats;</a:t>
            </a:r>
          </a:p>
          <a:p>
            <a:pPr lvl="0"/>
            <a:endParaRPr lang="en-IN" sz="800" dirty="0" smtClean="0"/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/>
              <a:t>Immediate stoppage of government subsidy, loan etc. for new mechanised boats;</a:t>
            </a:r>
          </a:p>
          <a:p>
            <a:pPr lvl="0"/>
            <a:endParaRPr lang="en-IN" sz="800" dirty="0" smtClean="0"/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/>
              <a:t>For small fishing boats preference of registration to owner </a:t>
            </a:r>
            <a:br>
              <a:rPr lang="en-IN" sz="2400" b="1" i="1" dirty="0" smtClean="0"/>
            </a:br>
            <a:r>
              <a:rPr lang="en-IN" sz="2400" b="1" i="1" dirty="0" smtClean="0"/>
              <a:t>  operators.</a:t>
            </a:r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29625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How to Achieve Preferential Access Right ?  - 3</a:t>
            </a:r>
            <a:endParaRPr lang="en-IN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371600"/>
            <a:ext cx="7620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smtClean="0">
                <a:solidFill>
                  <a:srgbClr val="0000CC"/>
                </a:solidFill>
              </a:rPr>
              <a:t>Reducing the Effort to Match Available Resources</a:t>
            </a:r>
          </a:p>
          <a:p>
            <a:endParaRPr lang="en-IN" dirty="0" smtClean="0"/>
          </a:p>
          <a:p>
            <a:endParaRPr lang="en-IN" dirty="0" smtClean="0"/>
          </a:p>
          <a:p>
            <a:pPr lvl="0" algn="ctr"/>
            <a:r>
              <a:rPr lang="en-IN" sz="2800" b="1" i="1" dirty="0" smtClean="0"/>
              <a:t>Measures should be taken to first reduce the number of mechanised fishing boats applying the principle of </a:t>
            </a:r>
            <a:r>
              <a:rPr lang="en-IN" sz="2800" b="1" i="1" dirty="0" err="1" smtClean="0"/>
              <a:t>subsidiarity</a:t>
            </a:r>
            <a:r>
              <a:rPr lang="en-IN" sz="2800" b="1" i="1" dirty="0" smtClean="0"/>
              <a:t>.</a:t>
            </a:r>
            <a:endParaRPr lang="en-IN" sz="2800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29625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How to Achieve Preferential Access Right ?  - 4</a:t>
            </a:r>
            <a:endParaRPr lang="en-IN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295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sz="2800" b="1" dirty="0" smtClean="0">
                <a:solidFill>
                  <a:srgbClr val="0000CC"/>
                </a:solidFill>
              </a:rPr>
              <a:t>Smaller fishers are to have the first right to catch, larger ones are to get the rest. This may be enforced through following measures – </a:t>
            </a:r>
          </a:p>
          <a:p>
            <a:pPr lvl="0"/>
            <a:endParaRPr lang="en-US" sz="2000" b="1" i="1" dirty="0" smtClean="0"/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/>
              <a:t>Extend exclusive fishing zone for small fishers </a:t>
            </a:r>
            <a:r>
              <a:rPr lang="en-IN" sz="2400" b="1" i="1" dirty="0" err="1" smtClean="0"/>
              <a:t>upto</a:t>
            </a:r>
            <a:r>
              <a:rPr lang="en-IN" sz="2400" b="1" i="1" dirty="0" smtClean="0"/>
              <a:t> territorial waters [12 nautical miles].</a:t>
            </a:r>
          </a:p>
          <a:p>
            <a:pPr lvl="0"/>
            <a:endParaRPr lang="en-IN" sz="2400" dirty="0" smtClean="0"/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/>
              <a:t>6 months fishing ban on mechanised fishing, 3 months fishing ban on motorised fishing, no ban on manual fishing. Small scale fish workers to be adequately compensated.</a:t>
            </a:r>
          </a:p>
          <a:p>
            <a:pPr lvl="0"/>
            <a:endParaRPr lang="en-IN" sz="2400" dirty="0" smtClean="0"/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/>
              <a:t>Introduce quota of catch for mechanised fishing sector providing for the requirement of the small fishing sector.</a:t>
            </a:r>
            <a:endParaRPr lang="en-IN" sz="2400" dirty="0" smtClean="0"/>
          </a:p>
          <a:p>
            <a:pPr lvl="0"/>
            <a:endParaRPr lang="en-IN" sz="2000" dirty="0" smtClean="0"/>
          </a:p>
          <a:p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29625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How to Achieve Preferential Access Right ?  - 5</a:t>
            </a:r>
            <a:endParaRPr lang="en-IN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834277"/>
            <a:ext cx="85344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IN" sz="2800" b="1" dirty="0" smtClean="0">
                <a:solidFill>
                  <a:srgbClr val="0000CC"/>
                </a:solidFill>
              </a:rPr>
              <a:t>Ban Destructive Fishing</a:t>
            </a:r>
          </a:p>
          <a:p>
            <a:pPr lvl="0"/>
            <a:endParaRPr lang="en-IN" sz="2400" b="1" dirty="0" smtClean="0">
              <a:solidFill>
                <a:srgbClr val="0000CC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/>
              <a:t>Introduce total ban on destructive fishing methods like bottom trawling and purse seining.</a:t>
            </a:r>
          </a:p>
          <a:p>
            <a:pPr lvl="0">
              <a:buFont typeface="Arial" pitchFamily="34" charset="0"/>
              <a:buChar char="•"/>
            </a:pPr>
            <a:endParaRPr lang="en-IN" sz="2400" dirty="0" smtClean="0"/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/>
              <a:t>Stop fishing with fish finders and/or LED lights that make fishing very aggressive and indiscriminately destroy the natural fish stock.</a:t>
            </a:r>
            <a:endParaRPr lang="en-IN" sz="2400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How to Achieve Preferential Access Right ?  - 6</a:t>
            </a:r>
            <a:endParaRPr lang="en-IN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" y="685800"/>
            <a:ext cx="8915400" cy="5867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Recognise the small fishing communities’ right to fish in coastal/marine protected areas like </a:t>
            </a:r>
            <a:b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I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Sundarban</a:t>
            </a: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I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Bhitarkanika</a:t>
            </a: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I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Gahirmatha</a:t>
            </a: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b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Gulf of </a:t>
            </a:r>
            <a:r>
              <a:rPr kumimoji="0" lang="en-I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Munnar</a:t>
            </a: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I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Malban</a:t>
            </a: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endParaRPr lang="en-IN" sz="2400" b="1" i="1" dirty="0" smtClean="0"/>
          </a:p>
          <a:p>
            <a:r>
              <a:rPr lang="en-IN" sz="2400" b="1" i="1" dirty="0" smtClean="0"/>
              <a:t>There should be – </a:t>
            </a:r>
          </a:p>
          <a:p>
            <a:endParaRPr lang="en-IN" sz="800" dirty="0" smtClean="0"/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>
                <a:solidFill>
                  <a:srgbClr val="C00000"/>
                </a:solidFill>
              </a:rPr>
              <a:t>Mandatory informed consent of the small and traditional fishing communities before imposition of any restriction on their livelihood for conservation.</a:t>
            </a:r>
          </a:p>
          <a:p>
            <a:pPr lvl="0"/>
            <a:endParaRPr lang="en-IN" sz="800" dirty="0" smtClean="0">
              <a:solidFill>
                <a:srgbClr val="C00000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>
                <a:solidFill>
                  <a:srgbClr val="C00000"/>
                </a:solidFill>
              </a:rPr>
              <a:t>Adequate compensation and rehabilitation of the affected fishing communities.</a:t>
            </a:r>
          </a:p>
          <a:p>
            <a:pPr lvl="0"/>
            <a:endParaRPr lang="en-IN" sz="800" dirty="0" smtClean="0">
              <a:solidFill>
                <a:srgbClr val="C00000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IN" sz="2400" b="1" i="1" dirty="0" smtClean="0">
                <a:solidFill>
                  <a:srgbClr val="C00000"/>
                </a:solidFill>
              </a:rPr>
              <a:t>Mandatory participation of the small and traditional fishing communities dependent on the marine and coastal protected area in the design and management of the protected area</a:t>
            </a:r>
            <a:r>
              <a:rPr lang="en-IN" sz="2000" b="1" i="1" dirty="0" smtClean="0">
                <a:solidFill>
                  <a:srgbClr val="C00000"/>
                </a:solidFill>
              </a:rPr>
              <a:t>.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How to Achieve Preferential Access Right ?  - 7</a:t>
            </a:r>
            <a:endParaRPr lang="en-IN" sz="32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1676400"/>
            <a:ext cx="7772400" cy="2590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 foreign fishing vessel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074783"/>
            <a:ext cx="79248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IN" b="1" i="1" dirty="0" smtClean="0"/>
          </a:p>
          <a:p>
            <a:pPr lvl="0"/>
            <a:r>
              <a:rPr lang="en-IN" sz="2400" b="1" i="1" dirty="0" smtClean="0"/>
              <a:t>Build capacity of Indian fleet for deep sea fishing:</a:t>
            </a:r>
          </a:p>
          <a:p>
            <a:pPr lvl="0"/>
            <a:endParaRPr lang="en-IN" sz="2400" dirty="0" smtClean="0"/>
          </a:p>
          <a:p>
            <a:r>
              <a:rPr lang="en-IN" sz="2400" b="1" i="1" dirty="0" smtClean="0"/>
              <a:t>In view of the dismal outcome of the </a:t>
            </a:r>
            <a:r>
              <a:rPr lang="en-IN" sz="2400" b="1" i="1" dirty="0" err="1" smtClean="0"/>
              <a:t>LoP</a:t>
            </a:r>
            <a:r>
              <a:rPr lang="en-IN" sz="2400" b="1" i="1" dirty="0" smtClean="0"/>
              <a:t> scheme and the threat it bears to the Indian fishing fleet the </a:t>
            </a:r>
            <a:r>
              <a:rPr lang="en-IN" sz="2400" b="1" i="1" dirty="0" err="1" smtClean="0"/>
              <a:t>LoP</a:t>
            </a:r>
            <a:r>
              <a:rPr lang="en-IN" sz="2400" b="1" i="1" dirty="0" smtClean="0"/>
              <a:t> scheme should be discarded and </a:t>
            </a:r>
            <a:r>
              <a:rPr lang="en-IN" sz="2400" b="1" i="1" dirty="0" err="1" smtClean="0"/>
              <a:t>Murari</a:t>
            </a:r>
            <a:r>
              <a:rPr lang="en-IN" sz="2400" b="1" i="1" dirty="0" smtClean="0"/>
              <a:t> Committee recommendation regarding capacity building of Indian fishing fleet for deep sea fishing should be implemented.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0"/>
            <a:ext cx="8534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</a:rPr>
              <a:t>Protection from encroachments and pollution</a:t>
            </a:r>
            <a:endParaRPr lang="en-US" sz="2800" b="1" i="1" dirty="0" smtClean="0"/>
          </a:p>
          <a:p>
            <a:endParaRPr lang="en-US" sz="2400" b="1" i="1" dirty="0" smtClean="0"/>
          </a:p>
          <a:p>
            <a:r>
              <a:rPr lang="en-US" sz="2400" b="1" i="1" dirty="0" smtClean="0"/>
              <a:t>In view of the rampant encroachments on the coast and severe pollution of the coastal waters the government should – </a:t>
            </a:r>
          </a:p>
          <a:p>
            <a:endParaRPr lang="en-IN" sz="2400" b="1" i="1" dirty="0" smtClean="0"/>
          </a:p>
          <a:p>
            <a:pPr lvl="0">
              <a:buFont typeface="Arial" pitchFamily="34" charset="0"/>
              <a:buChar char="•"/>
            </a:pPr>
            <a:r>
              <a:rPr lang="en-US" sz="2400" b="1" i="1" dirty="0" smtClean="0"/>
              <a:t> </a:t>
            </a:r>
            <a:r>
              <a:rPr lang="en-US" sz="2400" b="1" i="1" dirty="0" err="1" smtClean="0"/>
              <a:t>Recognise</a:t>
            </a:r>
            <a:r>
              <a:rPr lang="en-US" sz="2400" b="1" i="1" dirty="0" smtClean="0"/>
              <a:t> the necessity of a comprehensive and effective Act on coastal zone to conserve the coastal natural resources and the livelihood of small and traditional fishing communities dependent on those resources.</a:t>
            </a:r>
          </a:p>
          <a:p>
            <a:pPr lvl="0">
              <a:buFont typeface="Arial" pitchFamily="34" charset="0"/>
              <a:buChar char="•"/>
            </a:pPr>
            <a:endParaRPr lang="en-IN" sz="2400" b="1" i="1" dirty="0" smtClean="0"/>
          </a:p>
          <a:p>
            <a:pPr lvl="0">
              <a:buFont typeface="Arial" pitchFamily="34" charset="0"/>
              <a:buChar char="•"/>
            </a:pPr>
            <a:r>
              <a:rPr lang="en-US" sz="2400" b="1" i="1" dirty="0" smtClean="0"/>
              <a:t> Provide for mandatory consent and participation of the fishing communities and the fisheries department in the sanctioning process of any project on the coast.</a:t>
            </a:r>
            <a:endParaRPr lang="en-IN" sz="2400" b="1" i="1" dirty="0" smtClean="0"/>
          </a:p>
          <a:p>
            <a:endParaRPr lang="en-IN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How to Achieve Preferential Access Right ?  - 8</a:t>
            </a: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/>
              <a:t>FAO – VGSSF &amp; Way Forward</a:t>
            </a:r>
            <a:endParaRPr lang="en-IN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762000"/>
            <a:ext cx="52578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solidFill>
                  <a:srgbClr val="0000CC"/>
                </a:solidFill>
              </a:rPr>
              <a:t>Objectives: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Enhancing Contribution of Small Scale Fisheries;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Equitable development of small-scale fishing </a:t>
            </a:r>
            <a:br>
              <a:rPr lang="en-IN" b="1" dirty="0" smtClean="0"/>
            </a:br>
            <a:r>
              <a:rPr lang="en-IN" b="1" dirty="0" smtClean="0"/>
              <a:t>  communities and poverty eradication;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Sustainable utilization, prudent and responsible  </a:t>
            </a:r>
            <a:br>
              <a:rPr lang="en-IN" b="1" dirty="0" smtClean="0"/>
            </a:br>
            <a:r>
              <a:rPr lang="en-IN" b="1" dirty="0" smtClean="0"/>
              <a:t>  management and conservation of fisheries </a:t>
            </a:r>
            <a:br>
              <a:rPr lang="en-IN" b="1" dirty="0" smtClean="0"/>
            </a:br>
            <a:r>
              <a:rPr lang="en-IN" b="1" dirty="0" smtClean="0"/>
              <a:t>  resources;</a:t>
            </a:r>
          </a:p>
          <a:p>
            <a:endParaRPr lang="en-IN" b="1" dirty="0" smtClean="0"/>
          </a:p>
          <a:p>
            <a:r>
              <a:rPr lang="en-IN" sz="2400" b="1" dirty="0" smtClean="0">
                <a:solidFill>
                  <a:srgbClr val="0000CC"/>
                </a:solidFill>
              </a:rPr>
              <a:t>Guiding principles: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Human rights and dignity;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Respect of cultures;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Non-discrimination;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Gender equality and equity;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Equity and equality;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Consultation and participation;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Rule of law, Transparency &amp; Accountability;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 Economic, social and environmental sustainability;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 Holistic and integrated approaches;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 Social responsibility;</a:t>
            </a:r>
          </a:p>
          <a:p>
            <a:pPr>
              <a:buFont typeface="Arial" pitchFamily="34" charset="0"/>
              <a:buChar char="•"/>
            </a:pPr>
            <a:r>
              <a:rPr lang="en-IN" b="1" dirty="0" smtClean="0"/>
              <a:t>  Feasibility and social and economic viability.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5715000" y="4491097"/>
            <a:ext cx="2971800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Ask for implementation –</a:t>
            </a:r>
          </a:p>
          <a:p>
            <a:pPr marL="342900" indent="-342900">
              <a:buFont typeface="+mj-lt"/>
              <a:buAutoNum type="alphaUcPeriod"/>
            </a:pPr>
            <a:r>
              <a:rPr lang="en-IN" sz="2000" b="1" dirty="0" smtClean="0">
                <a:solidFill>
                  <a:srgbClr val="FF0000"/>
                </a:solidFill>
              </a:rPr>
              <a:t>Compliance in Policy;</a:t>
            </a:r>
          </a:p>
          <a:p>
            <a:pPr marL="342900" indent="-342900">
              <a:buFont typeface="+mj-lt"/>
              <a:buAutoNum type="alphaUcPeriod"/>
            </a:pPr>
            <a:r>
              <a:rPr lang="en-IN" sz="2000" b="1" dirty="0" smtClean="0">
                <a:solidFill>
                  <a:srgbClr val="FF0000"/>
                </a:solidFill>
              </a:rPr>
              <a:t>Compliance in Law;</a:t>
            </a:r>
          </a:p>
          <a:p>
            <a:pPr marL="342900" indent="-342900">
              <a:buFont typeface="+mj-lt"/>
              <a:buAutoNum type="alphaUcPeriod"/>
            </a:pPr>
            <a:r>
              <a:rPr lang="en-IN" sz="2000" b="1" dirty="0" smtClean="0">
                <a:solidFill>
                  <a:srgbClr val="FF0000"/>
                </a:solidFill>
              </a:rPr>
              <a:t>Compliance in Executive Action.</a:t>
            </a:r>
            <a:endParaRPr lang="en-IN" sz="2000" b="1" dirty="0">
              <a:solidFill>
                <a:srgbClr val="FF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57800" y="228600"/>
            <a:ext cx="3733800" cy="4114800"/>
          </a:xfrm>
          <a:prstGeom prst="round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/>
              <a:t>Voluntary Guidelines for Securing Sustainable Small-Scale Fisheries in the Context of Food Security and Poverty Eradication (SSF Guidelines) represent the first ever international instrument dedicated to small-scale fisheries. They represent a global consensus on principles and guidance for small-scale fisheries governance</a:t>
            </a:r>
            <a:endParaRPr lang="en-IN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 smtClean="0">
                <a:solidFill>
                  <a:srgbClr val="0000CC"/>
                </a:solidFill>
              </a:rPr>
              <a:t>What is Small Scale Fisheries Sector ?</a:t>
            </a:r>
            <a:endParaRPr lang="en-IN" sz="3600" b="1" dirty="0">
              <a:solidFill>
                <a:srgbClr val="0000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219200"/>
            <a:ext cx="800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smtClean="0">
                <a:solidFill>
                  <a:srgbClr val="0000CC"/>
                </a:solidFill>
              </a:rPr>
              <a:t>Small Scale Fisheries is the fisheries sector where the operators  engage directly in the work in fishing mainly for subsistence as against commercial purpose and do not exploit others labour.</a:t>
            </a:r>
            <a:endParaRPr lang="en-IN" sz="2800" b="1" dirty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3471208"/>
            <a:ext cx="8077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C00000"/>
                </a:solidFill>
              </a:rPr>
              <a:t>   Small scale fish workers are generally comprised of </a:t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       fishers, fish farmers, fish vendors, fish sorters and dryers </a:t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      alongwith ancillary workers like net or small boat makers.</a:t>
            </a:r>
          </a:p>
          <a:p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</a:t>
            </a:r>
            <a:endParaRPr lang="en-US" sz="1200" b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C00000"/>
                </a:solidFill>
              </a:rPr>
              <a:t>   In India there are about 2 million small scale fish workers </a:t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       in marine fisheries with a dependent population of </a:t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       roughly 10 million.</a:t>
            </a:r>
            <a:endParaRPr lang="en-IN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/>
              <a:t>NPMF and Way Forward</a:t>
            </a:r>
            <a:endParaRPr lang="en-IN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381000" y="1066800"/>
            <a:ext cx="8458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 smtClean="0">
                <a:solidFill>
                  <a:srgbClr val="0000CC"/>
                </a:solidFill>
              </a:rPr>
              <a:t>The National Policy on Marine Fisheries 2017 has the following points that are relevant to preferential access of small scale fishing communities to marine fish resources –  </a:t>
            </a:r>
          </a:p>
          <a:p>
            <a:r>
              <a:rPr lang="en-IN" sz="2400" b="1" dirty="0" smtClean="0"/>
              <a:t> </a:t>
            </a:r>
          </a:p>
          <a:p>
            <a:pPr marL="457200" indent="-457200">
              <a:buAutoNum type="alphaUcPeriod"/>
            </a:pPr>
            <a:r>
              <a:rPr lang="en-IN" sz="2400" b="1" dirty="0" smtClean="0">
                <a:solidFill>
                  <a:schemeClr val="accent6">
                    <a:lumMod val="50000"/>
                  </a:schemeClr>
                </a:solidFill>
              </a:rPr>
              <a:t>Principle of </a:t>
            </a:r>
            <a:r>
              <a:rPr lang="en-IN" sz="2400" b="1" dirty="0" err="1" smtClean="0">
                <a:solidFill>
                  <a:schemeClr val="accent6">
                    <a:lumMod val="50000"/>
                  </a:schemeClr>
                </a:solidFill>
              </a:rPr>
              <a:t>Subsidiarity</a:t>
            </a:r>
            <a:r>
              <a:rPr lang="en-IN" sz="2400" b="1" dirty="0" smtClean="0">
                <a:solidFill>
                  <a:schemeClr val="accent6">
                    <a:lumMod val="50000"/>
                  </a:schemeClr>
                </a:solidFill>
              </a:rPr>
              <a:t>; </a:t>
            </a:r>
          </a:p>
          <a:p>
            <a:pPr marL="457200" indent="-457200">
              <a:buAutoNum type="alphaUcPeriod"/>
            </a:pPr>
            <a:r>
              <a:rPr lang="en-IN" sz="2400" b="1" dirty="0" smtClean="0">
                <a:solidFill>
                  <a:schemeClr val="accent6">
                    <a:lumMod val="50000"/>
                  </a:schemeClr>
                </a:solidFill>
              </a:rPr>
              <a:t>Gender Justice;</a:t>
            </a:r>
          </a:p>
          <a:p>
            <a:pPr marL="457200" indent="-457200">
              <a:buAutoNum type="alphaUcPeriod"/>
            </a:pPr>
            <a:r>
              <a:rPr lang="en-IN" sz="2400" b="1" dirty="0" smtClean="0">
                <a:solidFill>
                  <a:schemeClr val="accent6">
                    <a:lumMod val="50000"/>
                  </a:schemeClr>
                </a:solidFill>
              </a:rPr>
              <a:t>Sustainability;</a:t>
            </a:r>
          </a:p>
          <a:p>
            <a:pPr marL="457200" indent="-457200">
              <a:buAutoNum type="alphaUcPeriod"/>
            </a:pPr>
            <a:r>
              <a:rPr lang="en-IN" sz="2400" b="1" dirty="0" smtClean="0">
                <a:solidFill>
                  <a:schemeClr val="accent6">
                    <a:lumMod val="50000"/>
                  </a:schemeClr>
                </a:solidFill>
              </a:rPr>
              <a:t>Precautionary Principle;</a:t>
            </a:r>
          </a:p>
          <a:p>
            <a:pPr marL="457200" indent="-457200">
              <a:buAutoNum type="alphaUcPeriod"/>
            </a:pPr>
            <a:r>
              <a:rPr lang="en-IN" sz="2400" b="1" dirty="0" smtClean="0">
                <a:solidFill>
                  <a:schemeClr val="accent6">
                    <a:lumMod val="50000"/>
                  </a:schemeClr>
                </a:solidFill>
              </a:rPr>
              <a:t>Extension of the exclusive fishing zone                                       for small scale fishing communities; </a:t>
            </a:r>
          </a:p>
          <a:p>
            <a:pPr marL="457200" indent="-457200">
              <a:buAutoNum type="alphaUcPeriod"/>
            </a:pPr>
            <a:r>
              <a:rPr lang="en-IN" sz="2400" b="1" dirty="0" smtClean="0">
                <a:solidFill>
                  <a:schemeClr val="accent6">
                    <a:lumMod val="50000"/>
                  </a:schemeClr>
                </a:solidFill>
              </a:rPr>
              <a:t>Protection of livelihood rights of                                                   fishing communities in protected areas. </a:t>
            </a:r>
          </a:p>
          <a:p>
            <a:r>
              <a:rPr lang="en-IN" sz="2400" b="1" dirty="0" smtClean="0"/>
              <a:t> </a:t>
            </a:r>
            <a:endParaRPr lang="en-IN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867400" y="2590800"/>
            <a:ext cx="297180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Ask for -implementation –</a:t>
            </a:r>
          </a:p>
          <a:p>
            <a:pPr marL="342900" indent="-342900">
              <a:buFont typeface="+mj-lt"/>
              <a:buAutoNum type="alphaUcPeriod"/>
            </a:pPr>
            <a:r>
              <a:rPr lang="en-IN" sz="2000" b="1" dirty="0" smtClean="0">
                <a:solidFill>
                  <a:srgbClr val="FF0000"/>
                </a:solidFill>
              </a:rPr>
              <a:t>Action Plan;</a:t>
            </a:r>
          </a:p>
          <a:p>
            <a:pPr marL="342900" indent="-342900">
              <a:buFont typeface="+mj-lt"/>
              <a:buAutoNum type="alphaUcPeriod"/>
            </a:pPr>
            <a:r>
              <a:rPr lang="en-IN" sz="2000" b="1" dirty="0" smtClean="0">
                <a:solidFill>
                  <a:srgbClr val="FF0000"/>
                </a:solidFill>
              </a:rPr>
              <a:t>Responsibilities;</a:t>
            </a:r>
          </a:p>
          <a:p>
            <a:pPr marL="342900" indent="-342900">
              <a:buFont typeface="+mj-lt"/>
              <a:buAutoNum type="alphaUcPeriod"/>
            </a:pPr>
            <a:r>
              <a:rPr lang="en-IN" sz="2000" b="1" dirty="0" smtClean="0">
                <a:solidFill>
                  <a:srgbClr val="FF0000"/>
                </a:solidFill>
              </a:rPr>
              <a:t>Time Line.</a:t>
            </a:r>
            <a:endParaRPr lang="en-IN" sz="2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4648200"/>
            <a:ext cx="23622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0070C0"/>
                </a:solidFill>
              </a:rPr>
              <a:t>Address - Inadequacies,       Deficiencies and   Wrong Notions</a:t>
            </a:r>
            <a:endParaRPr lang="en-IN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0900123">
            <a:off x="1240151" y="2568514"/>
            <a:ext cx="701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5400" dirty="0" smtClean="0">
                <a:solidFill>
                  <a:srgbClr val="0000CC"/>
                </a:solidFill>
                <a:latin typeface="Algerian" pitchFamily="82" charset="0"/>
              </a:rPr>
              <a:t>THANK YOU</a:t>
            </a:r>
            <a:endParaRPr lang="en-IN" sz="5400" dirty="0">
              <a:solidFill>
                <a:srgbClr val="0000CC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838200"/>
            <a:ext cx="8763000" cy="5867400"/>
          </a:xfrm>
          <a:prstGeom prst="round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b="1" dirty="0" smtClean="0">
                <a:solidFill>
                  <a:srgbClr val="FFFF00"/>
                </a:solidFill>
              </a:rPr>
              <a:t>Small-scale Fisheries</a:t>
            </a:r>
          </a:p>
          <a:p>
            <a:pPr algn="ctr"/>
            <a:endParaRPr lang="en-IN" sz="800" b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IN" sz="2000" b="1" dirty="0" smtClean="0">
                <a:solidFill>
                  <a:srgbClr val="FFFF00"/>
                </a:solidFill>
              </a:rPr>
              <a:t>  Small-scale fisheries represent a diverse and dynamic set of activities that      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include various traditional low-technology, low-capital fishing methods, as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well as fish processing and marketing, boat building and net making.</a:t>
            </a:r>
          </a:p>
          <a:p>
            <a:pPr>
              <a:buFont typeface="Arial" pitchFamily="34" charset="0"/>
              <a:buChar char="•"/>
            </a:pPr>
            <a:endParaRPr lang="en-IN" sz="800" b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IN" sz="2000" b="1" dirty="0" smtClean="0">
                <a:solidFill>
                  <a:srgbClr val="FFFF00"/>
                </a:solidFill>
              </a:rPr>
              <a:t>  Small-scale fisheries tend to be strongly anchored in local communities.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 For many small-scale fish workers, fisheries represent a way of life;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 hundreds of millions of rural people in developing countries depend on 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 fisheries for their livelihood.</a:t>
            </a:r>
          </a:p>
          <a:p>
            <a:pPr>
              <a:buFont typeface="Arial" pitchFamily="34" charset="0"/>
              <a:buChar char="•"/>
            </a:pPr>
            <a:endParaRPr lang="en-IN" sz="800" b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IN" sz="2000" b="1" dirty="0" smtClean="0">
                <a:solidFill>
                  <a:srgbClr val="FFFF00"/>
                </a:solidFill>
              </a:rPr>
              <a:t>  Small-scale fisheries make a critical contribution to nutrition, food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 security, local livelihoods with women’s employment, national economies 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 and poverty alleviation –  especially in developing countries. </a:t>
            </a:r>
          </a:p>
          <a:p>
            <a:pPr>
              <a:buFont typeface="Arial" pitchFamily="34" charset="0"/>
              <a:buChar char="•"/>
            </a:pPr>
            <a:endParaRPr lang="en-IN" sz="800" b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IN" sz="2000" b="1" dirty="0" smtClean="0">
                <a:solidFill>
                  <a:srgbClr val="FFFF00"/>
                </a:solidFill>
              </a:rPr>
              <a:t>  Despite their importance, many small-scale fishing communities continue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 to be marginalized, and their contribution to food security, nutrition and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 poverty eradication – which benefits both them and the society at large – </a:t>
            </a:r>
            <a:br>
              <a:rPr lang="en-IN" sz="2000" b="1" dirty="0" smtClean="0">
                <a:solidFill>
                  <a:srgbClr val="FFFF00"/>
                </a:solidFill>
              </a:rPr>
            </a:br>
            <a:r>
              <a:rPr lang="en-IN" sz="2000" b="1" dirty="0" smtClean="0">
                <a:solidFill>
                  <a:srgbClr val="FFFF00"/>
                </a:solidFill>
              </a:rPr>
              <a:t>    is not fully realized.</a:t>
            </a:r>
            <a:endParaRPr lang="en-IN" sz="20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52400"/>
            <a:ext cx="9144000" cy="954107"/>
          </a:xfrm>
          <a:prstGeom prst="rect">
            <a:avLst/>
          </a:prstGeom>
          <a:solidFill>
            <a:srgbClr val="0000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FFFF00"/>
                </a:solidFill>
              </a:rPr>
              <a:t>Small Scale Fisheries – Some Characteristics</a:t>
            </a:r>
          </a:p>
          <a:p>
            <a:pPr algn="ctr"/>
            <a:endParaRPr lang="en-IN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00CC"/>
                </a:solidFill>
              </a:rPr>
              <a:t>The Marine Fishing Sector – Some Relevant Information</a:t>
            </a:r>
            <a:endParaRPr lang="en-IN" sz="2800" b="1" dirty="0">
              <a:solidFill>
                <a:srgbClr val="0000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762000"/>
            <a:ext cx="3810000" cy="10156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3 Great Seas.</a:t>
            </a:r>
          </a:p>
          <a:p>
            <a:r>
              <a:rPr lang="en-IN" sz="2000" b="1" dirty="0" smtClean="0"/>
              <a:t>8,139 </a:t>
            </a:r>
            <a:r>
              <a:rPr lang="en-IN" sz="2000" b="1" dirty="0" err="1" smtClean="0"/>
              <a:t>Kilometer</a:t>
            </a:r>
            <a:r>
              <a:rPr lang="en-IN" sz="2000" b="1" dirty="0" smtClean="0"/>
              <a:t> Long Coastline </a:t>
            </a:r>
          </a:p>
          <a:p>
            <a:r>
              <a:rPr lang="en-IN" sz="2000" b="1" dirty="0" smtClean="0"/>
              <a:t>20.2 </a:t>
            </a:r>
            <a:r>
              <a:rPr lang="en-IN" sz="2000" b="1" dirty="0" err="1" smtClean="0"/>
              <a:t>Lakh</a:t>
            </a:r>
            <a:r>
              <a:rPr lang="en-IN" sz="2000" b="1" dirty="0" smtClean="0"/>
              <a:t> Square </a:t>
            </a:r>
            <a:r>
              <a:rPr lang="en-IN" sz="2000" b="1" dirty="0" err="1" smtClean="0"/>
              <a:t>Kilometers</a:t>
            </a:r>
            <a:r>
              <a:rPr lang="en-IN" sz="2000" b="1" dirty="0" smtClean="0"/>
              <a:t> EEZ</a:t>
            </a:r>
            <a:endParaRPr lang="en-IN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191000" y="762000"/>
            <a:ext cx="4724400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30 </a:t>
            </a:r>
            <a:r>
              <a:rPr lang="en-IN" sz="2000" b="1" dirty="0" err="1" smtClean="0"/>
              <a:t>Lakh</a:t>
            </a:r>
            <a:r>
              <a:rPr lang="en-IN" sz="2000" b="1" dirty="0" smtClean="0"/>
              <a:t> Fish Workers</a:t>
            </a:r>
          </a:p>
          <a:p>
            <a:r>
              <a:rPr lang="en-IN" sz="2000" b="1" dirty="0" smtClean="0"/>
              <a:t>40 </a:t>
            </a:r>
            <a:r>
              <a:rPr lang="en-IN" sz="2000" b="1" dirty="0" err="1" smtClean="0"/>
              <a:t>Lakh</a:t>
            </a:r>
            <a:r>
              <a:rPr lang="en-IN" sz="2000" b="1" dirty="0" smtClean="0"/>
              <a:t> Tonnes Annual Fish Production</a:t>
            </a:r>
          </a:p>
          <a:p>
            <a:r>
              <a:rPr lang="en-IN" sz="2000" b="1" dirty="0" smtClean="0"/>
              <a:t>40 Thousand </a:t>
            </a:r>
            <a:r>
              <a:rPr lang="en-IN" sz="2000" b="1" dirty="0" err="1" smtClean="0"/>
              <a:t>Crore</a:t>
            </a:r>
            <a:r>
              <a:rPr lang="en-IN" sz="2000" b="1" dirty="0" smtClean="0"/>
              <a:t> Rupees Export Earning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1905000"/>
          <a:ext cx="8610599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133600"/>
                <a:gridCol w="449579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Scale</a:t>
                      </a:r>
                      <a:endParaRPr lang="en-IN" sz="2400" dirty="0"/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Category</a:t>
                      </a:r>
                      <a:endParaRPr lang="en-IN" sz="2400" dirty="0"/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Definition</a:t>
                      </a:r>
                      <a:endParaRPr lang="en-IN" sz="2400" dirty="0"/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bg1"/>
                          </a:solidFill>
                        </a:rPr>
                        <a:t>Large Scale </a:t>
                      </a:r>
                      <a:endParaRPr lang="en-IN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bg1"/>
                          </a:solidFill>
                        </a:rPr>
                        <a:t>Mechanised</a:t>
                      </a:r>
                      <a:endParaRPr lang="en-IN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bg1"/>
                          </a:solidFill>
                        </a:rPr>
                        <a:t>Length / Horse Power / Tonnage </a:t>
                      </a:r>
                      <a:endParaRPr lang="en-IN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</a:tr>
              <a:tr h="180340">
                <a:tc rowSpan="2"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bg1"/>
                          </a:solidFill>
                        </a:rPr>
                        <a:t>Small Scale</a:t>
                      </a:r>
                      <a:endParaRPr lang="en-IN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bg1"/>
                          </a:solidFill>
                        </a:rPr>
                        <a:t>Motorised</a:t>
                      </a:r>
                      <a:endParaRPr lang="en-IN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bg1"/>
                          </a:solidFill>
                        </a:rPr>
                        <a:t>Length / Horse Power </a:t>
                      </a:r>
                      <a:endParaRPr lang="en-IN" sz="2400" dirty="0"/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IN" sz="2400" dirty="0"/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bg1"/>
                          </a:solidFill>
                        </a:rPr>
                        <a:t>Manual</a:t>
                      </a:r>
                      <a:endParaRPr lang="en-IN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 smtClean="0">
                          <a:solidFill>
                            <a:schemeClr val="bg1"/>
                          </a:solidFill>
                        </a:rPr>
                        <a:t>Sail &amp; Oar only</a:t>
                      </a:r>
                      <a:endParaRPr lang="en-IN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00CC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3886200"/>
            <a:ext cx="8458200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00CC"/>
                </a:solidFill>
              </a:rPr>
              <a:t>Small Scale Fishing Communities are by far the </a:t>
            </a:r>
          </a:p>
          <a:p>
            <a:pPr algn="ctr"/>
            <a:r>
              <a:rPr lang="en-IN" sz="2400" b="1" dirty="0" smtClean="0">
                <a:solidFill>
                  <a:srgbClr val="0000CC"/>
                </a:solidFill>
              </a:rPr>
              <a:t>Largest Primary Non-Consumptive Stakeholders </a:t>
            </a:r>
          </a:p>
          <a:p>
            <a:pPr algn="ctr"/>
            <a:r>
              <a:rPr lang="en-IN" sz="2400" b="1" dirty="0" smtClean="0">
                <a:solidFill>
                  <a:srgbClr val="0000CC"/>
                </a:solidFill>
              </a:rPr>
              <a:t>of our Water Bodies and </a:t>
            </a:r>
          </a:p>
          <a:p>
            <a:pPr algn="ctr"/>
            <a:r>
              <a:rPr lang="en-IN" sz="2400" b="1" dirty="0" smtClean="0">
                <a:solidFill>
                  <a:srgbClr val="0000CC"/>
                </a:solidFill>
              </a:rPr>
              <a:t>Their Natural Custodians</a:t>
            </a:r>
            <a:endParaRPr lang="en-IN" sz="2400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57150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 smtClean="0">
                <a:solidFill>
                  <a:srgbClr val="0000CC"/>
                </a:solidFill>
              </a:rPr>
              <a:t>GOOD FISH NEEDS GOOD WATER</a:t>
            </a:r>
            <a:endParaRPr lang="en-IN" sz="36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Why Do The Small Scale Fishing Communities Need Preferential Access?</a:t>
            </a:r>
            <a:endParaRPr lang="en-IN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828800"/>
          <a:ext cx="822959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768"/>
                <a:gridCol w="1555347"/>
                <a:gridCol w="758415"/>
                <a:gridCol w="2344270"/>
                <a:gridCol w="144779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Catch by Depth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Catch by Category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Depth (</a:t>
                      </a:r>
                      <a:r>
                        <a:rPr lang="en-US" sz="2400" b="1" dirty="0" err="1" smtClean="0"/>
                        <a:t>mtrs</a:t>
                      </a:r>
                      <a:r>
                        <a:rPr lang="en-US" sz="2400" b="1" dirty="0" smtClean="0"/>
                        <a:t>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Catch (%)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Category (boat)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Catch (%)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0 - 100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86.62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/>
                        <a:t>Mechanised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79.50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100 - 200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5.87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/>
                        <a:t>Motorised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18.54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200 - 500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2.60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Non-</a:t>
                      </a:r>
                      <a:r>
                        <a:rPr lang="en-US" sz="2400" b="1" dirty="0" err="1" smtClean="0"/>
                        <a:t>Motorised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1.96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Oceanic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4.91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>
                <a:solidFill>
                  <a:srgbClr val="0000CC"/>
                </a:solidFill>
              </a:rPr>
              <a:t>Small and Mechanised Sector – Catch Comparison  1961 to 2010</a:t>
            </a:r>
            <a:endParaRPr lang="en-IN" sz="3200" b="1" dirty="0">
              <a:solidFill>
                <a:srgbClr val="0000CC"/>
              </a:solidFill>
            </a:endParaRPr>
          </a:p>
        </p:txBody>
      </p:sp>
      <p:sp>
        <p:nvSpPr>
          <p:cNvPr id="12290" name="AutoShape 2" descr="Image result for Percentage of marine fish catch by mechanised and traditional craf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4" name="Picture 3" descr="Image result for Percentage of marine fish catch by mechanised and traditional craft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95401"/>
            <a:ext cx="7772400" cy="502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 result for Percentage of marine fish catch by mechanised and traditional craft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219200"/>
            <a:ext cx="7543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6200" y="152400"/>
            <a:ext cx="891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 smtClean="0">
                <a:solidFill>
                  <a:srgbClr val="0000CC"/>
                </a:solidFill>
              </a:rPr>
              <a:t>Changing Composition of Indian Fishing Fleet</a:t>
            </a:r>
          </a:p>
          <a:p>
            <a:pPr algn="ctr"/>
            <a:r>
              <a:rPr lang="en-IN" sz="3600" b="1" dirty="0" smtClean="0">
                <a:solidFill>
                  <a:srgbClr val="0000CC"/>
                </a:solidFill>
              </a:rPr>
              <a:t>1961 to 2010</a:t>
            </a:r>
            <a:endParaRPr lang="en-IN" sz="36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533400" y="1066800"/>
          <a:ext cx="815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762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>
                <a:solidFill>
                  <a:srgbClr val="0000CC"/>
                </a:solidFill>
              </a:rPr>
              <a:t>Fishing Boats in Operation by Category in 2012</a:t>
            </a:r>
          </a:p>
          <a:p>
            <a:pPr algn="ctr"/>
            <a:r>
              <a:rPr lang="en-IN" sz="2800" b="1" dirty="0" smtClean="0">
                <a:solidFill>
                  <a:srgbClr val="C00000"/>
                </a:solidFill>
              </a:rPr>
              <a:t>Recommended &amp; Actual</a:t>
            </a:r>
            <a:endParaRPr lang="en-IN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5715000"/>
            <a:ext cx="8153400" cy="1015663"/>
          </a:xfrm>
          <a:prstGeom prst="rect">
            <a:avLst/>
          </a:prstGeom>
          <a:solidFill>
            <a:srgbClr val="0000CC"/>
          </a:solidFill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FFFF00"/>
                </a:solidFill>
              </a:rPr>
              <a:t>                                Recommended                      Actual                            %</a:t>
            </a:r>
          </a:p>
          <a:p>
            <a:r>
              <a:rPr lang="en-IN" sz="2000" b="1" dirty="0" smtClean="0">
                <a:solidFill>
                  <a:srgbClr val="FFFF00"/>
                </a:solidFill>
              </a:rPr>
              <a:t>Mechanised:                 32,221                             72,550              125.16 %    more</a:t>
            </a:r>
          </a:p>
          <a:p>
            <a:r>
              <a:rPr lang="en-IN" sz="2000" b="1" dirty="0" smtClean="0">
                <a:solidFill>
                  <a:srgbClr val="FFFF00"/>
                </a:solidFill>
              </a:rPr>
              <a:t>Motorised:                    71,213                             60,218                 15.55 %    less</a:t>
            </a:r>
            <a:endParaRPr lang="en-IN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914400"/>
          <a:ext cx="8001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1524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>
                <a:solidFill>
                  <a:srgbClr val="0000CC"/>
                </a:solidFill>
              </a:rPr>
              <a:t>Trend in Quantity of Catch by Category </a:t>
            </a:r>
            <a:endParaRPr lang="en-IN" sz="3200" b="1" dirty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53200" y="1676400"/>
            <a:ext cx="2590800" cy="48013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IN" b="1" dirty="0" smtClean="0">
                <a:solidFill>
                  <a:srgbClr val="0000CC"/>
                </a:solidFill>
              </a:rPr>
              <a:t> Over years catch by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Small Scale remains 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almost same.</a:t>
            </a:r>
          </a:p>
          <a:p>
            <a:pPr>
              <a:buFont typeface="Wingdings" pitchFamily="2" charset="2"/>
              <a:buChar char="Ø"/>
            </a:pPr>
            <a:r>
              <a:rPr lang="en-IN" b="1" dirty="0" smtClean="0">
                <a:solidFill>
                  <a:srgbClr val="0000CC"/>
                </a:solidFill>
              </a:rPr>
              <a:t> In 1960-61 Small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Scale meant only   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manual fishing by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less number of boats.</a:t>
            </a:r>
          </a:p>
          <a:p>
            <a:pPr>
              <a:buFont typeface="Wingdings" pitchFamily="2" charset="2"/>
              <a:buChar char="Ø"/>
            </a:pPr>
            <a:r>
              <a:rPr lang="en-IN" b="1" dirty="0" smtClean="0">
                <a:solidFill>
                  <a:srgbClr val="0000CC"/>
                </a:solidFill>
              </a:rPr>
              <a:t> In 2010-11 Small 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Scale constituted of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mostly motorised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boats with more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numbers.</a:t>
            </a:r>
          </a:p>
          <a:p>
            <a:pPr>
              <a:buFont typeface="Wingdings" pitchFamily="2" charset="2"/>
              <a:buChar char="Ø"/>
            </a:pPr>
            <a:r>
              <a:rPr lang="en-IN" b="1" dirty="0" smtClean="0">
                <a:solidFill>
                  <a:srgbClr val="0000CC"/>
                </a:solidFill>
              </a:rPr>
              <a:t> Considering the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extensive and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intensive </a:t>
            </a:r>
            <a:r>
              <a:rPr lang="en-IN" b="1" dirty="0" err="1" smtClean="0">
                <a:solidFill>
                  <a:srgbClr val="0000CC"/>
                </a:solidFill>
              </a:rPr>
              <a:t>icrease</a:t>
            </a:r>
            <a:r>
              <a:rPr lang="en-IN" b="1" dirty="0" smtClean="0">
                <a:solidFill>
                  <a:srgbClr val="0000CC"/>
                </a:solidFill>
              </a:rPr>
              <a:t>, the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catch per effort has </a:t>
            </a:r>
            <a:br>
              <a:rPr lang="en-IN" b="1" dirty="0" smtClean="0">
                <a:solidFill>
                  <a:srgbClr val="0000CC"/>
                </a:solidFill>
              </a:rPr>
            </a:br>
            <a:r>
              <a:rPr lang="en-IN" b="1" dirty="0" smtClean="0">
                <a:solidFill>
                  <a:srgbClr val="0000CC"/>
                </a:solidFill>
              </a:rPr>
              <a:t>    drastically diminished</a:t>
            </a:r>
            <a:endParaRPr lang="en-IN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1893</TotalTime>
  <Words>922</Words>
  <Application>Microsoft Office PowerPoint</Application>
  <PresentationFormat>On-screen Show (4:3)</PresentationFormat>
  <Paragraphs>185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Small Scale Fishing Communities’  Preferential Access Right  to  Marine Fish Resources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আপনার এলাকায় কিভাবে  মহিলা মৎস্যকর্মী সংগঠন গড়ে তুলবেন?</dc:title>
  <dc:creator>HP</dc:creator>
  <cp:lastModifiedBy>h</cp:lastModifiedBy>
  <cp:revision>58</cp:revision>
  <dcterms:created xsi:type="dcterms:W3CDTF">2006-08-16T00:00:00Z</dcterms:created>
  <dcterms:modified xsi:type="dcterms:W3CDTF">2023-01-21T01:15:16Z</dcterms:modified>
</cp:coreProperties>
</file>