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7" r:id="rId4"/>
    <p:sldId id="272" r:id="rId5"/>
    <p:sldId id="273" r:id="rId6"/>
    <p:sldId id="274" r:id="rId7"/>
    <p:sldId id="275" r:id="rId8"/>
    <p:sldId id="257" r:id="rId9"/>
    <p:sldId id="265" r:id="rId10"/>
    <p:sldId id="262" r:id="rId11"/>
    <p:sldId id="263" r:id="rId12"/>
    <p:sldId id="266" r:id="rId13"/>
    <p:sldId id="259" r:id="rId14"/>
    <p:sldId id="261" r:id="rId15"/>
    <p:sldId id="267" r:id="rId16"/>
    <p:sldId id="268" r:id="rId17"/>
    <p:sldId id="270" r:id="rId18"/>
    <p:sldId id="276" r:id="rId19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BAD1CB-50EE-4219-8A65-F52BF9F809B7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BBFEA480-467E-4236-94C6-9A970987167D}">
      <dgm:prSet phldrT="[Text]"/>
      <dgm:spPr/>
      <dgm:t>
        <a:bodyPr/>
        <a:lstStyle/>
        <a:p>
          <a:r>
            <a:rPr lang="en-US" dirty="0"/>
            <a:t>Temperature</a:t>
          </a:r>
        </a:p>
        <a:p>
          <a:r>
            <a:rPr lang="en-US" dirty="0"/>
            <a:t>Upwelling</a:t>
          </a:r>
          <a:endParaRPr lang="en-IN" dirty="0"/>
        </a:p>
      </dgm:t>
    </dgm:pt>
    <dgm:pt modelId="{7467D2AC-103B-4FB1-9998-70553F81E770}" type="parTrans" cxnId="{99549799-C20C-42C9-853E-630371A26C07}">
      <dgm:prSet/>
      <dgm:spPr/>
      <dgm:t>
        <a:bodyPr/>
        <a:lstStyle/>
        <a:p>
          <a:endParaRPr lang="en-IN"/>
        </a:p>
      </dgm:t>
    </dgm:pt>
    <dgm:pt modelId="{6079711A-EB5D-43D3-831E-A49ED200D747}" type="sibTrans" cxnId="{99549799-C20C-42C9-853E-630371A26C07}">
      <dgm:prSet/>
      <dgm:spPr/>
      <dgm:t>
        <a:bodyPr/>
        <a:lstStyle/>
        <a:p>
          <a:endParaRPr lang="en-IN"/>
        </a:p>
      </dgm:t>
    </dgm:pt>
    <dgm:pt modelId="{E8862BB1-37FD-4D3F-9389-BBD545435C3B}">
      <dgm:prSet phldrT="[Text]" phldr="1"/>
      <dgm:spPr/>
      <dgm:t>
        <a:bodyPr/>
        <a:lstStyle/>
        <a:p>
          <a:endParaRPr lang="en-IN" dirty="0"/>
        </a:p>
      </dgm:t>
    </dgm:pt>
    <dgm:pt modelId="{B1A956B6-BD3F-44A2-A05F-6DB32FF115AA}" type="parTrans" cxnId="{021B294A-E179-46F6-884C-33C1D874DD3B}">
      <dgm:prSet/>
      <dgm:spPr/>
      <dgm:t>
        <a:bodyPr/>
        <a:lstStyle/>
        <a:p>
          <a:endParaRPr lang="en-IN"/>
        </a:p>
      </dgm:t>
    </dgm:pt>
    <dgm:pt modelId="{8D25A77E-384B-4FE6-AE58-3CFCBCB1AA81}" type="sibTrans" cxnId="{021B294A-E179-46F6-884C-33C1D874DD3B}">
      <dgm:prSet/>
      <dgm:spPr/>
      <dgm:t>
        <a:bodyPr/>
        <a:lstStyle/>
        <a:p>
          <a:endParaRPr lang="en-IN"/>
        </a:p>
      </dgm:t>
    </dgm:pt>
    <dgm:pt modelId="{748D1C7E-06DF-4827-95F3-4B27BAA846EB}">
      <dgm:prSet phldrT="[Text]"/>
      <dgm:spPr/>
      <dgm:t>
        <a:bodyPr/>
        <a:lstStyle/>
        <a:p>
          <a:r>
            <a:rPr lang="en-US" dirty="0"/>
            <a:t>Nutrients- Phytoplankton blooms</a:t>
          </a:r>
          <a:endParaRPr lang="en-IN" dirty="0"/>
        </a:p>
      </dgm:t>
    </dgm:pt>
    <dgm:pt modelId="{48D532D2-2E2D-4C7D-8428-A2039C735A8B}" type="parTrans" cxnId="{94AD228A-E310-4D11-98D3-94ECA0B707F5}">
      <dgm:prSet/>
      <dgm:spPr/>
      <dgm:t>
        <a:bodyPr/>
        <a:lstStyle/>
        <a:p>
          <a:endParaRPr lang="en-IN"/>
        </a:p>
      </dgm:t>
    </dgm:pt>
    <dgm:pt modelId="{ACCEFE2C-F619-49C3-9FE3-ADC1F9D317ED}" type="sibTrans" cxnId="{94AD228A-E310-4D11-98D3-94ECA0B707F5}">
      <dgm:prSet/>
      <dgm:spPr/>
      <dgm:t>
        <a:bodyPr/>
        <a:lstStyle/>
        <a:p>
          <a:endParaRPr lang="en-IN"/>
        </a:p>
      </dgm:t>
    </dgm:pt>
    <dgm:pt modelId="{9AFDE68D-6409-4539-A89C-9CCFC5EBC57D}">
      <dgm:prSet phldrT="[Text]" phldr="1"/>
      <dgm:spPr/>
      <dgm:t>
        <a:bodyPr/>
        <a:lstStyle/>
        <a:p>
          <a:endParaRPr lang="en-IN"/>
        </a:p>
      </dgm:t>
    </dgm:pt>
    <dgm:pt modelId="{A03779D1-FC1F-4FB6-897B-CD06790AA7A9}" type="parTrans" cxnId="{2F03D043-AA32-423E-9C6E-D91720D27FAE}">
      <dgm:prSet/>
      <dgm:spPr/>
      <dgm:t>
        <a:bodyPr/>
        <a:lstStyle/>
        <a:p>
          <a:endParaRPr lang="en-IN"/>
        </a:p>
      </dgm:t>
    </dgm:pt>
    <dgm:pt modelId="{80203D63-77D3-4330-AD51-4D41924D8222}" type="sibTrans" cxnId="{2F03D043-AA32-423E-9C6E-D91720D27FAE}">
      <dgm:prSet/>
      <dgm:spPr/>
      <dgm:t>
        <a:bodyPr/>
        <a:lstStyle/>
        <a:p>
          <a:endParaRPr lang="en-IN"/>
        </a:p>
      </dgm:t>
    </dgm:pt>
    <dgm:pt modelId="{FABA78B7-FDB1-4E54-8670-FB63E57B52CF}">
      <dgm:prSet phldrT="[Text]"/>
      <dgm:spPr/>
      <dgm:t>
        <a:bodyPr/>
        <a:lstStyle/>
        <a:p>
          <a:r>
            <a:rPr lang="en-US" dirty="0"/>
            <a:t>Spawning of Fish</a:t>
          </a:r>
          <a:endParaRPr lang="en-IN" dirty="0"/>
        </a:p>
      </dgm:t>
    </dgm:pt>
    <dgm:pt modelId="{BA720B30-AEFA-4565-A99B-D2550D6016BD}" type="parTrans" cxnId="{9CF94687-B414-4DD7-9D41-DFADCA611C97}">
      <dgm:prSet/>
      <dgm:spPr/>
      <dgm:t>
        <a:bodyPr/>
        <a:lstStyle/>
        <a:p>
          <a:endParaRPr lang="en-IN"/>
        </a:p>
      </dgm:t>
    </dgm:pt>
    <dgm:pt modelId="{97BE416D-7D8D-4317-81F8-E4CFB7B074F9}" type="sibTrans" cxnId="{9CF94687-B414-4DD7-9D41-DFADCA611C97}">
      <dgm:prSet/>
      <dgm:spPr/>
      <dgm:t>
        <a:bodyPr/>
        <a:lstStyle/>
        <a:p>
          <a:endParaRPr lang="en-IN"/>
        </a:p>
      </dgm:t>
    </dgm:pt>
    <dgm:pt modelId="{F1A9EA3E-7B40-4D37-BB59-51367C6567EE}">
      <dgm:prSet phldrT="[Text]" phldr="1"/>
      <dgm:spPr/>
      <dgm:t>
        <a:bodyPr/>
        <a:lstStyle/>
        <a:p>
          <a:endParaRPr lang="en-IN" dirty="0"/>
        </a:p>
      </dgm:t>
    </dgm:pt>
    <dgm:pt modelId="{5BE5F86D-DE32-46DB-BB45-EA105DBF734F}" type="parTrans" cxnId="{AD7A91F2-1F74-4A1C-92EB-4D56ADE7C3E4}">
      <dgm:prSet/>
      <dgm:spPr/>
      <dgm:t>
        <a:bodyPr/>
        <a:lstStyle/>
        <a:p>
          <a:endParaRPr lang="en-IN"/>
        </a:p>
      </dgm:t>
    </dgm:pt>
    <dgm:pt modelId="{E4E440D0-7852-42FE-9F5C-15F46DC02FE2}" type="sibTrans" cxnId="{AD7A91F2-1F74-4A1C-92EB-4D56ADE7C3E4}">
      <dgm:prSet/>
      <dgm:spPr/>
      <dgm:t>
        <a:bodyPr/>
        <a:lstStyle/>
        <a:p>
          <a:endParaRPr lang="en-IN"/>
        </a:p>
      </dgm:t>
    </dgm:pt>
    <dgm:pt modelId="{E790520E-09A7-480B-8C7B-B19645CBEC6C}" type="pres">
      <dgm:prSet presAssocID="{EBBAD1CB-50EE-4219-8A65-F52BF9F809B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B0099D9-D155-48FB-81D2-A849A33F18D8}" type="pres">
      <dgm:prSet presAssocID="{BBFEA480-467E-4236-94C6-9A970987167D}" presName="composite" presStyleCnt="0"/>
      <dgm:spPr/>
    </dgm:pt>
    <dgm:pt modelId="{13732721-90E5-4E43-843A-B4CE1CF720A3}" type="pres">
      <dgm:prSet presAssocID="{BBFEA480-467E-4236-94C6-9A970987167D}" presName="bentUpArrow1" presStyleLbl="alignImgPlace1" presStyleIdx="0" presStyleCnt="2"/>
      <dgm:spPr/>
    </dgm:pt>
    <dgm:pt modelId="{E2D37415-2F4B-423E-A667-2CF7661DB603}" type="pres">
      <dgm:prSet presAssocID="{BBFEA480-467E-4236-94C6-9A970987167D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B2B80A-ECC2-4A2F-817E-8DECDE289135}" type="pres">
      <dgm:prSet presAssocID="{BBFEA480-467E-4236-94C6-9A970987167D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C6C89-1D2D-413B-B7F7-F60DF6AF753A}" type="pres">
      <dgm:prSet presAssocID="{6079711A-EB5D-43D3-831E-A49ED200D747}" presName="sibTrans" presStyleCnt="0"/>
      <dgm:spPr/>
    </dgm:pt>
    <dgm:pt modelId="{30496A13-5089-441E-9114-1789EFCBB1FB}" type="pres">
      <dgm:prSet presAssocID="{748D1C7E-06DF-4827-95F3-4B27BAA846EB}" presName="composite" presStyleCnt="0"/>
      <dgm:spPr/>
    </dgm:pt>
    <dgm:pt modelId="{E691E3A5-EFAD-4902-926D-523F4073A476}" type="pres">
      <dgm:prSet presAssocID="{748D1C7E-06DF-4827-95F3-4B27BAA846EB}" presName="bentUpArrow1" presStyleLbl="alignImgPlace1" presStyleIdx="1" presStyleCnt="2"/>
      <dgm:spPr/>
    </dgm:pt>
    <dgm:pt modelId="{1F605403-D250-49A3-A18D-272CB6B1BF16}" type="pres">
      <dgm:prSet presAssocID="{748D1C7E-06DF-4827-95F3-4B27BAA846EB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A35B7C-F162-410C-844E-EB2533673F74}" type="pres">
      <dgm:prSet presAssocID="{748D1C7E-06DF-4827-95F3-4B27BAA846EB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FD8DC0-9B73-426E-9B8F-390AD8608144}" type="pres">
      <dgm:prSet presAssocID="{ACCEFE2C-F619-49C3-9FE3-ADC1F9D317ED}" presName="sibTrans" presStyleCnt="0"/>
      <dgm:spPr/>
    </dgm:pt>
    <dgm:pt modelId="{B68A3304-F316-4DD9-B10E-1700A72733C9}" type="pres">
      <dgm:prSet presAssocID="{FABA78B7-FDB1-4E54-8670-FB63E57B52CF}" presName="composite" presStyleCnt="0"/>
      <dgm:spPr/>
    </dgm:pt>
    <dgm:pt modelId="{34C71A46-8737-4E78-B757-35D62F59C7E7}" type="pres">
      <dgm:prSet presAssocID="{FABA78B7-FDB1-4E54-8670-FB63E57B52CF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241480-2EF9-4CA7-9D29-1DC2FBBDCB92}" type="pres">
      <dgm:prSet presAssocID="{FABA78B7-FDB1-4E54-8670-FB63E57B52CF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948C95-CF51-48D3-8C1B-2A8C34C27EB9}" type="presOf" srcId="{FABA78B7-FDB1-4E54-8670-FB63E57B52CF}" destId="{34C71A46-8737-4E78-B757-35D62F59C7E7}" srcOrd="0" destOrd="0" presId="urn:microsoft.com/office/officeart/2005/8/layout/StepDownProcess"/>
    <dgm:cxn modelId="{34649A12-B615-478A-BB86-AEBC8D30D518}" type="presOf" srcId="{F1A9EA3E-7B40-4D37-BB59-51367C6567EE}" destId="{6F241480-2EF9-4CA7-9D29-1DC2FBBDCB92}" srcOrd="0" destOrd="0" presId="urn:microsoft.com/office/officeart/2005/8/layout/StepDownProcess"/>
    <dgm:cxn modelId="{C28ED8C6-E66D-4C10-9067-91AD0E1A2E5F}" type="presOf" srcId="{748D1C7E-06DF-4827-95F3-4B27BAA846EB}" destId="{1F605403-D250-49A3-A18D-272CB6B1BF16}" srcOrd="0" destOrd="0" presId="urn:microsoft.com/office/officeart/2005/8/layout/StepDownProcess"/>
    <dgm:cxn modelId="{9183E683-039D-4F54-BFA4-91F80196CA95}" type="presOf" srcId="{9AFDE68D-6409-4539-A89C-9CCFC5EBC57D}" destId="{29A35B7C-F162-410C-844E-EB2533673F74}" srcOrd="0" destOrd="0" presId="urn:microsoft.com/office/officeart/2005/8/layout/StepDownProcess"/>
    <dgm:cxn modelId="{DE292E80-C41D-486A-AE97-A1439201FB5E}" type="presOf" srcId="{EBBAD1CB-50EE-4219-8A65-F52BF9F809B7}" destId="{E790520E-09A7-480B-8C7B-B19645CBEC6C}" srcOrd="0" destOrd="0" presId="urn:microsoft.com/office/officeart/2005/8/layout/StepDownProcess"/>
    <dgm:cxn modelId="{AD7A91F2-1F74-4A1C-92EB-4D56ADE7C3E4}" srcId="{FABA78B7-FDB1-4E54-8670-FB63E57B52CF}" destId="{F1A9EA3E-7B40-4D37-BB59-51367C6567EE}" srcOrd="0" destOrd="0" parTransId="{5BE5F86D-DE32-46DB-BB45-EA105DBF734F}" sibTransId="{E4E440D0-7852-42FE-9F5C-15F46DC02FE2}"/>
    <dgm:cxn modelId="{ABCAE274-EB94-4694-A6A6-6B00DC795BC2}" type="presOf" srcId="{BBFEA480-467E-4236-94C6-9A970987167D}" destId="{E2D37415-2F4B-423E-A667-2CF7661DB603}" srcOrd="0" destOrd="0" presId="urn:microsoft.com/office/officeart/2005/8/layout/StepDownProcess"/>
    <dgm:cxn modelId="{2F03D043-AA32-423E-9C6E-D91720D27FAE}" srcId="{748D1C7E-06DF-4827-95F3-4B27BAA846EB}" destId="{9AFDE68D-6409-4539-A89C-9CCFC5EBC57D}" srcOrd="0" destOrd="0" parTransId="{A03779D1-FC1F-4FB6-897B-CD06790AA7A9}" sibTransId="{80203D63-77D3-4330-AD51-4D41924D8222}"/>
    <dgm:cxn modelId="{021B294A-E179-46F6-884C-33C1D874DD3B}" srcId="{BBFEA480-467E-4236-94C6-9A970987167D}" destId="{E8862BB1-37FD-4D3F-9389-BBD545435C3B}" srcOrd="0" destOrd="0" parTransId="{B1A956B6-BD3F-44A2-A05F-6DB32FF115AA}" sibTransId="{8D25A77E-384B-4FE6-AE58-3CFCBCB1AA81}"/>
    <dgm:cxn modelId="{D2F537FC-EB77-4914-BF45-E3EFC849AAD1}" type="presOf" srcId="{E8862BB1-37FD-4D3F-9389-BBD545435C3B}" destId="{A1B2B80A-ECC2-4A2F-817E-8DECDE289135}" srcOrd="0" destOrd="0" presId="urn:microsoft.com/office/officeart/2005/8/layout/StepDownProcess"/>
    <dgm:cxn modelId="{9CF94687-B414-4DD7-9D41-DFADCA611C97}" srcId="{EBBAD1CB-50EE-4219-8A65-F52BF9F809B7}" destId="{FABA78B7-FDB1-4E54-8670-FB63E57B52CF}" srcOrd="2" destOrd="0" parTransId="{BA720B30-AEFA-4565-A99B-D2550D6016BD}" sibTransId="{97BE416D-7D8D-4317-81F8-E4CFB7B074F9}"/>
    <dgm:cxn modelId="{99549799-C20C-42C9-853E-630371A26C07}" srcId="{EBBAD1CB-50EE-4219-8A65-F52BF9F809B7}" destId="{BBFEA480-467E-4236-94C6-9A970987167D}" srcOrd="0" destOrd="0" parTransId="{7467D2AC-103B-4FB1-9998-70553F81E770}" sibTransId="{6079711A-EB5D-43D3-831E-A49ED200D747}"/>
    <dgm:cxn modelId="{94AD228A-E310-4D11-98D3-94ECA0B707F5}" srcId="{EBBAD1CB-50EE-4219-8A65-F52BF9F809B7}" destId="{748D1C7E-06DF-4827-95F3-4B27BAA846EB}" srcOrd="1" destOrd="0" parTransId="{48D532D2-2E2D-4C7D-8428-A2039C735A8B}" sibTransId="{ACCEFE2C-F619-49C3-9FE3-ADC1F9D317ED}"/>
    <dgm:cxn modelId="{CC4B28C1-803A-4238-B9FB-038731CB18DB}" type="presParOf" srcId="{E790520E-09A7-480B-8C7B-B19645CBEC6C}" destId="{1B0099D9-D155-48FB-81D2-A849A33F18D8}" srcOrd="0" destOrd="0" presId="urn:microsoft.com/office/officeart/2005/8/layout/StepDownProcess"/>
    <dgm:cxn modelId="{DCA5FB4D-A06D-4D3E-93B5-9BF93305C0E8}" type="presParOf" srcId="{1B0099D9-D155-48FB-81D2-A849A33F18D8}" destId="{13732721-90E5-4E43-843A-B4CE1CF720A3}" srcOrd="0" destOrd="0" presId="urn:microsoft.com/office/officeart/2005/8/layout/StepDownProcess"/>
    <dgm:cxn modelId="{A101E5C2-6190-4027-BA55-30BCAC1A6E2A}" type="presParOf" srcId="{1B0099D9-D155-48FB-81D2-A849A33F18D8}" destId="{E2D37415-2F4B-423E-A667-2CF7661DB603}" srcOrd="1" destOrd="0" presId="urn:microsoft.com/office/officeart/2005/8/layout/StepDownProcess"/>
    <dgm:cxn modelId="{A33D5DD1-F033-4CEA-B2BC-8476873EF74D}" type="presParOf" srcId="{1B0099D9-D155-48FB-81D2-A849A33F18D8}" destId="{A1B2B80A-ECC2-4A2F-817E-8DECDE289135}" srcOrd="2" destOrd="0" presId="urn:microsoft.com/office/officeart/2005/8/layout/StepDownProcess"/>
    <dgm:cxn modelId="{658DF8D5-328C-47F9-A3AD-ED39C5F60EE1}" type="presParOf" srcId="{E790520E-09A7-480B-8C7B-B19645CBEC6C}" destId="{F86C6C89-1D2D-413B-B7F7-F60DF6AF753A}" srcOrd="1" destOrd="0" presId="urn:microsoft.com/office/officeart/2005/8/layout/StepDownProcess"/>
    <dgm:cxn modelId="{64D875E9-65C4-4720-9513-50B2C48ECBF8}" type="presParOf" srcId="{E790520E-09A7-480B-8C7B-B19645CBEC6C}" destId="{30496A13-5089-441E-9114-1789EFCBB1FB}" srcOrd="2" destOrd="0" presId="urn:microsoft.com/office/officeart/2005/8/layout/StepDownProcess"/>
    <dgm:cxn modelId="{4464DFF1-D270-4A9E-B917-D3241D38D49D}" type="presParOf" srcId="{30496A13-5089-441E-9114-1789EFCBB1FB}" destId="{E691E3A5-EFAD-4902-926D-523F4073A476}" srcOrd="0" destOrd="0" presId="urn:microsoft.com/office/officeart/2005/8/layout/StepDownProcess"/>
    <dgm:cxn modelId="{1CDCFA1E-66B2-457A-8F4D-D736279F4FE1}" type="presParOf" srcId="{30496A13-5089-441E-9114-1789EFCBB1FB}" destId="{1F605403-D250-49A3-A18D-272CB6B1BF16}" srcOrd="1" destOrd="0" presId="urn:microsoft.com/office/officeart/2005/8/layout/StepDownProcess"/>
    <dgm:cxn modelId="{CE3EB1EF-E295-4B99-9881-EF07AA3DBC2F}" type="presParOf" srcId="{30496A13-5089-441E-9114-1789EFCBB1FB}" destId="{29A35B7C-F162-410C-844E-EB2533673F74}" srcOrd="2" destOrd="0" presId="urn:microsoft.com/office/officeart/2005/8/layout/StepDownProcess"/>
    <dgm:cxn modelId="{FFAB235D-25AF-4F03-9937-BD3DF891BAF0}" type="presParOf" srcId="{E790520E-09A7-480B-8C7B-B19645CBEC6C}" destId="{0FFD8DC0-9B73-426E-9B8F-390AD8608144}" srcOrd="3" destOrd="0" presId="urn:microsoft.com/office/officeart/2005/8/layout/StepDownProcess"/>
    <dgm:cxn modelId="{245B2F5F-7A11-4896-9A4D-25826EAE4A2E}" type="presParOf" srcId="{E790520E-09A7-480B-8C7B-B19645CBEC6C}" destId="{B68A3304-F316-4DD9-B10E-1700A72733C9}" srcOrd="4" destOrd="0" presId="urn:microsoft.com/office/officeart/2005/8/layout/StepDownProcess"/>
    <dgm:cxn modelId="{D2B82C85-9695-4B8E-8AF3-E5AD78273395}" type="presParOf" srcId="{B68A3304-F316-4DD9-B10E-1700A72733C9}" destId="{34C71A46-8737-4E78-B757-35D62F59C7E7}" srcOrd="0" destOrd="0" presId="urn:microsoft.com/office/officeart/2005/8/layout/StepDownProcess"/>
    <dgm:cxn modelId="{00D5937C-C61E-45BB-B61A-EDD4A703F29B}" type="presParOf" srcId="{B68A3304-F316-4DD9-B10E-1700A72733C9}" destId="{6F241480-2EF9-4CA7-9D29-1DC2FBBDCB92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8D893D-D490-4539-AF35-1218AB716305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IN"/>
        </a:p>
      </dgm:t>
    </dgm:pt>
    <dgm:pt modelId="{20D60851-8B0E-4F95-88DE-705489C2A329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Impacts</a:t>
          </a:r>
          <a:endParaRPr lang="en-IN" dirty="0">
            <a:solidFill>
              <a:schemeClr val="tx1"/>
            </a:solidFill>
          </a:endParaRPr>
        </a:p>
      </dgm:t>
    </dgm:pt>
    <dgm:pt modelId="{415D9283-4884-4F1B-A5B8-843DF4386119}" type="parTrans" cxnId="{7E0ED771-A7DD-4804-9BD2-0C4E1A1C1542}">
      <dgm:prSet/>
      <dgm:spPr/>
      <dgm:t>
        <a:bodyPr/>
        <a:lstStyle/>
        <a:p>
          <a:endParaRPr lang="en-IN"/>
        </a:p>
      </dgm:t>
    </dgm:pt>
    <dgm:pt modelId="{1D0C70E0-E954-45C5-8A1C-DC9EACD9A067}" type="sibTrans" cxnId="{7E0ED771-A7DD-4804-9BD2-0C4E1A1C1542}">
      <dgm:prSet/>
      <dgm:spPr/>
      <dgm:t>
        <a:bodyPr/>
        <a:lstStyle/>
        <a:p>
          <a:endParaRPr lang="en-IN"/>
        </a:p>
      </dgm:t>
    </dgm:pt>
    <dgm:pt modelId="{2E91C060-94D5-4BC4-AFDB-FDEC9AB6147C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Health</a:t>
          </a:r>
          <a:endParaRPr lang="en-IN" dirty="0">
            <a:solidFill>
              <a:schemeClr val="tx1"/>
            </a:solidFill>
          </a:endParaRPr>
        </a:p>
      </dgm:t>
    </dgm:pt>
    <dgm:pt modelId="{4B64D278-6CF6-41ED-ABB3-F318764E622F}" type="parTrans" cxnId="{BAFF0878-BB74-4925-BF21-FE6597731210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DEB619DE-CE24-4BB8-B58F-12289F855D0A}" type="sibTrans" cxnId="{BAFF0878-BB74-4925-BF21-FE6597731210}">
      <dgm:prSet/>
      <dgm:spPr/>
      <dgm:t>
        <a:bodyPr/>
        <a:lstStyle/>
        <a:p>
          <a:endParaRPr lang="en-IN"/>
        </a:p>
      </dgm:t>
    </dgm:pt>
    <dgm:pt modelId="{6D827E0A-8F13-4E4C-B70B-4897BC8925C1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Food Security</a:t>
          </a:r>
          <a:endParaRPr lang="en-IN" dirty="0">
            <a:solidFill>
              <a:schemeClr val="tx1"/>
            </a:solidFill>
          </a:endParaRPr>
        </a:p>
      </dgm:t>
    </dgm:pt>
    <dgm:pt modelId="{9D3DC728-91EF-4EB3-BB20-2C3A5FAAF37C}" type="parTrans" cxnId="{1D69E7ED-EA26-4013-82DC-F417F199DE50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9B2C9A6A-629A-4CEC-BCDB-19659F9C0D24}" type="sibTrans" cxnId="{1D69E7ED-EA26-4013-82DC-F417F199DE50}">
      <dgm:prSet/>
      <dgm:spPr/>
      <dgm:t>
        <a:bodyPr/>
        <a:lstStyle/>
        <a:p>
          <a:endParaRPr lang="en-IN"/>
        </a:p>
      </dgm:t>
    </dgm:pt>
    <dgm:pt modelId="{6AB7506D-4B47-4F32-9F05-5588FCC5AA38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Housing</a:t>
          </a:r>
          <a:endParaRPr lang="en-IN" dirty="0">
            <a:solidFill>
              <a:schemeClr val="tx1"/>
            </a:solidFill>
          </a:endParaRPr>
        </a:p>
      </dgm:t>
    </dgm:pt>
    <dgm:pt modelId="{A33585D7-2B5B-429A-B36C-307AA00882E0}" type="parTrans" cxnId="{DD35825D-BADD-4340-8196-E0AD34968BE5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7D298CCF-34C2-49E7-8E7B-F0FC3C1176DB}" type="sibTrans" cxnId="{DD35825D-BADD-4340-8196-E0AD34968BE5}">
      <dgm:prSet/>
      <dgm:spPr/>
      <dgm:t>
        <a:bodyPr/>
        <a:lstStyle/>
        <a:p>
          <a:endParaRPr lang="en-IN"/>
        </a:p>
      </dgm:t>
    </dgm:pt>
    <dgm:pt modelId="{9BF7B845-C9AB-4B11-AF8A-B5A40A95F717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Safety</a:t>
          </a:r>
          <a:endParaRPr lang="en-IN" dirty="0">
            <a:solidFill>
              <a:schemeClr val="tx1"/>
            </a:solidFill>
          </a:endParaRPr>
        </a:p>
      </dgm:t>
    </dgm:pt>
    <dgm:pt modelId="{7B62BCB4-1EA0-4256-AD1C-5293FF775BFC}" type="parTrans" cxnId="{92CBA451-8F69-48DA-89F4-879EAEB3D46B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E0652732-55D7-41A3-97FF-B40C81B13A59}" type="sibTrans" cxnId="{92CBA451-8F69-48DA-89F4-879EAEB3D46B}">
      <dgm:prSet/>
      <dgm:spPr/>
      <dgm:t>
        <a:bodyPr/>
        <a:lstStyle/>
        <a:p>
          <a:endParaRPr lang="en-IN"/>
        </a:p>
      </dgm:t>
    </dgm:pt>
    <dgm:pt modelId="{8F181601-9F82-4597-8FA1-919A867CF79B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Livelihood</a:t>
          </a:r>
          <a:endParaRPr lang="en-IN" dirty="0">
            <a:solidFill>
              <a:schemeClr val="tx1"/>
            </a:solidFill>
          </a:endParaRPr>
        </a:p>
      </dgm:t>
    </dgm:pt>
    <dgm:pt modelId="{B20A1333-C83B-4BF8-8DEE-D18273351760}" type="parTrans" cxnId="{C62A77E1-CA57-4CEE-BF05-1435321E4F69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CCFA3E00-9CF7-4C04-A62F-A226A0E8D5BD}" type="sibTrans" cxnId="{C62A77E1-CA57-4CEE-BF05-1435321E4F69}">
      <dgm:prSet/>
      <dgm:spPr/>
      <dgm:t>
        <a:bodyPr/>
        <a:lstStyle/>
        <a:p>
          <a:endParaRPr lang="en-IN"/>
        </a:p>
      </dgm:t>
    </dgm:pt>
    <dgm:pt modelId="{84AAC04D-37A0-4EAE-8124-23CEA13F4815}" type="pres">
      <dgm:prSet presAssocID="{B98D893D-D490-4539-AF35-1218AB71630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AC92A3-799A-44E9-9461-1996C3FC930A}" type="pres">
      <dgm:prSet presAssocID="{20D60851-8B0E-4F95-88DE-705489C2A329}" presName="centerShape" presStyleLbl="node0" presStyleIdx="0" presStyleCnt="1"/>
      <dgm:spPr/>
      <dgm:t>
        <a:bodyPr/>
        <a:lstStyle/>
        <a:p>
          <a:endParaRPr lang="en-US"/>
        </a:p>
      </dgm:t>
    </dgm:pt>
    <dgm:pt modelId="{DD7AF53E-5BD0-48D1-B473-453231AF4083}" type="pres">
      <dgm:prSet presAssocID="{4B64D278-6CF6-41ED-ABB3-F318764E622F}" presName="parTrans" presStyleLbl="bgSibTrans2D1" presStyleIdx="0" presStyleCnt="5"/>
      <dgm:spPr/>
      <dgm:t>
        <a:bodyPr/>
        <a:lstStyle/>
        <a:p>
          <a:endParaRPr lang="en-US"/>
        </a:p>
      </dgm:t>
    </dgm:pt>
    <dgm:pt modelId="{6EC9866C-1027-43ED-8F04-D363E77CACED}" type="pres">
      <dgm:prSet presAssocID="{2E91C060-94D5-4BC4-AFDB-FDEC9AB6147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21C552-0767-48DD-94E9-7F7832892C38}" type="pres">
      <dgm:prSet presAssocID="{9D3DC728-91EF-4EB3-BB20-2C3A5FAAF37C}" presName="parTrans" presStyleLbl="bgSibTrans2D1" presStyleIdx="1" presStyleCnt="5"/>
      <dgm:spPr/>
      <dgm:t>
        <a:bodyPr/>
        <a:lstStyle/>
        <a:p>
          <a:endParaRPr lang="en-US"/>
        </a:p>
      </dgm:t>
    </dgm:pt>
    <dgm:pt modelId="{2F8F961B-0E7F-4569-AE79-2CC235DEA46E}" type="pres">
      <dgm:prSet presAssocID="{6D827E0A-8F13-4E4C-B70B-4897BC8925C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693353-708C-4796-91D6-C07C470AE8BD}" type="pres">
      <dgm:prSet presAssocID="{A33585D7-2B5B-429A-B36C-307AA00882E0}" presName="parTrans" presStyleLbl="bgSibTrans2D1" presStyleIdx="2" presStyleCnt="5"/>
      <dgm:spPr/>
      <dgm:t>
        <a:bodyPr/>
        <a:lstStyle/>
        <a:p>
          <a:endParaRPr lang="en-US"/>
        </a:p>
      </dgm:t>
    </dgm:pt>
    <dgm:pt modelId="{63CAA212-2499-49F8-A764-AEE213756461}" type="pres">
      <dgm:prSet presAssocID="{6AB7506D-4B47-4F32-9F05-5588FCC5AA3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58E437-0F90-4559-99C5-67376013E2A9}" type="pres">
      <dgm:prSet presAssocID="{7B62BCB4-1EA0-4256-AD1C-5293FF775BFC}" presName="parTrans" presStyleLbl="bgSibTrans2D1" presStyleIdx="3" presStyleCnt="5"/>
      <dgm:spPr/>
      <dgm:t>
        <a:bodyPr/>
        <a:lstStyle/>
        <a:p>
          <a:endParaRPr lang="en-US"/>
        </a:p>
      </dgm:t>
    </dgm:pt>
    <dgm:pt modelId="{1066B30A-7D7D-4C57-9276-FAE4175607B8}" type="pres">
      <dgm:prSet presAssocID="{9BF7B845-C9AB-4B11-AF8A-B5A40A95F71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B061DD-D026-4781-9DBF-B351A5271EA5}" type="pres">
      <dgm:prSet presAssocID="{B20A1333-C83B-4BF8-8DEE-D18273351760}" presName="parTrans" presStyleLbl="bgSibTrans2D1" presStyleIdx="4" presStyleCnt="5"/>
      <dgm:spPr/>
      <dgm:t>
        <a:bodyPr/>
        <a:lstStyle/>
        <a:p>
          <a:endParaRPr lang="en-US"/>
        </a:p>
      </dgm:t>
    </dgm:pt>
    <dgm:pt modelId="{72CE0E89-FB57-4A6C-978F-D8F9339A53EF}" type="pres">
      <dgm:prSet presAssocID="{8F181601-9F82-4597-8FA1-919A867CF79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814CC8-8A99-49C1-A5BB-23F8C9D04333}" type="presOf" srcId="{4B64D278-6CF6-41ED-ABB3-F318764E622F}" destId="{DD7AF53E-5BD0-48D1-B473-453231AF4083}" srcOrd="0" destOrd="0" presId="urn:microsoft.com/office/officeart/2005/8/layout/radial4"/>
    <dgm:cxn modelId="{92CBA451-8F69-48DA-89F4-879EAEB3D46B}" srcId="{20D60851-8B0E-4F95-88DE-705489C2A329}" destId="{9BF7B845-C9AB-4B11-AF8A-B5A40A95F717}" srcOrd="3" destOrd="0" parTransId="{7B62BCB4-1EA0-4256-AD1C-5293FF775BFC}" sibTransId="{E0652732-55D7-41A3-97FF-B40C81B13A59}"/>
    <dgm:cxn modelId="{9E17FE12-F044-443B-A3A1-5760F40FD440}" type="presOf" srcId="{A33585D7-2B5B-429A-B36C-307AA00882E0}" destId="{4F693353-708C-4796-91D6-C07C470AE8BD}" srcOrd="0" destOrd="0" presId="urn:microsoft.com/office/officeart/2005/8/layout/radial4"/>
    <dgm:cxn modelId="{C62A77E1-CA57-4CEE-BF05-1435321E4F69}" srcId="{20D60851-8B0E-4F95-88DE-705489C2A329}" destId="{8F181601-9F82-4597-8FA1-919A867CF79B}" srcOrd="4" destOrd="0" parTransId="{B20A1333-C83B-4BF8-8DEE-D18273351760}" sibTransId="{CCFA3E00-9CF7-4C04-A62F-A226A0E8D5BD}"/>
    <dgm:cxn modelId="{6FA2569E-77B5-4F0F-A9F7-97C14B5D37FC}" type="presOf" srcId="{9BF7B845-C9AB-4B11-AF8A-B5A40A95F717}" destId="{1066B30A-7D7D-4C57-9276-FAE4175607B8}" srcOrd="0" destOrd="0" presId="urn:microsoft.com/office/officeart/2005/8/layout/radial4"/>
    <dgm:cxn modelId="{4F6C789E-4220-4ED0-8CEB-42B79BD38AB4}" type="presOf" srcId="{7B62BCB4-1EA0-4256-AD1C-5293FF775BFC}" destId="{2058E437-0F90-4559-99C5-67376013E2A9}" srcOrd="0" destOrd="0" presId="urn:microsoft.com/office/officeart/2005/8/layout/radial4"/>
    <dgm:cxn modelId="{29E539CA-D892-4602-AD6C-7A319C0A2B06}" type="presOf" srcId="{2E91C060-94D5-4BC4-AFDB-FDEC9AB6147C}" destId="{6EC9866C-1027-43ED-8F04-D363E77CACED}" srcOrd="0" destOrd="0" presId="urn:microsoft.com/office/officeart/2005/8/layout/radial4"/>
    <dgm:cxn modelId="{25FEED19-56AF-4ADF-BF10-F6A40F4BF140}" type="presOf" srcId="{8F181601-9F82-4597-8FA1-919A867CF79B}" destId="{72CE0E89-FB57-4A6C-978F-D8F9339A53EF}" srcOrd="0" destOrd="0" presId="urn:microsoft.com/office/officeart/2005/8/layout/radial4"/>
    <dgm:cxn modelId="{C0D9434C-38F6-4B9A-92B4-D41EBD80EDFA}" type="presOf" srcId="{9D3DC728-91EF-4EB3-BB20-2C3A5FAAF37C}" destId="{9221C552-0767-48DD-94E9-7F7832892C38}" srcOrd="0" destOrd="0" presId="urn:microsoft.com/office/officeart/2005/8/layout/radial4"/>
    <dgm:cxn modelId="{BAFF0878-BB74-4925-BF21-FE6597731210}" srcId="{20D60851-8B0E-4F95-88DE-705489C2A329}" destId="{2E91C060-94D5-4BC4-AFDB-FDEC9AB6147C}" srcOrd="0" destOrd="0" parTransId="{4B64D278-6CF6-41ED-ABB3-F318764E622F}" sibTransId="{DEB619DE-CE24-4BB8-B58F-12289F855D0A}"/>
    <dgm:cxn modelId="{DD35825D-BADD-4340-8196-E0AD34968BE5}" srcId="{20D60851-8B0E-4F95-88DE-705489C2A329}" destId="{6AB7506D-4B47-4F32-9F05-5588FCC5AA38}" srcOrd="2" destOrd="0" parTransId="{A33585D7-2B5B-429A-B36C-307AA00882E0}" sibTransId="{7D298CCF-34C2-49E7-8E7B-F0FC3C1176DB}"/>
    <dgm:cxn modelId="{7E0ED771-A7DD-4804-9BD2-0C4E1A1C1542}" srcId="{B98D893D-D490-4539-AF35-1218AB716305}" destId="{20D60851-8B0E-4F95-88DE-705489C2A329}" srcOrd="0" destOrd="0" parTransId="{415D9283-4884-4F1B-A5B8-843DF4386119}" sibTransId="{1D0C70E0-E954-45C5-8A1C-DC9EACD9A067}"/>
    <dgm:cxn modelId="{1D69E7ED-EA26-4013-82DC-F417F199DE50}" srcId="{20D60851-8B0E-4F95-88DE-705489C2A329}" destId="{6D827E0A-8F13-4E4C-B70B-4897BC8925C1}" srcOrd="1" destOrd="0" parTransId="{9D3DC728-91EF-4EB3-BB20-2C3A5FAAF37C}" sibTransId="{9B2C9A6A-629A-4CEC-BCDB-19659F9C0D24}"/>
    <dgm:cxn modelId="{8AE53AA4-6C69-467D-8FC8-C49809C6CACA}" type="presOf" srcId="{B98D893D-D490-4539-AF35-1218AB716305}" destId="{84AAC04D-37A0-4EAE-8124-23CEA13F4815}" srcOrd="0" destOrd="0" presId="urn:microsoft.com/office/officeart/2005/8/layout/radial4"/>
    <dgm:cxn modelId="{155B5806-0799-4BBE-A083-B4F920883D30}" type="presOf" srcId="{6AB7506D-4B47-4F32-9F05-5588FCC5AA38}" destId="{63CAA212-2499-49F8-A764-AEE213756461}" srcOrd="0" destOrd="0" presId="urn:microsoft.com/office/officeart/2005/8/layout/radial4"/>
    <dgm:cxn modelId="{86FF2DBC-697A-4B0B-8C32-E7EDFED306F3}" type="presOf" srcId="{6D827E0A-8F13-4E4C-B70B-4897BC8925C1}" destId="{2F8F961B-0E7F-4569-AE79-2CC235DEA46E}" srcOrd="0" destOrd="0" presId="urn:microsoft.com/office/officeart/2005/8/layout/radial4"/>
    <dgm:cxn modelId="{7ADB5A56-1851-456D-9ECF-61D5ABA6CD2D}" type="presOf" srcId="{B20A1333-C83B-4BF8-8DEE-D18273351760}" destId="{3CB061DD-D026-4781-9DBF-B351A5271EA5}" srcOrd="0" destOrd="0" presId="urn:microsoft.com/office/officeart/2005/8/layout/radial4"/>
    <dgm:cxn modelId="{EE7C60D3-F800-4B57-AF25-FE5DD9E5BCD0}" type="presOf" srcId="{20D60851-8B0E-4F95-88DE-705489C2A329}" destId="{56AC92A3-799A-44E9-9461-1996C3FC930A}" srcOrd="0" destOrd="0" presId="urn:microsoft.com/office/officeart/2005/8/layout/radial4"/>
    <dgm:cxn modelId="{405FC729-9C7B-4F31-881A-06C10561E3AC}" type="presParOf" srcId="{84AAC04D-37A0-4EAE-8124-23CEA13F4815}" destId="{56AC92A3-799A-44E9-9461-1996C3FC930A}" srcOrd="0" destOrd="0" presId="urn:microsoft.com/office/officeart/2005/8/layout/radial4"/>
    <dgm:cxn modelId="{9CC52346-47F6-4879-9E3C-A35302608116}" type="presParOf" srcId="{84AAC04D-37A0-4EAE-8124-23CEA13F4815}" destId="{DD7AF53E-5BD0-48D1-B473-453231AF4083}" srcOrd="1" destOrd="0" presId="urn:microsoft.com/office/officeart/2005/8/layout/radial4"/>
    <dgm:cxn modelId="{FD69EA79-149D-41FC-A0E8-2D5021590A07}" type="presParOf" srcId="{84AAC04D-37A0-4EAE-8124-23CEA13F4815}" destId="{6EC9866C-1027-43ED-8F04-D363E77CACED}" srcOrd="2" destOrd="0" presId="urn:microsoft.com/office/officeart/2005/8/layout/radial4"/>
    <dgm:cxn modelId="{1DE5BEA9-1460-4FBD-A0C3-B27562EBF6D0}" type="presParOf" srcId="{84AAC04D-37A0-4EAE-8124-23CEA13F4815}" destId="{9221C552-0767-48DD-94E9-7F7832892C38}" srcOrd="3" destOrd="0" presId="urn:microsoft.com/office/officeart/2005/8/layout/radial4"/>
    <dgm:cxn modelId="{71E8D087-8802-4855-88A4-5DB01CB7CAAE}" type="presParOf" srcId="{84AAC04D-37A0-4EAE-8124-23CEA13F4815}" destId="{2F8F961B-0E7F-4569-AE79-2CC235DEA46E}" srcOrd="4" destOrd="0" presId="urn:microsoft.com/office/officeart/2005/8/layout/radial4"/>
    <dgm:cxn modelId="{E67C0349-073D-4423-B55D-C8DE7D218569}" type="presParOf" srcId="{84AAC04D-37A0-4EAE-8124-23CEA13F4815}" destId="{4F693353-708C-4796-91D6-C07C470AE8BD}" srcOrd="5" destOrd="0" presId="urn:microsoft.com/office/officeart/2005/8/layout/radial4"/>
    <dgm:cxn modelId="{85564957-33E6-4B5D-96D1-E204978919E9}" type="presParOf" srcId="{84AAC04D-37A0-4EAE-8124-23CEA13F4815}" destId="{63CAA212-2499-49F8-A764-AEE213756461}" srcOrd="6" destOrd="0" presId="urn:microsoft.com/office/officeart/2005/8/layout/radial4"/>
    <dgm:cxn modelId="{48184889-2CD6-4CE4-8796-561E08511D9C}" type="presParOf" srcId="{84AAC04D-37A0-4EAE-8124-23CEA13F4815}" destId="{2058E437-0F90-4559-99C5-67376013E2A9}" srcOrd="7" destOrd="0" presId="urn:microsoft.com/office/officeart/2005/8/layout/radial4"/>
    <dgm:cxn modelId="{3E0171A9-4E25-4BC1-AE26-38F61FBA8760}" type="presParOf" srcId="{84AAC04D-37A0-4EAE-8124-23CEA13F4815}" destId="{1066B30A-7D7D-4C57-9276-FAE4175607B8}" srcOrd="8" destOrd="0" presId="urn:microsoft.com/office/officeart/2005/8/layout/radial4"/>
    <dgm:cxn modelId="{96FCAAFC-0092-44F5-BD93-07C95E4FFD74}" type="presParOf" srcId="{84AAC04D-37A0-4EAE-8124-23CEA13F4815}" destId="{3CB061DD-D026-4781-9DBF-B351A5271EA5}" srcOrd="9" destOrd="0" presId="urn:microsoft.com/office/officeart/2005/8/layout/radial4"/>
    <dgm:cxn modelId="{104E42B5-5C5D-4A96-89D8-0B2191F8761F}" type="presParOf" srcId="{84AAC04D-37A0-4EAE-8124-23CEA13F4815}" destId="{72CE0E89-FB57-4A6C-978F-D8F9339A53EF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211660-F67E-472C-AF74-A793B5D77A2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CC2CAD93-53D9-44DB-9E06-99AA4A973B5D}">
      <dgm:prSet phldrT="[Text]" custT="1"/>
      <dgm:spPr>
        <a:solidFill>
          <a:schemeClr val="accent5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en-US" sz="2800" b="1" dirty="0"/>
            <a:t>Social Equity</a:t>
          </a:r>
        </a:p>
        <a:p>
          <a:r>
            <a:rPr lang="en-US" sz="2000" b="1" i="1" dirty="0"/>
            <a:t>Stronger communities</a:t>
          </a:r>
        </a:p>
        <a:p>
          <a:r>
            <a:rPr lang="en-US" sz="2000" b="1" i="1" dirty="0"/>
            <a:t>Gender Equality</a:t>
          </a:r>
        </a:p>
        <a:p>
          <a:r>
            <a:rPr lang="en-US" sz="2000" b="1" i="1" dirty="0"/>
            <a:t>Access to Services</a:t>
          </a:r>
        </a:p>
        <a:p>
          <a:r>
            <a:rPr lang="en-US" sz="2000" b="1" i="1" dirty="0"/>
            <a:t>Poverty Alleviation</a:t>
          </a:r>
        </a:p>
        <a:p>
          <a:endParaRPr lang="en-IN" sz="1500" dirty="0"/>
        </a:p>
      </dgm:t>
    </dgm:pt>
    <dgm:pt modelId="{32E08902-68BE-4D77-AFB3-13CB6C546FE2}" type="parTrans" cxnId="{DC3D232B-C260-4C7F-827A-263B4DE09C31}">
      <dgm:prSet/>
      <dgm:spPr/>
      <dgm:t>
        <a:bodyPr/>
        <a:lstStyle/>
        <a:p>
          <a:endParaRPr lang="en-IN"/>
        </a:p>
      </dgm:t>
    </dgm:pt>
    <dgm:pt modelId="{9F692DDB-AF1A-48AC-B3CA-E77A689E50B2}" type="sibTrans" cxnId="{DC3D232B-C260-4C7F-827A-263B4DE09C31}">
      <dgm:prSet/>
      <dgm:spPr/>
      <dgm:t>
        <a:bodyPr/>
        <a:lstStyle/>
        <a:p>
          <a:endParaRPr lang="en-IN"/>
        </a:p>
      </dgm:t>
    </dgm:pt>
    <dgm:pt modelId="{A5266A21-4EBD-4C00-8826-E08FABAE4DE9}">
      <dgm:prSet phldrT="[Text]" custT="1"/>
      <dgm:spPr>
        <a:solidFill>
          <a:srgbClr val="7030A0">
            <a:alpha val="50000"/>
          </a:srgbClr>
        </a:solidFill>
      </dgm:spPr>
      <dgm:t>
        <a:bodyPr/>
        <a:lstStyle/>
        <a:p>
          <a:r>
            <a:rPr lang="en-US" sz="2800" b="1" dirty="0"/>
            <a:t>Economic Opportunity</a:t>
          </a:r>
        </a:p>
        <a:p>
          <a:r>
            <a:rPr lang="en-US" sz="2000" b="1" i="1" dirty="0"/>
            <a:t>Fair wages</a:t>
          </a:r>
        </a:p>
        <a:p>
          <a:r>
            <a:rPr lang="en-US" sz="2000" b="1" i="1" dirty="0"/>
            <a:t>Improved working conditions</a:t>
          </a:r>
        </a:p>
        <a:p>
          <a:r>
            <a:rPr lang="en-US" sz="2000" b="1" i="1" dirty="0"/>
            <a:t>Scope of </a:t>
          </a:r>
          <a:r>
            <a:rPr lang="en-US" sz="2000" b="1" i="1" dirty="0" err="1"/>
            <a:t>Entreprenuership</a:t>
          </a:r>
          <a:endParaRPr lang="en-US" sz="2000" b="1" i="1" dirty="0"/>
        </a:p>
        <a:p>
          <a:endParaRPr lang="en-IN" sz="1700" dirty="0"/>
        </a:p>
      </dgm:t>
    </dgm:pt>
    <dgm:pt modelId="{6392BD51-35EB-4014-B789-00DC87CEF693}" type="parTrans" cxnId="{B81BEAD8-283F-417D-878C-7263B65D19D7}">
      <dgm:prSet/>
      <dgm:spPr/>
      <dgm:t>
        <a:bodyPr/>
        <a:lstStyle/>
        <a:p>
          <a:endParaRPr lang="en-IN"/>
        </a:p>
      </dgm:t>
    </dgm:pt>
    <dgm:pt modelId="{9A3E2EA8-1757-4AE9-8C71-97A183554160}" type="sibTrans" cxnId="{B81BEAD8-283F-417D-878C-7263B65D19D7}">
      <dgm:prSet/>
      <dgm:spPr/>
      <dgm:t>
        <a:bodyPr/>
        <a:lstStyle/>
        <a:p>
          <a:endParaRPr lang="en-IN"/>
        </a:p>
      </dgm:t>
    </dgm:pt>
    <dgm:pt modelId="{9427B11B-103F-4B24-A8E1-CFA4232B5E7D}">
      <dgm:prSet phldrT="[Text]" custT="1"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en-US" sz="2800" b="1" dirty="0"/>
            <a:t>         Environmental Action</a:t>
          </a:r>
        </a:p>
        <a:p>
          <a:r>
            <a:rPr lang="en-US" sz="2000" b="1" i="1" dirty="0"/>
            <a:t>Sustainable Fisheries</a:t>
          </a:r>
        </a:p>
        <a:p>
          <a:r>
            <a:rPr lang="en-US" sz="2000" b="1" i="1" dirty="0"/>
            <a:t>Clean Air and Water</a:t>
          </a:r>
        </a:p>
        <a:p>
          <a:r>
            <a:rPr lang="en-US" sz="2000" b="1" i="1" dirty="0"/>
            <a:t>Resilient Infrastructure</a:t>
          </a:r>
        </a:p>
        <a:p>
          <a:r>
            <a:rPr lang="en-US" sz="2000" b="1" i="1" dirty="0"/>
            <a:t> Mitigation Measures</a:t>
          </a:r>
        </a:p>
        <a:p>
          <a:endParaRPr lang="en-US" sz="1300" dirty="0"/>
        </a:p>
        <a:p>
          <a:endParaRPr lang="en-US" sz="1300" dirty="0"/>
        </a:p>
        <a:p>
          <a:endParaRPr lang="en-IN" sz="1300" dirty="0"/>
        </a:p>
      </dgm:t>
    </dgm:pt>
    <dgm:pt modelId="{D962B289-4EB9-4643-974E-CF588549E535}" type="parTrans" cxnId="{18FB52C4-BCAD-4066-88A1-E4EE6EC2612A}">
      <dgm:prSet/>
      <dgm:spPr/>
      <dgm:t>
        <a:bodyPr/>
        <a:lstStyle/>
        <a:p>
          <a:endParaRPr lang="en-IN"/>
        </a:p>
      </dgm:t>
    </dgm:pt>
    <dgm:pt modelId="{59D50820-A120-42BC-87D5-2E86B684E324}" type="sibTrans" cxnId="{18FB52C4-BCAD-4066-88A1-E4EE6EC2612A}">
      <dgm:prSet/>
      <dgm:spPr/>
      <dgm:t>
        <a:bodyPr/>
        <a:lstStyle/>
        <a:p>
          <a:endParaRPr lang="en-IN"/>
        </a:p>
      </dgm:t>
    </dgm:pt>
    <dgm:pt modelId="{CD8E6954-F715-445A-8E48-B77038D55DC8}" type="pres">
      <dgm:prSet presAssocID="{39211660-F67E-472C-AF74-A793B5D77A2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62B51A-BA20-4CBA-ADD4-D754C67BE6CB}" type="pres">
      <dgm:prSet presAssocID="{CC2CAD93-53D9-44DB-9E06-99AA4A973B5D}" presName="circ1" presStyleLbl="vennNode1" presStyleIdx="0" presStyleCnt="3" custLinFactNeighborX="269" custLinFactNeighborY="2155"/>
      <dgm:spPr/>
      <dgm:t>
        <a:bodyPr/>
        <a:lstStyle/>
        <a:p>
          <a:endParaRPr lang="en-US"/>
        </a:p>
      </dgm:t>
    </dgm:pt>
    <dgm:pt modelId="{4A02F9ED-DA6F-4E62-924A-FCF690F333BC}" type="pres">
      <dgm:prSet presAssocID="{CC2CAD93-53D9-44DB-9E06-99AA4A973B5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91F960-3F3A-4A4E-95B5-902DC111ED2D}" type="pres">
      <dgm:prSet presAssocID="{A5266A21-4EBD-4C00-8826-E08FABAE4DE9}" presName="circ2" presStyleLbl="vennNode1" presStyleIdx="1" presStyleCnt="3" custLinFactNeighborX="7249" custLinFactNeighborY="-808"/>
      <dgm:spPr/>
      <dgm:t>
        <a:bodyPr/>
        <a:lstStyle/>
        <a:p>
          <a:endParaRPr lang="en-US"/>
        </a:p>
      </dgm:t>
    </dgm:pt>
    <dgm:pt modelId="{7F7A21AC-9239-4B3B-9372-AEB70C6A1681}" type="pres">
      <dgm:prSet presAssocID="{A5266A21-4EBD-4C00-8826-E08FABAE4DE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AE7DB8-8160-401B-B55B-31DA910C3A41}" type="pres">
      <dgm:prSet presAssocID="{9427B11B-103F-4B24-A8E1-CFA4232B5E7D}" presName="circ3" presStyleLbl="vennNode1" presStyleIdx="2" presStyleCnt="3" custLinFactNeighborX="-10238" custLinFactNeighborY="2686"/>
      <dgm:spPr/>
      <dgm:t>
        <a:bodyPr/>
        <a:lstStyle/>
        <a:p>
          <a:endParaRPr lang="en-US"/>
        </a:p>
      </dgm:t>
    </dgm:pt>
    <dgm:pt modelId="{ADD3404D-1AED-4663-875D-ADF4AEB4D6C4}" type="pres">
      <dgm:prSet presAssocID="{9427B11B-103F-4B24-A8E1-CFA4232B5E7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412759-3C48-493A-8A63-C4CE9BC66AE8}" type="presOf" srcId="{9427B11B-103F-4B24-A8E1-CFA4232B5E7D}" destId="{ADD3404D-1AED-4663-875D-ADF4AEB4D6C4}" srcOrd="1" destOrd="0" presId="urn:microsoft.com/office/officeart/2005/8/layout/venn1"/>
    <dgm:cxn modelId="{F43D85DD-08C0-4B8F-9D5D-CBD1977DD59E}" type="presOf" srcId="{CC2CAD93-53D9-44DB-9E06-99AA4A973B5D}" destId="{4462B51A-BA20-4CBA-ADD4-D754C67BE6CB}" srcOrd="0" destOrd="0" presId="urn:microsoft.com/office/officeart/2005/8/layout/venn1"/>
    <dgm:cxn modelId="{558F2E52-50B0-4005-95C9-4793CED11E78}" type="presOf" srcId="{9427B11B-103F-4B24-A8E1-CFA4232B5E7D}" destId="{37AE7DB8-8160-401B-B55B-31DA910C3A41}" srcOrd="0" destOrd="0" presId="urn:microsoft.com/office/officeart/2005/8/layout/venn1"/>
    <dgm:cxn modelId="{B81BEAD8-283F-417D-878C-7263B65D19D7}" srcId="{39211660-F67E-472C-AF74-A793B5D77A27}" destId="{A5266A21-4EBD-4C00-8826-E08FABAE4DE9}" srcOrd="1" destOrd="0" parTransId="{6392BD51-35EB-4014-B789-00DC87CEF693}" sibTransId="{9A3E2EA8-1757-4AE9-8C71-97A183554160}"/>
    <dgm:cxn modelId="{DC3D232B-C260-4C7F-827A-263B4DE09C31}" srcId="{39211660-F67E-472C-AF74-A793B5D77A27}" destId="{CC2CAD93-53D9-44DB-9E06-99AA4A973B5D}" srcOrd="0" destOrd="0" parTransId="{32E08902-68BE-4D77-AFB3-13CB6C546FE2}" sibTransId="{9F692DDB-AF1A-48AC-B3CA-E77A689E50B2}"/>
    <dgm:cxn modelId="{18FB52C4-BCAD-4066-88A1-E4EE6EC2612A}" srcId="{39211660-F67E-472C-AF74-A793B5D77A27}" destId="{9427B11B-103F-4B24-A8E1-CFA4232B5E7D}" srcOrd="2" destOrd="0" parTransId="{D962B289-4EB9-4643-974E-CF588549E535}" sibTransId="{59D50820-A120-42BC-87D5-2E86B684E324}"/>
    <dgm:cxn modelId="{49DF4E53-8E49-4C22-BB40-5AA0E67044B4}" type="presOf" srcId="{A5266A21-4EBD-4C00-8826-E08FABAE4DE9}" destId="{2E91F960-3F3A-4A4E-95B5-902DC111ED2D}" srcOrd="0" destOrd="0" presId="urn:microsoft.com/office/officeart/2005/8/layout/venn1"/>
    <dgm:cxn modelId="{1624985D-62B0-4367-8553-716EBE67703F}" type="presOf" srcId="{CC2CAD93-53D9-44DB-9E06-99AA4A973B5D}" destId="{4A02F9ED-DA6F-4E62-924A-FCF690F333BC}" srcOrd="1" destOrd="0" presId="urn:microsoft.com/office/officeart/2005/8/layout/venn1"/>
    <dgm:cxn modelId="{7E8A313D-CD9D-40A0-8887-5451D5114F16}" type="presOf" srcId="{39211660-F67E-472C-AF74-A793B5D77A27}" destId="{CD8E6954-F715-445A-8E48-B77038D55DC8}" srcOrd="0" destOrd="0" presId="urn:microsoft.com/office/officeart/2005/8/layout/venn1"/>
    <dgm:cxn modelId="{14A75E2B-950C-47D7-B6AB-07D2194069D8}" type="presOf" srcId="{A5266A21-4EBD-4C00-8826-E08FABAE4DE9}" destId="{7F7A21AC-9239-4B3B-9372-AEB70C6A1681}" srcOrd="1" destOrd="0" presId="urn:microsoft.com/office/officeart/2005/8/layout/venn1"/>
    <dgm:cxn modelId="{1BDD36C3-0BC9-462C-8140-9A4022DE7FC6}" type="presParOf" srcId="{CD8E6954-F715-445A-8E48-B77038D55DC8}" destId="{4462B51A-BA20-4CBA-ADD4-D754C67BE6CB}" srcOrd="0" destOrd="0" presId="urn:microsoft.com/office/officeart/2005/8/layout/venn1"/>
    <dgm:cxn modelId="{1350F0B9-7F63-4ED3-8282-DB002671788E}" type="presParOf" srcId="{CD8E6954-F715-445A-8E48-B77038D55DC8}" destId="{4A02F9ED-DA6F-4E62-924A-FCF690F333BC}" srcOrd="1" destOrd="0" presId="urn:microsoft.com/office/officeart/2005/8/layout/venn1"/>
    <dgm:cxn modelId="{DE6058F2-928A-469F-985D-71A524E82872}" type="presParOf" srcId="{CD8E6954-F715-445A-8E48-B77038D55DC8}" destId="{2E91F960-3F3A-4A4E-95B5-902DC111ED2D}" srcOrd="2" destOrd="0" presId="urn:microsoft.com/office/officeart/2005/8/layout/venn1"/>
    <dgm:cxn modelId="{DA47E437-1B35-4885-9134-53B757208CC8}" type="presParOf" srcId="{CD8E6954-F715-445A-8E48-B77038D55DC8}" destId="{7F7A21AC-9239-4B3B-9372-AEB70C6A1681}" srcOrd="3" destOrd="0" presId="urn:microsoft.com/office/officeart/2005/8/layout/venn1"/>
    <dgm:cxn modelId="{16B58186-3857-4789-A411-85E981D00C56}" type="presParOf" srcId="{CD8E6954-F715-445A-8E48-B77038D55DC8}" destId="{37AE7DB8-8160-401B-B55B-31DA910C3A41}" srcOrd="4" destOrd="0" presId="urn:microsoft.com/office/officeart/2005/8/layout/venn1"/>
    <dgm:cxn modelId="{A3BE445C-EE6B-4006-A4CD-B5DFA17F32D8}" type="presParOf" srcId="{CD8E6954-F715-445A-8E48-B77038D55DC8}" destId="{ADD3404D-1AED-4663-875D-ADF4AEB4D6C4}" srcOrd="5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732721-90E5-4E43-843A-B4CE1CF720A3}">
      <dsp:nvSpPr>
        <dsp:cNvPr id="0" name=""/>
        <dsp:cNvSpPr/>
      </dsp:nvSpPr>
      <dsp:spPr>
        <a:xfrm rot="5400000">
          <a:off x="2351651" y="1271326"/>
          <a:ext cx="1124378" cy="128006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D37415-2F4B-423E-A667-2CF7661DB603}">
      <dsp:nvSpPr>
        <dsp:cNvPr id="0" name=""/>
        <dsp:cNvSpPr/>
      </dsp:nvSpPr>
      <dsp:spPr>
        <a:xfrm>
          <a:off x="2053759" y="24930"/>
          <a:ext cx="1892792" cy="132489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Temperature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Upwelling</a:t>
          </a:r>
          <a:endParaRPr lang="en-IN" sz="2100" kern="1200" dirty="0"/>
        </a:p>
      </dsp:txBody>
      <dsp:txXfrm>
        <a:off x="2118447" y="89618"/>
        <a:ext cx="1763416" cy="1195517"/>
      </dsp:txXfrm>
    </dsp:sp>
    <dsp:sp modelId="{A1B2B80A-ECC2-4A2F-817E-8DECDE289135}">
      <dsp:nvSpPr>
        <dsp:cNvPr id="0" name=""/>
        <dsp:cNvSpPr/>
      </dsp:nvSpPr>
      <dsp:spPr>
        <a:xfrm>
          <a:off x="3946551" y="151288"/>
          <a:ext cx="1376636" cy="1070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600" kern="1200" dirty="0"/>
        </a:p>
      </dsp:txBody>
      <dsp:txXfrm>
        <a:off x="3946551" y="151288"/>
        <a:ext cx="1376636" cy="1070837"/>
      </dsp:txXfrm>
    </dsp:sp>
    <dsp:sp modelId="{E691E3A5-EFAD-4902-926D-523F4073A476}">
      <dsp:nvSpPr>
        <dsp:cNvPr id="0" name=""/>
        <dsp:cNvSpPr/>
      </dsp:nvSpPr>
      <dsp:spPr>
        <a:xfrm rot="5400000">
          <a:off x="3920977" y="2759619"/>
          <a:ext cx="1124378" cy="128006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605403-D250-49A3-A18D-272CB6B1BF16}">
      <dsp:nvSpPr>
        <dsp:cNvPr id="0" name=""/>
        <dsp:cNvSpPr/>
      </dsp:nvSpPr>
      <dsp:spPr>
        <a:xfrm>
          <a:off x="3623085" y="1513222"/>
          <a:ext cx="1892792" cy="132489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Nutrients- Phytoplankton blooms</a:t>
          </a:r>
          <a:endParaRPr lang="en-IN" sz="2100" kern="1200" dirty="0"/>
        </a:p>
      </dsp:txBody>
      <dsp:txXfrm>
        <a:off x="3687773" y="1577910"/>
        <a:ext cx="1763416" cy="1195517"/>
      </dsp:txXfrm>
    </dsp:sp>
    <dsp:sp modelId="{29A35B7C-F162-410C-844E-EB2533673F74}">
      <dsp:nvSpPr>
        <dsp:cNvPr id="0" name=""/>
        <dsp:cNvSpPr/>
      </dsp:nvSpPr>
      <dsp:spPr>
        <a:xfrm>
          <a:off x="5515877" y="1639581"/>
          <a:ext cx="1376636" cy="1070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600" kern="1200"/>
        </a:p>
      </dsp:txBody>
      <dsp:txXfrm>
        <a:off x="5515877" y="1639581"/>
        <a:ext cx="1376636" cy="1070837"/>
      </dsp:txXfrm>
    </dsp:sp>
    <dsp:sp modelId="{34C71A46-8737-4E78-B757-35D62F59C7E7}">
      <dsp:nvSpPr>
        <dsp:cNvPr id="0" name=""/>
        <dsp:cNvSpPr/>
      </dsp:nvSpPr>
      <dsp:spPr>
        <a:xfrm>
          <a:off x="5192411" y="3001514"/>
          <a:ext cx="1892792" cy="132489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Spawning of Fish</a:t>
          </a:r>
          <a:endParaRPr lang="en-IN" sz="2100" kern="1200" dirty="0"/>
        </a:p>
      </dsp:txBody>
      <dsp:txXfrm>
        <a:off x="5257099" y="3066202"/>
        <a:ext cx="1763416" cy="1195517"/>
      </dsp:txXfrm>
    </dsp:sp>
    <dsp:sp modelId="{6F241480-2EF9-4CA7-9D29-1DC2FBBDCB92}">
      <dsp:nvSpPr>
        <dsp:cNvPr id="0" name=""/>
        <dsp:cNvSpPr/>
      </dsp:nvSpPr>
      <dsp:spPr>
        <a:xfrm>
          <a:off x="7085203" y="3127873"/>
          <a:ext cx="1376636" cy="1070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2800" kern="1200" dirty="0"/>
        </a:p>
      </dsp:txBody>
      <dsp:txXfrm>
        <a:off x="7085203" y="3127873"/>
        <a:ext cx="1376636" cy="10708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AC92A3-799A-44E9-9461-1996C3FC930A}">
      <dsp:nvSpPr>
        <dsp:cNvPr id="0" name=""/>
        <dsp:cNvSpPr/>
      </dsp:nvSpPr>
      <dsp:spPr>
        <a:xfrm>
          <a:off x="4331728" y="2498179"/>
          <a:ext cx="1852142" cy="18521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chemeClr val="tx1"/>
              </a:solidFill>
            </a:rPr>
            <a:t>Impacts</a:t>
          </a:r>
          <a:endParaRPr lang="en-IN" sz="3100" kern="1200" dirty="0">
            <a:solidFill>
              <a:schemeClr val="tx1"/>
            </a:solidFill>
          </a:endParaRPr>
        </a:p>
      </dsp:txBody>
      <dsp:txXfrm>
        <a:off x="4602968" y="2769419"/>
        <a:ext cx="1309662" cy="1309662"/>
      </dsp:txXfrm>
    </dsp:sp>
    <dsp:sp modelId="{DD7AF53E-5BD0-48D1-B473-453231AF4083}">
      <dsp:nvSpPr>
        <dsp:cNvPr id="0" name=""/>
        <dsp:cNvSpPr/>
      </dsp:nvSpPr>
      <dsp:spPr>
        <a:xfrm rot="10800000">
          <a:off x="2538380" y="3160320"/>
          <a:ext cx="1694714" cy="52786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C9866C-1027-43ED-8F04-D363E77CACED}">
      <dsp:nvSpPr>
        <dsp:cNvPr id="0" name=""/>
        <dsp:cNvSpPr/>
      </dsp:nvSpPr>
      <dsp:spPr>
        <a:xfrm>
          <a:off x="1658612" y="2720436"/>
          <a:ext cx="1759535" cy="14076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tx1"/>
              </a:solidFill>
            </a:rPr>
            <a:t>Health</a:t>
          </a:r>
          <a:endParaRPr lang="en-IN" sz="2900" kern="1200" dirty="0">
            <a:solidFill>
              <a:schemeClr val="tx1"/>
            </a:solidFill>
          </a:endParaRPr>
        </a:p>
      </dsp:txBody>
      <dsp:txXfrm>
        <a:off x="1699840" y="2761664"/>
        <a:ext cx="1677079" cy="1325172"/>
      </dsp:txXfrm>
    </dsp:sp>
    <dsp:sp modelId="{9221C552-0767-48DD-94E9-7F7832892C38}">
      <dsp:nvSpPr>
        <dsp:cNvPr id="0" name=""/>
        <dsp:cNvSpPr/>
      </dsp:nvSpPr>
      <dsp:spPr>
        <a:xfrm rot="13500000">
          <a:off x="3086694" y="1836571"/>
          <a:ext cx="1694714" cy="52786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8F961B-0E7F-4569-AE79-2CC235DEA46E}">
      <dsp:nvSpPr>
        <dsp:cNvPr id="0" name=""/>
        <dsp:cNvSpPr/>
      </dsp:nvSpPr>
      <dsp:spPr>
        <a:xfrm>
          <a:off x="2455112" y="797516"/>
          <a:ext cx="1759535" cy="140762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tx1"/>
              </a:solidFill>
            </a:rPr>
            <a:t>Food Security</a:t>
          </a:r>
          <a:endParaRPr lang="en-IN" sz="2900" kern="1200" dirty="0">
            <a:solidFill>
              <a:schemeClr val="tx1"/>
            </a:solidFill>
          </a:endParaRPr>
        </a:p>
      </dsp:txBody>
      <dsp:txXfrm>
        <a:off x="2496340" y="838744"/>
        <a:ext cx="1677079" cy="1325172"/>
      </dsp:txXfrm>
    </dsp:sp>
    <dsp:sp modelId="{4F693353-708C-4796-91D6-C07C470AE8BD}">
      <dsp:nvSpPr>
        <dsp:cNvPr id="0" name=""/>
        <dsp:cNvSpPr/>
      </dsp:nvSpPr>
      <dsp:spPr>
        <a:xfrm rot="16200000">
          <a:off x="4410442" y="1288257"/>
          <a:ext cx="1694714" cy="527860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CAA212-2499-49F8-A764-AEE213756461}">
      <dsp:nvSpPr>
        <dsp:cNvPr id="0" name=""/>
        <dsp:cNvSpPr/>
      </dsp:nvSpPr>
      <dsp:spPr>
        <a:xfrm>
          <a:off x="4378032" y="1016"/>
          <a:ext cx="1759535" cy="140762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tx1"/>
              </a:solidFill>
            </a:rPr>
            <a:t>Housing</a:t>
          </a:r>
          <a:endParaRPr lang="en-IN" sz="2900" kern="1200" dirty="0">
            <a:solidFill>
              <a:schemeClr val="tx1"/>
            </a:solidFill>
          </a:endParaRPr>
        </a:p>
      </dsp:txBody>
      <dsp:txXfrm>
        <a:off x="4419260" y="42244"/>
        <a:ext cx="1677079" cy="1325172"/>
      </dsp:txXfrm>
    </dsp:sp>
    <dsp:sp modelId="{2058E437-0F90-4559-99C5-67376013E2A9}">
      <dsp:nvSpPr>
        <dsp:cNvPr id="0" name=""/>
        <dsp:cNvSpPr/>
      </dsp:nvSpPr>
      <dsp:spPr>
        <a:xfrm rot="18900000">
          <a:off x="5734190" y="1836571"/>
          <a:ext cx="1694714" cy="52786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66B30A-7D7D-4C57-9276-FAE4175607B8}">
      <dsp:nvSpPr>
        <dsp:cNvPr id="0" name=""/>
        <dsp:cNvSpPr/>
      </dsp:nvSpPr>
      <dsp:spPr>
        <a:xfrm>
          <a:off x="6300952" y="797516"/>
          <a:ext cx="1759535" cy="140762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tx1"/>
              </a:solidFill>
            </a:rPr>
            <a:t>Safety</a:t>
          </a:r>
          <a:endParaRPr lang="en-IN" sz="2900" kern="1200" dirty="0">
            <a:solidFill>
              <a:schemeClr val="tx1"/>
            </a:solidFill>
          </a:endParaRPr>
        </a:p>
      </dsp:txBody>
      <dsp:txXfrm>
        <a:off x="6342180" y="838744"/>
        <a:ext cx="1677079" cy="1325172"/>
      </dsp:txXfrm>
    </dsp:sp>
    <dsp:sp modelId="{3CB061DD-D026-4781-9DBF-B351A5271EA5}">
      <dsp:nvSpPr>
        <dsp:cNvPr id="0" name=""/>
        <dsp:cNvSpPr/>
      </dsp:nvSpPr>
      <dsp:spPr>
        <a:xfrm>
          <a:off x="6282505" y="3160320"/>
          <a:ext cx="1694714" cy="527860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CE0E89-FB57-4A6C-978F-D8F9339A53EF}">
      <dsp:nvSpPr>
        <dsp:cNvPr id="0" name=""/>
        <dsp:cNvSpPr/>
      </dsp:nvSpPr>
      <dsp:spPr>
        <a:xfrm>
          <a:off x="7097452" y="2720436"/>
          <a:ext cx="1759535" cy="140762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tx1"/>
              </a:solidFill>
            </a:rPr>
            <a:t>Livelihood</a:t>
          </a:r>
          <a:endParaRPr lang="en-IN" sz="2900" kern="1200" dirty="0">
            <a:solidFill>
              <a:schemeClr val="tx1"/>
            </a:solidFill>
          </a:endParaRPr>
        </a:p>
      </dsp:txBody>
      <dsp:txXfrm>
        <a:off x="7138680" y="2761664"/>
        <a:ext cx="1677079" cy="13251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62B51A-BA20-4CBA-ADD4-D754C67BE6CB}">
      <dsp:nvSpPr>
        <dsp:cNvPr id="0" name=""/>
        <dsp:cNvSpPr/>
      </dsp:nvSpPr>
      <dsp:spPr>
        <a:xfrm>
          <a:off x="3006388" y="263549"/>
          <a:ext cx="3771272" cy="3771272"/>
        </a:xfrm>
        <a:prstGeom prst="ellipse">
          <a:avLst/>
        </a:prstGeom>
        <a:solidFill>
          <a:schemeClr val="accent5">
            <a:lumMod val="40000"/>
            <a:lumOff val="6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Social Equity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dirty="0"/>
            <a:t>Stronger communities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dirty="0"/>
            <a:t>Gender Equality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dirty="0"/>
            <a:t>Access to Services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dirty="0"/>
            <a:t>Poverty Alleviation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500" kern="1200" dirty="0"/>
        </a:p>
      </dsp:txBody>
      <dsp:txXfrm>
        <a:off x="3509224" y="923521"/>
        <a:ext cx="2765600" cy="1697072"/>
      </dsp:txXfrm>
    </dsp:sp>
    <dsp:sp modelId="{2E91F960-3F3A-4A4E-95B5-902DC111ED2D}">
      <dsp:nvSpPr>
        <dsp:cNvPr id="0" name=""/>
        <dsp:cNvSpPr/>
      </dsp:nvSpPr>
      <dsp:spPr>
        <a:xfrm>
          <a:off x="4630424" y="2508851"/>
          <a:ext cx="3771272" cy="3771272"/>
        </a:xfrm>
        <a:prstGeom prst="ellipse">
          <a:avLst/>
        </a:prstGeom>
        <a:solidFill>
          <a:srgbClr val="7030A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Economic Opportunity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dirty="0"/>
            <a:t>Fair wages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dirty="0"/>
            <a:t>Improved working conditions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dirty="0"/>
            <a:t>Scope of </a:t>
          </a:r>
          <a:r>
            <a:rPr lang="en-US" sz="2000" b="1" i="1" kern="1200" dirty="0" err="1"/>
            <a:t>Entreprenuership</a:t>
          </a:r>
          <a:endParaRPr lang="en-US" sz="2000" b="1" i="1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700" kern="1200" dirty="0"/>
        </a:p>
      </dsp:txBody>
      <dsp:txXfrm>
        <a:off x="5783805" y="3483097"/>
        <a:ext cx="2262763" cy="2074200"/>
      </dsp:txXfrm>
    </dsp:sp>
    <dsp:sp modelId="{37AE7DB8-8160-401B-B55B-31DA910C3A41}">
      <dsp:nvSpPr>
        <dsp:cNvPr id="0" name=""/>
        <dsp:cNvSpPr/>
      </dsp:nvSpPr>
      <dsp:spPr>
        <a:xfrm>
          <a:off x="1249339" y="2640620"/>
          <a:ext cx="3771272" cy="3771272"/>
        </a:xfrm>
        <a:prstGeom prst="ellipse">
          <a:avLst/>
        </a:prstGeom>
        <a:solidFill>
          <a:srgbClr val="92D05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         Environmental Action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dirty="0"/>
            <a:t>Sustainable Fisheries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dirty="0"/>
            <a:t>Clean Air and Water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dirty="0"/>
            <a:t>Resilient Infrastructure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dirty="0"/>
            <a:t> Mitigation Measures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300" kern="1200" dirty="0"/>
        </a:p>
      </dsp:txBody>
      <dsp:txXfrm>
        <a:off x="1604467" y="3614865"/>
        <a:ext cx="2262763" cy="2074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F5F226-725A-44DF-9A1D-E9D1AD7B5D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E730832-F08B-4CAA-88BA-84FAAF9880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C00A19-1CB4-4FCE-86E8-2AC963AE4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41355-7AA2-4C58-ADDD-2535F801E807}" type="datetimeFigureOut">
              <a:rPr lang="en-IN" smtClean="0"/>
              <a:pPr/>
              <a:t>08-04-2022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042BBF-D3C7-48D2-8D25-9454CBBBA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D54566-EB6A-4895-9CE0-0D3D66E5C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72C6A-79A9-472F-94BC-202E814E1A9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05850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841771-64E0-4365-8E7B-FC4E47CA3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D89D8D2-5D46-4589-9101-68ABE5949B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5755C12-4E68-49B7-80A4-98AF556E3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41355-7AA2-4C58-ADDD-2535F801E807}" type="datetimeFigureOut">
              <a:rPr lang="en-IN" smtClean="0"/>
              <a:pPr/>
              <a:t>08-04-2022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351B84-58D2-4730-9740-76E9F9342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6C79BF-EF38-40C1-BC17-CA82DE598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72C6A-79A9-472F-94BC-202E814E1A9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000992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3D3197D-47D9-4CA3-A0B5-2206AF14C8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42F1FE1-C2D3-4DE2-9398-AEA8CADFA5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3A469F-6B65-4603-BB54-6270E4E22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41355-7AA2-4C58-ADDD-2535F801E807}" type="datetimeFigureOut">
              <a:rPr lang="en-IN" smtClean="0"/>
              <a:pPr/>
              <a:t>08-04-2022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FB5549-4687-4723-9E49-622B2B6C5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6E9CEE-3A01-46ED-A1C1-1E9794ACC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72C6A-79A9-472F-94BC-202E814E1A9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524588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E9A466-7DFA-4EAB-8D77-95C19081F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3CC786-8B7F-4D8E-826C-BEEE9A9A5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E3ADFA-4D43-42FE-92A9-227EF6269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41355-7AA2-4C58-ADDD-2535F801E807}" type="datetimeFigureOut">
              <a:rPr lang="en-IN" smtClean="0"/>
              <a:pPr/>
              <a:t>08-04-2022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F59E689-0908-4572-852A-6BB24DEB1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8FAB89-6F6E-42F5-BA0F-37CFA387F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72C6A-79A9-472F-94BC-202E814E1A9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546236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A2CBB8-E644-4FC7-B67A-8E308A932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43C3106-434A-44C9-A7BA-FC96DAFEB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9ACF689-F954-4691-90D0-C7550856C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41355-7AA2-4C58-ADDD-2535F801E807}" type="datetimeFigureOut">
              <a:rPr lang="en-IN" smtClean="0"/>
              <a:pPr/>
              <a:t>08-04-2022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7234A49-D564-43F6-B736-AC3E9E29F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63BD33-9FE7-4A2C-8603-77EE396CD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72C6A-79A9-472F-94BC-202E814E1A9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7512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4C33BE-D62D-40C4-BF7E-C20944CD4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B5224A-77EF-4805-A9A7-B2D95A9340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5DC57CA-0FA1-4952-A529-F7AE83F1DA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6AD3C52-A773-4B12-8AD2-16EE5412F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41355-7AA2-4C58-ADDD-2535F801E807}" type="datetimeFigureOut">
              <a:rPr lang="en-IN" smtClean="0"/>
              <a:pPr/>
              <a:t>08-04-2022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96F666E-55BF-4583-B0B6-8AC6F77A6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DF071A5-EC17-4C08-8423-2B477B290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72C6A-79A9-472F-94BC-202E814E1A9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76481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DE8B87-F5F2-4FDC-AF52-CD245A23C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8F91AC0-449A-49FE-BAB4-66471C6D7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2D179CE-7B6B-4C29-8057-41178DAF4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7C997FA-3E2D-481D-98AC-62BA79DDA3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1C54A76-A5FE-4515-932A-B897B09CA2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4A63073-7195-469E-879B-FDED78FFE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41355-7AA2-4C58-ADDD-2535F801E807}" type="datetimeFigureOut">
              <a:rPr lang="en-IN" smtClean="0"/>
              <a:pPr/>
              <a:t>08-04-2022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17399B0-7F69-4891-90C5-690E9733F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D7E876F-DA22-449F-860D-0EDDF3F6E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72C6A-79A9-472F-94BC-202E814E1A9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601954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BB687A-AD65-43E6-9D1D-F947D18D4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7618921-5BEB-44C9-9EBF-89AEB5558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41355-7AA2-4C58-ADDD-2535F801E807}" type="datetimeFigureOut">
              <a:rPr lang="en-IN" smtClean="0"/>
              <a:pPr/>
              <a:t>08-04-2022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D93BD0B-F035-478D-973A-3E917290D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291E72A-263C-460B-8D9E-A4EBD5A61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72C6A-79A9-472F-94BC-202E814E1A9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030727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CB590AC-D8BB-41BA-A798-8BD6E1DF6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41355-7AA2-4C58-ADDD-2535F801E807}" type="datetimeFigureOut">
              <a:rPr lang="en-IN" smtClean="0"/>
              <a:pPr/>
              <a:t>08-04-2022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627FA27-6680-4B6A-863E-9A71EA2EB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33288DB-9B9C-4365-89EF-A16D92D26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72C6A-79A9-472F-94BC-202E814E1A9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6195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C94B62-07CA-466A-AD23-F16A14886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BB50B7-F0E5-4D27-9EB6-D6BFB4794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12D0958-1DDC-4C5C-ADCA-D9741E8381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4FB5045-CC98-46D2-A73A-6FA3B976F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41355-7AA2-4C58-ADDD-2535F801E807}" type="datetimeFigureOut">
              <a:rPr lang="en-IN" smtClean="0"/>
              <a:pPr/>
              <a:t>08-04-2022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EADADDE-A2D9-48EB-9035-193051D81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AB4CBD7-188C-48A5-9C10-AA2A12113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72C6A-79A9-472F-94BC-202E814E1A9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437526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A39885-3375-4C97-A465-E3EAD72B7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64E2276-0FDA-4183-B682-D685029856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936825D-72D9-4607-9D62-EF7A0EC3A5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D1FDDA3-09A9-4CFB-B662-F1102E0E2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41355-7AA2-4C58-ADDD-2535F801E807}" type="datetimeFigureOut">
              <a:rPr lang="en-IN" smtClean="0"/>
              <a:pPr/>
              <a:t>08-04-2022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1772C0D-EAE8-4EB8-9943-0AF737F14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046B976-02C9-4A83-9197-130B0E842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72C6A-79A9-472F-94BC-202E814E1A9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906722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7C3F4A1-7FAD-41B2-89AB-B0E4A161D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42DFBED-B38B-4523-97D7-D90B3857F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ADFB4A-9741-4DCA-A314-E8857F0367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41355-7AA2-4C58-ADDD-2535F801E807}" type="datetimeFigureOut">
              <a:rPr lang="en-IN" smtClean="0"/>
              <a:pPr/>
              <a:t>08-04-2022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E15768D-2C7F-4C2A-B957-4DF5B9915A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9C55A1-7C94-4C97-9298-BD6D36C1D7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72C6A-79A9-472F-94BC-202E814E1A9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039903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microsoft.com/office/2007/relationships/diagramDrawing" Target="../diagrams/drawing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7A3A75-46CD-4118-8485-D6FA6948F0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N" sz="36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Linking </a:t>
            </a:r>
            <a:r>
              <a:rPr lang="en-IN" sz="3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fishworkers</a:t>
            </a:r>
            <a:r>
              <a:rPr lang="en-IN" sz="36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’ lives and livelihoods to national and international environmental processes</a:t>
            </a:r>
            <a:endParaRPr lang="en-IN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772F77B-D60E-488F-9C91-CAB07340E6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7756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Manas Roshan and Nivedita Shridhar, ICSF Trust</a:t>
            </a:r>
          </a:p>
          <a:p>
            <a:r>
              <a:rPr lang="en-US" dirty="0"/>
              <a:t>National Workshop: SSF Guidelines and Women in Fisheries, India</a:t>
            </a:r>
          </a:p>
          <a:p>
            <a:r>
              <a:rPr lang="en-US" dirty="0"/>
              <a:t>Chennai, Tamil Nadu</a:t>
            </a:r>
          </a:p>
          <a:p>
            <a:r>
              <a:rPr lang="en-US" dirty="0"/>
              <a:t>8 April, 2022</a:t>
            </a:r>
            <a:endParaRPr lang="en-IN" dirty="0"/>
          </a:p>
        </p:txBody>
      </p:sp>
      <p:pic>
        <p:nvPicPr>
          <p:cNvPr id="4" name="Picture 3" descr="ICSF_Logo_2007-Nblue">
            <a:extLst>
              <a:ext uri="{FF2B5EF4-FFF2-40B4-BE49-F238E27FC236}">
                <a16:creationId xmlns:a16="http://schemas.microsoft.com/office/drawing/2014/main" xmlns="" id="{2E992054-9CD5-4EDC-90E8-53987ADEA82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11005367" y="198438"/>
            <a:ext cx="933450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410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0BAB10-786F-47DE-90CD-1178E4328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325"/>
            <a:ext cx="10515600" cy="1325563"/>
          </a:xfrm>
        </p:spPr>
        <p:txBody>
          <a:bodyPr/>
          <a:lstStyle/>
          <a:p>
            <a:r>
              <a:rPr lang="en-US" b="1" dirty="0"/>
              <a:t>Scene from our everyday life!</a:t>
            </a:r>
            <a:endParaRPr lang="en-IN" b="1" dirty="0"/>
          </a:p>
        </p:txBody>
      </p:sp>
      <p:pic>
        <p:nvPicPr>
          <p:cNvPr id="2050" name="Picture 2" descr="How the Kerala govt plans to tackle coastal erosion and why experts  disapprove | The News Minute">
            <a:extLst>
              <a:ext uri="{FF2B5EF4-FFF2-40B4-BE49-F238E27FC236}">
                <a16:creationId xmlns:a16="http://schemas.microsoft.com/office/drawing/2014/main" xmlns="" id="{B2D4E9C4-5DD8-4A36-87AC-D6F25918C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4695" y="1825625"/>
            <a:ext cx="5755283" cy="425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27325CCC-C614-46F8-9991-3B5CDC77361B}"/>
              </a:ext>
            </a:extLst>
          </p:cNvPr>
          <p:cNvSpPr/>
          <p:nvPr/>
        </p:nvSpPr>
        <p:spPr>
          <a:xfrm>
            <a:off x="8016240" y="1379378"/>
            <a:ext cx="2600960" cy="132556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Coastal Erosion</a:t>
            </a:r>
            <a:endParaRPr lang="en-IN" sz="2000" b="1" dirty="0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84C3C579-E29E-48CE-95CE-30EB523E6E9B}"/>
              </a:ext>
            </a:extLst>
          </p:cNvPr>
          <p:cNvSpPr/>
          <p:nvPr/>
        </p:nvSpPr>
        <p:spPr>
          <a:xfrm>
            <a:off x="6563360" y="3012440"/>
            <a:ext cx="2600960" cy="13255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Sea Water Intrusion</a:t>
            </a:r>
            <a:endParaRPr lang="en-IN" sz="2400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DFE9CF2B-EE5D-4162-A5C8-83B4215F9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3840" y="4815840"/>
            <a:ext cx="3119120" cy="142732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Damage to lives and property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0AC1840C-C981-4081-AF84-B45B490B64C0}"/>
              </a:ext>
            </a:extLst>
          </p:cNvPr>
          <p:cNvSpPr/>
          <p:nvPr/>
        </p:nvSpPr>
        <p:spPr>
          <a:xfrm>
            <a:off x="9428480" y="3063240"/>
            <a:ext cx="2600960" cy="13255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Potable water shortage</a:t>
            </a:r>
            <a:endParaRPr lang="en-IN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863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529745-030F-439B-B947-EE08D3A9F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471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1A9331-9649-44D8-B242-2BBB0750B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D2B0CA3F-CD13-4453-BA85-562D9256CA26}"/>
              </a:ext>
            </a:extLst>
          </p:cNvPr>
          <p:cNvSpPr/>
          <p:nvPr/>
        </p:nvSpPr>
        <p:spPr>
          <a:xfrm>
            <a:off x="8690610" y="456407"/>
            <a:ext cx="2773680" cy="200152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Cyclone/Floods</a:t>
            </a:r>
            <a:endParaRPr lang="en-IN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4831EC9C-FA60-445F-9A7C-A19D0BA11BE4}"/>
              </a:ext>
            </a:extLst>
          </p:cNvPr>
          <p:cNvSpPr/>
          <p:nvPr/>
        </p:nvSpPr>
        <p:spPr>
          <a:xfrm>
            <a:off x="8981440" y="4876800"/>
            <a:ext cx="2682240" cy="177895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Loss in lives and livelihood</a:t>
            </a:r>
            <a:endParaRPr lang="en-IN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7C9DE239-AF66-4308-A737-AAA92D7F832F}"/>
              </a:ext>
            </a:extLst>
          </p:cNvPr>
          <p:cNvSpPr/>
          <p:nvPr/>
        </p:nvSpPr>
        <p:spPr>
          <a:xfrm>
            <a:off x="8580120" y="2655412"/>
            <a:ext cx="2773680" cy="178958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Habitat Destruction- Animal Human Conflict</a:t>
            </a:r>
            <a:endParaRPr lang="en-IN" b="1" dirty="0">
              <a:solidFill>
                <a:sysClr val="windowText" lastClr="000000"/>
              </a:solidFill>
            </a:endParaRPr>
          </a:p>
        </p:txBody>
      </p:sp>
      <p:pic>
        <p:nvPicPr>
          <p:cNvPr id="3074" name="Picture 2" descr="Photos] Scenes from the Sundarbans after Amphan">
            <a:extLst>
              <a:ext uri="{FF2B5EF4-FFF2-40B4-BE49-F238E27FC236}">
                <a16:creationId xmlns:a16="http://schemas.microsoft.com/office/drawing/2014/main" xmlns="" id="{2F1CEE5B-EBB0-42C7-A254-72A408DE5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6844" y="1346835"/>
            <a:ext cx="7963376" cy="530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6537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6DE5EB-F39E-46E7-A454-D57F66A2A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690" y="167957"/>
            <a:ext cx="10515600" cy="1325563"/>
          </a:xfrm>
        </p:spPr>
        <p:txBody>
          <a:bodyPr/>
          <a:lstStyle/>
          <a:p>
            <a:r>
              <a:rPr lang="en-US" dirty="0"/>
              <a:t>How does change in temperature determine your catch?</a:t>
            </a:r>
            <a:endParaRPr lang="en-IN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C31CBAD9-0579-43BD-8834-810D38A84C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64018893"/>
              </p:ext>
            </p:extLst>
          </p:nvPr>
        </p:nvGraphicFramePr>
        <p:xfrm>
          <a:off x="-1300480" y="1825624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Cartoon Thermometers Stock Illustrations – 144 Cartoon Thermometers Stock  Illustrations, Vectors &amp; Clipart - Dreamstime">
            <a:extLst>
              <a:ext uri="{FF2B5EF4-FFF2-40B4-BE49-F238E27FC236}">
                <a16:creationId xmlns:a16="http://schemas.microsoft.com/office/drawing/2014/main" xmlns="" id="{146C7A6F-2191-4A2F-A3B1-114BBAF0E0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7851"/>
          <a:stretch/>
        </p:blipFill>
        <p:spPr bwMode="auto">
          <a:xfrm>
            <a:off x="3610610" y="1126172"/>
            <a:ext cx="1852775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eguiling Phytoplankton Bloom in the Baltic Sea Looks Incredible">
            <a:extLst>
              <a:ext uri="{FF2B5EF4-FFF2-40B4-BE49-F238E27FC236}">
                <a16:creationId xmlns:a16="http://schemas.microsoft.com/office/drawing/2014/main" xmlns="" id="{088958E2-8E3A-463F-A968-3C2E41B35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86580" y="3073400"/>
            <a:ext cx="2186940" cy="145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ow Do Fish Schools Work? - JSTOR Daily">
            <a:extLst>
              <a:ext uri="{FF2B5EF4-FFF2-40B4-BE49-F238E27FC236}">
                <a16:creationId xmlns:a16="http://schemas.microsoft.com/office/drawing/2014/main" xmlns="" id="{6975F310-587F-422F-A5F8-E0FED4E15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47716" y="4927428"/>
            <a:ext cx="2555124" cy="170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ndia-Puri-women-are-sorting-the-daily-fish-catch-0007 | René Timmermans  Photography">
            <a:extLst>
              <a:ext uri="{FF2B5EF4-FFF2-40B4-BE49-F238E27FC236}">
                <a16:creationId xmlns:a16="http://schemas.microsoft.com/office/drawing/2014/main" xmlns="" id="{4E30DF67-1679-4B06-AF0F-4915FF4C6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910443" y="4927428"/>
            <a:ext cx="2553847" cy="170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4838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3AE2AF-48DD-4D57-927C-CB1F09770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Impacts of Climate Change- What are at stake?</a:t>
            </a:r>
            <a:endParaRPr lang="en-IN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B2135722-FB3A-4E2D-8546-58D75F9E79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6529297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69407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2610F8-D0CD-4807-9E1C-420E06B24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importance of </a:t>
            </a:r>
            <a:r>
              <a:rPr lang="en-US" b="0" i="0" dirty="0">
                <a:effectLst/>
                <a:latin typeface="ipccserif"/>
              </a:rPr>
              <a:t>1.5°C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B0691C-D7F2-4C08-B55D-5EBAE24F2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129071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>
                <a:latin typeface="ipccserif"/>
              </a:rPr>
              <a:t>H</a:t>
            </a:r>
            <a:r>
              <a:rPr lang="en-US" b="0" i="0" dirty="0">
                <a:effectLst/>
                <a:latin typeface="ipccserif"/>
              </a:rPr>
              <a:t>olding the increase in the global average temperature to well below 2°C above pre-industrial (1850-1900) levels and pursuing efforts to limit the temperature increase to 1.5°C above pre-industrial levels</a:t>
            </a:r>
            <a:endParaRPr lang="en-IN" dirty="0"/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xmlns="" id="{ED8D62D1-4FB1-4175-84D0-EFCB55C3EF1C}"/>
              </a:ext>
            </a:extLst>
          </p:cNvPr>
          <p:cNvSpPr/>
          <p:nvPr/>
        </p:nvSpPr>
        <p:spPr>
          <a:xfrm>
            <a:off x="1730375" y="4941093"/>
            <a:ext cx="2976880" cy="1605915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COP 21</a:t>
            </a:r>
          </a:p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December 2015</a:t>
            </a:r>
            <a:endParaRPr lang="en-IN" sz="2800" dirty="0">
              <a:solidFill>
                <a:sysClr val="windowText" lastClr="000000"/>
              </a:solidFill>
            </a:endParaRPr>
          </a:p>
        </p:txBody>
      </p:sp>
      <p:pic>
        <p:nvPicPr>
          <p:cNvPr id="6146" name="Picture 2" descr="List of Parties that signed the Paris Agreement on 22 April">
            <a:extLst>
              <a:ext uri="{FF2B5EF4-FFF2-40B4-BE49-F238E27FC236}">
                <a16:creationId xmlns:a16="http://schemas.microsoft.com/office/drawing/2014/main" xmlns="" id="{F21E0F00-2329-4F43-A2F2-8320093A5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02630" y="4647960"/>
            <a:ext cx="5058410" cy="229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978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79E977-FAD7-4D34-A225-A600ACF18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0" i="0" dirty="0">
                <a:solidFill>
                  <a:srgbClr val="333333"/>
                </a:solidFill>
                <a:effectLst/>
                <a:latin typeface="Helvetica Neue"/>
              </a:rPr>
              <a:t>Nationally Determined Contributions (NDCs)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383556-1B57-4C98-B472-33D0DA842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The Paris Agreement requests each country to outline and communicate their post-2020 climate actions, known as their NDCs. </a:t>
            </a:r>
          </a:p>
          <a:p>
            <a:pPr marL="0" indent="0">
              <a:buNone/>
            </a:pPr>
            <a:endParaRPr lang="en-US" b="0" i="0" dirty="0"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r>
              <a:rPr lang="en-US" sz="2000" dirty="0"/>
              <a:t>Introducing new, more efficient and cleaner technologies in thermal power generation.</a:t>
            </a:r>
          </a:p>
          <a:p>
            <a:r>
              <a:rPr lang="en-US" sz="2000" dirty="0"/>
              <a:t>Promoting renewable energy generation and increasing the share of alternative fuels in overall fuel mix- Cutting down subsidy of diesel, coal, kerosene and LPG</a:t>
            </a:r>
          </a:p>
          <a:p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rotect coastal livelihood </a:t>
            </a:r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‘Mangroves for the Future (MFF)’ coordinated by International Union for Conservation of Nature (IUCN) in India.</a:t>
            </a:r>
          </a:p>
          <a:p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 Initiative on Climate Resilient Agriculture (NICRA)- Main modules include Natural Resource Management, improving crop production, livestock and fisheries </a:t>
            </a:r>
            <a:endParaRPr lang="en-US" sz="2000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38108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2F15A8-E6B8-403B-A9BC-0B012C8D7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Fisheries Policy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5F92D2-EDC8-4061-A69A-BB7C9BB45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While disaster risk reduction is a national priority and within the domain of the National Disaster Management Authority, community based disaster management and cluster approaches in fisheries and aquaculture sectors will also be initiated in a collaborative cross-sector mode. </a:t>
            </a:r>
          </a:p>
          <a:p>
            <a:r>
              <a:rPr lang="en-US" dirty="0"/>
              <a:t>Government will also consider landscape to seascape approach for the sound management of Inland coastal ecosystems, considering their importance in sustaining the marine fisheries resources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7826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94C0B11A-7FC1-4576-A242-912B042EC1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07516813"/>
              </p:ext>
            </p:extLst>
          </p:nvPr>
        </p:nvGraphicFramePr>
        <p:xfrm>
          <a:off x="0" y="361902"/>
          <a:ext cx="9763760" cy="6492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xplosion: 14 Points 4">
            <a:extLst>
              <a:ext uri="{FF2B5EF4-FFF2-40B4-BE49-F238E27FC236}">
                <a16:creationId xmlns:a16="http://schemas.microsoft.com/office/drawing/2014/main" xmlns="" id="{A7E66806-B822-4871-A2C5-08FB0AD11A1C}"/>
              </a:ext>
            </a:extLst>
          </p:cNvPr>
          <p:cNvSpPr/>
          <p:nvPr/>
        </p:nvSpPr>
        <p:spPr>
          <a:xfrm>
            <a:off x="-71120" y="650239"/>
            <a:ext cx="3027680" cy="2309543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Inclusive</a:t>
            </a:r>
          </a:p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Climate Action</a:t>
            </a:r>
            <a:endParaRPr lang="en-IN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2" descr="Weighing Scales Silhouette Illustration 9337283 - Megapixl">
            <a:extLst>
              <a:ext uri="{FF2B5EF4-FFF2-40B4-BE49-F238E27FC236}">
                <a16:creationId xmlns:a16="http://schemas.microsoft.com/office/drawing/2014/main" xmlns="" id="{E2D142DE-5BC4-4136-9604-8DB2004D7F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5332"/>
          <a:stretch/>
        </p:blipFill>
        <p:spPr bwMode="auto">
          <a:xfrm>
            <a:off x="8651241" y="1045687"/>
            <a:ext cx="3180080" cy="431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FBB3BAF-A506-4368-A8D1-0D70C0C9B3B8}"/>
              </a:ext>
            </a:extLst>
          </p:cNvPr>
          <p:cNvSpPr txBox="1"/>
          <p:nvPr/>
        </p:nvSpPr>
        <p:spPr>
          <a:xfrm>
            <a:off x="8651241" y="4409440"/>
            <a:ext cx="122936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Top Down</a:t>
            </a:r>
          </a:p>
          <a:p>
            <a:r>
              <a:rPr lang="en-US" dirty="0"/>
              <a:t>Approach</a:t>
            </a:r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80E8FE2-E204-4C0C-9E55-B0F581C7E961}"/>
              </a:ext>
            </a:extLst>
          </p:cNvPr>
          <p:cNvSpPr txBox="1"/>
          <p:nvPr/>
        </p:nvSpPr>
        <p:spPr>
          <a:xfrm>
            <a:off x="10746741" y="4399280"/>
            <a:ext cx="122936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Bottom Up</a:t>
            </a:r>
          </a:p>
          <a:p>
            <a:r>
              <a:rPr lang="en-US" dirty="0"/>
              <a:t>Approach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5008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6AFF30-F237-474F-98B0-C90E135C9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the fishing community do?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0B2886-6EFF-4DD0-AD4E-3F357746A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alternative fishing nets – Decomposable</a:t>
            </a:r>
          </a:p>
          <a:p>
            <a:r>
              <a:rPr lang="en-US" dirty="0"/>
              <a:t>Practicing fishing methods that do not disturb the sea bed</a:t>
            </a:r>
          </a:p>
          <a:p>
            <a:r>
              <a:rPr lang="en-US" dirty="0"/>
              <a:t>Energy efficient- fuel conserving- engines</a:t>
            </a:r>
          </a:p>
          <a:p>
            <a:r>
              <a:rPr lang="en-US" dirty="0"/>
              <a:t>Alternate energy- Solar power</a:t>
            </a:r>
          </a:p>
          <a:p>
            <a:r>
              <a:rPr lang="en-US" dirty="0"/>
              <a:t>Improving safety at Sea</a:t>
            </a:r>
          </a:p>
          <a:p>
            <a:endParaRPr lang="en-US" dirty="0"/>
          </a:p>
          <a:p>
            <a:endParaRPr lang="en-US" dirty="0"/>
          </a:p>
          <a:p>
            <a:endParaRPr lang="en-IN" dirty="0"/>
          </a:p>
        </p:txBody>
      </p:sp>
      <p:pic>
        <p:nvPicPr>
          <p:cNvPr id="1026" name="Picture 2" descr="Premium Vector | Hand of people with different skin colors holding earth  globe icon symbol flat vector illustration">
            <a:extLst>
              <a:ext uri="{FF2B5EF4-FFF2-40B4-BE49-F238E27FC236}">
                <a16:creationId xmlns:a16="http://schemas.microsoft.com/office/drawing/2014/main" xmlns="" id="{1AD3D7B6-7D41-41D0-843E-54D95BCBF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319" y="3139441"/>
            <a:ext cx="3555364" cy="355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724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53E86A-4F77-43E6-8917-466F08E0D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286" y="2635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Biodiversity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1D1D80-E72D-4C3D-A833-A3B55EFF7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005" y="1587171"/>
            <a:ext cx="7898579" cy="4351338"/>
          </a:xfrm>
        </p:spPr>
        <p:txBody>
          <a:bodyPr>
            <a:normAutofit/>
          </a:bodyPr>
          <a:lstStyle/>
          <a:p>
            <a:r>
              <a:rPr lang="en-US" b="1" dirty="0"/>
              <a:t>Biodiversity</a:t>
            </a:r>
            <a:r>
              <a:rPr lang="en-US" dirty="0"/>
              <a:t> is the sum total of all species of living organisms (terrestrial, marine and aquatic) on our planet.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i="0" dirty="0">
                <a:solidFill>
                  <a:srgbClr val="202124"/>
                </a:solidFill>
                <a:effectLst/>
                <a:latin typeface="Google Sans Text"/>
              </a:rPr>
              <a:t>Ecosystem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 Text"/>
              </a:rPr>
              <a:t> is a system of interacting organisms and their physical environment</a:t>
            </a:r>
          </a:p>
        </p:txBody>
      </p:sp>
    </p:spTree>
    <p:extLst>
      <p:ext uri="{BB962C8B-B14F-4D97-AF65-F5344CB8AC3E}">
        <p14:creationId xmlns:p14="http://schemas.microsoft.com/office/powerpoint/2010/main" xmlns="" val="355747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E608A5DC-ADFE-4BDD-A369-C260172729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3AC0711-F989-4254-958F-051B49585A8E}"/>
              </a:ext>
            </a:extLst>
          </p:cNvPr>
          <p:cNvSpPr txBox="1"/>
          <p:nvPr/>
        </p:nvSpPr>
        <p:spPr>
          <a:xfrm flipH="1">
            <a:off x="234403" y="1501685"/>
            <a:ext cx="586159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Globally, </a:t>
            </a:r>
            <a:r>
              <a:rPr lang="en-US" sz="2800" b="1" dirty="0"/>
              <a:t>fish stocks </a:t>
            </a:r>
            <a:r>
              <a:rPr lang="en-US" sz="2800" dirty="0"/>
              <a:t>fished at unsustainable levels increased from 10 % in 1974 to 34.2 % today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Fisheries have an </a:t>
            </a:r>
            <a:r>
              <a:rPr lang="en-US" sz="2800" b="1" dirty="0"/>
              <a:t>impact on the ecosystem</a:t>
            </a:r>
            <a:r>
              <a:rPr lang="en-US" sz="2800" dirty="0"/>
              <a:t>. They need to be managed in an ecosystem context.</a:t>
            </a:r>
            <a:endParaRPr lang="en-US" sz="2800" dirty="0">
              <a:solidFill>
                <a:srgbClr val="20212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Sustainable </a:t>
            </a:r>
            <a:r>
              <a:rPr lang="en-US" sz="2800" b="1" dirty="0"/>
              <a:t>small-scale fishing </a:t>
            </a:r>
            <a:r>
              <a:rPr lang="en-US" sz="2800" dirty="0"/>
              <a:t>has less impact on ecosystem because they target many species with low quantities of selective gear</a:t>
            </a:r>
          </a:p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BE1CB887-8DF1-4793-8F9D-B41D4DB5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286" y="2635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Biodiversity and fisheries</a:t>
            </a: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xmlns="" id="{9621A883-5658-48D6-A5C3-E0B7689219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159717" y="1918290"/>
            <a:ext cx="5797880" cy="343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182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3AC0711-F989-4254-958F-051B49585A8E}"/>
              </a:ext>
            </a:extLst>
          </p:cNvPr>
          <p:cNvSpPr txBox="1"/>
          <p:nvPr/>
        </p:nvSpPr>
        <p:spPr>
          <a:xfrm flipH="1">
            <a:off x="219888" y="1589088"/>
            <a:ext cx="616639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International treaty (</a:t>
            </a:r>
            <a:r>
              <a:rPr lang="en-US" sz="2800" b="1" dirty="0"/>
              <a:t>196 countries</a:t>
            </a:r>
            <a:r>
              <a:rPr lang="en-US" sz="2800" dirty="0"/>
              <a:t>) to conserve and sustainably use biological diversity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India is a signatory. The </a:t>
            </a:r>
            <a:r>
              <a:rPr lang="en-US" sz="2800" b="1" dirty="0"/>
              <a:t>Biological Diversity Act, 2002 and other wildlife and environment laws </a:t>
            </a:r>
            <a:r>
              <a:rPr lang="en-US" sz="2800" dirty="0"/>
              <a:t>contribute to conservation goals</a:t>
            </a:r>
            <a:endParaRPr lang="en-US" sz="2800" dirty="0">
              <a:solidFill>
                <a:srgbClr val="20212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Marine and coastal biodiversity in CBD</a:t>
            </a:r>
            <a:r>
              <a:rPr lang="en-US" sz="2800" dirty="0"/>
              <a:t>: sustainable fisheries, protected areas, coral reefs, marine pollution and plastics, marine spatial planning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BE1CB887-8DF1-4793-8F9D-B41D4DB5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286" y="2635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Convention on Biological Diversity (CBD)</a:t>
            </a: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xmlns="" id="{9621A883-5658-48D6-A5C3-E0B7689219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577075" y="1918290"/>
            <a:ext cx="4963163" cy="343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8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3AC0711-F989-4254-958F-051B49585A8E}"/>
              </a:ext>
            </a:extLst>
          </p:cNvPr>
          <p:cNvSpPr txBox="1"/>
          <p:nvPr/>
        </p:nvSpPr>
        <p:spPr>
          <a:xfrm flipH="1">
            <a:off x="219888" y="1589088"/>
            <a:ext cx="616639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National Fisheries Policy, 2020 (also in NPMF, 2017):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Mainstream biodiversity in fisheries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Species- and area-specific </a:t>
            </a:r>
            <a:r>
              <a:rPr lang="en-US" sz="2800" dirty="0" err="1"/>
              <a:t>mgmt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Conservation of vulnerable areas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Protection of iconic, endangered and threatened species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Spatial and temporal measures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Review of protected areas to ensure that rights of the traditional fishers are secured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BE1CB887-8DF1-4793-8F9D-B41D4DB5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286" y="2635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Biodiversity in fisheries policies </a:t>
            </a: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xmlns="" id="{9621A883-5658-48D6-A5C3-E0B7689219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255366" y="2334471"/>
            <a:ext cx="5589413" cy="293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665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3AC0711-F989-4254-958F-051B49585A8E}"/>
              </a:ext>
            </a:extLst>
          </p:cNvPr>
          <p:cNvSpPr txBox="1"/>
          <p:nvPr/>
        </p:nvSpPr>
        <p:spPr>
          <a:xfrm flipH="1">
            <a:off x="943428" y="4601630"/>
            <a:ext cx="10305143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Fisheries resources are not in-exhaustive and subject to over- exploitation … over-exploitation would lead to loss of biodiversity and reduced availability of resources for our future generations</a:t>
            </a:r>
          </a:p>
          <a:p>
            <a:pPr algn="r"/>
            <a:r>
              <a:rPr lang="en-US" sz="3200" dirty="0"/>
              <a:t>					- </a:t>
            </a:r>
            <a:r>
              <a:rPr lang="en-US" sz="2000" b="1" dirty="0"/>
              <a:t>National Marine Fisheries Policy, 2017</a:t>
            </a:r>
          </a:p>
          <a:p>
            <a:endParaRPr lang="en-US" dirty="0"/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xmlns="" id="{9621A883-5658-48D6-A5C3-E0B768921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046224" y="494559"/>
            <a:ext cx="7736403" cy="406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648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6FE4CF-A4BF-4F53-93D6-1680115F6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Climate Change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406A05-56FE-4A7A-A126-383BF654E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Roboto" panose="020B0604020202020204" pitchFamily="2" charset="0"/>
              </a:rPr>
              <a:t>Climate change refers to long-term shifts in temperatures and weather patterns. </a:t>
            </a:r>
          </a:p>
          <a:p>
            <a:r>
              <a:rPr lang="en-US" b="0" i="0" dirty="0">
                <a:effectLst/>
                <a:latin typeface="Roboto" panose="020B0604020202020204" pitchFamily="2" charset="0"/>
              </a:rPr>
              <a:t>These shifts may be natural, such as through variations in the solar cycle. </a:t>
            </a:r>
          </a:p>
          <a:p>
            <a:r>
              <a:rPr lang="en-US" b="0" i="0" dirty="0">
                <a:effectLst/>
                <a:latin typeface="Roboto" panose="020B0604020202020204" pitchFamily="2" charset="0"/>
              </a:rPr>
              <a:t>But since the 1800s, human activities have been the main driver of climate change, primarily due to burning fossil fuels like coal, oil and gas.</a:t>
            </a:r>
            <a:endParaRPr lang="en-IN" dirty="0"/>
          </a:p>
        </p:txBody>
      </p:sp>
      <p:pic>
        <p:nvPicPr>
          <p:cNvPr id="1032" name="Picture 8" descr="Climate Crisis: The Science of Global Warming Intergovernmental Panel on Climate  Change Cartoon, Indian Street Food, comics, cartoon, pollution png | PNGWing">
            <a:extLst>
              <a:ext uri="{FF2B5EF4-FFF2-40B4-BE49-F238E27FC236}">
                <a16:creationId xmlns:a16="http://schemas.microsoft.com/office/drawing/2014/main" xmlns="" id="{E2D6C663-3745-4FE7-BFF9-98E277B67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521700" y="4389120"/>
            <a:ext cx="3526764" cy="228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8674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DB0B80-EFA9-4B07-9656-EEFB07FED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5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Sea Level Rise- Is it just the glaciers melting?</a:t>
            </a:r>
            <a:endParaRPr lang="en-IN" dirty="0"/>
          </a:p>
        </p:txBody>
      </p:sp>
      <p:pic>
        <p:nvPicPr>
          <p:cNvPr id="4098" name="Picture 2" descr="Yes, glaciers are melting but no need for panic - Spontaneous Order">
            <a:extLst>
              <a:ext uri="{FF2B5EF4-FFF2-40B4-BE49-F238E27FC236}">
                <a16:creationId xmlns:a16="http://schemas.microsoft.com/office/drawing/2014/main" xmlns="" id="{4445648E-35CB-459D-846C-9E47EAC8133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6720" y="1365281"/>
            <a:ext cx="3281680" cy="328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F8FEFD4-FE9F-4CDA-9F9C-716D5D187330}"/>
              </a:ext>
            </a:extLst>
          </p:cNvPr>
          <p:cNvSpPr txBox="1"/>
          <p:nvPr/>
        </p:nvSpPr>
        <p:spPr>
          <a:xfrm>
            <a:off x="1838960" y="5592703"/>
            <a:ext cx="929640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Thermal expansion </a:t>
            </a: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happens when water gets warmer, which causes the volume of the water to increase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 About half of the measured global sea level rise on Earth is from warming waters and thermal expansion.</a:t>
            </a:r>
            <a:endParaRPr lang="en-IN" dirty="0"/>
          </a:p>
        </p:txBody>
      </p:sp>
      <p:pic>
        <p:nvPicPr>
          <p:cNvPr id="4100" name="Picture 4" descr="Thermal Expansion">
            <a:extLst>
              <a:ext uri="{FF2B5EF4-FFF2-40B4-BE49-F238E27FC236}">
                <a16:creationId xmlns:a16="http://schemas.microsoft.com/office/drawing/2014/main" xmlns="" id="{F8960553-468A-41B0-9CB1-82BFBFDDB5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17022" b="34644"/>
          <a:stretch/>
        </p:blipFill>
        <p:spPr bwMode="auto">
          <a:xfrm>
            <a:off x="4450080" y="1477436"/>
            <a:ext cx="7315200" cy="199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E1623931-B2C1-4127-A6A9-2AEF59C67815}"/>
              </a:ext>
            </a:extLst>
          </p:cNvPr>
          <p:cNvSpPr/>
          <p:nvPr/>
        </p:nvSpPr>
        <p:spPr>
          <a:xfrm>
            <a:off x="1625600" y="3945113"/>
            <a:ext cx="2082800" cy="67056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Glaciers melting</a:t>
            </a:r>
            <a:endParaRPr lang="en-IN" dirty="0">
              <a:solidFill>
                <a:sysClr val="windowText" lastClr="00000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72CB52CA-F7CD-4346-807A-D0A519E48445}"/>
              </a:ext>
            </a:extLst>
          </p:cNvPr>
          <p:cNvSpPr/>
          <p:nvPr/>
        </p:nvSpPr>
        <p:spPr>
          <a:xfrm>
            <a:off x="5699760" y="3751300"/>
            <a:ext cx="5435600" cy="67056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Thermal Expansion of Water</a:t>
            </a:r>
            <a:endParaRPr lang="en-IN" dirty="0">
              <a:solidFill>
                <a:sysClr val="windowText" lastClr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091A8DE-0ED0-4583-AEC9-DA5571869767}"/>
              </a:ext>
            </a:extLst>
          </p:cNvPr>
          <p:cNvSpPr/>
          <p:nvPr/>
        </p:nvSpPr>
        <p:spPr>
          <a:xfrm>
            <a:off x="167305" y="4749750"/>
            <a:ext cx="42827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Do you know?</a:t>
            </a:r>
          </a:p>
        </p:txBody>
      </p:sp>
    </p:spTree>
    <p:extLst>
      <p:ext uri="{BB962C8B-B14F-4D97-AF65-F5344CB8AC3E}">
        <p14:creationId xmlns:p14="http://schemas.microsoft.com/office/powerpoint/2010/main" xmlns="" val="285116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</TotalTime>
  <Words>593</Words>
  <Application>Microsoft Office PowerPoint</Application>
  <PresentationFormat>Custom</PresentationFormat>
  <Paragraphs>99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Linking fishworkers’ lives and livelihoods to national and international environmental processes</vt:lpstr>
      <vt:lpstr>Biodiversity</vt:lpstr>
      <vt:lpstr>Slide 3</vt:lpstr>
      <vt:lpstr>Biodiversity and fisheries</vt:lpstr>
      <vt:lpstr>Convention on Biological Diversity (CBD)</vt:lpstr>
      <vt:lpstr>Biodiversity in fisheries policies </vt:lpstr>
      <vt:lpstr>Slide 7</vt:lpstr>
      <vt:lpstr>What is Climate Change</vt:lpstr>
      <vt:lpstr>Sea Level Rise- Is it just the glaciers melting?</vt:lpstr>
      <vt:lpstr>Scene from our everyday life!</vt:lpstr>
      <vt:lpstr>Slide 11</vt:lpstr>
      <vt:lpstr>How does change in temperature determine your catch?</vt:lpstr>
      <vt:lpstr>Impacts of Climate Change- What are at stake?</vt:lpstr>
      <vt:lpstr>The importance of 1.5°C </vt:lpstr>
      <vt:lpstr>Nationally Determined Contributions (NDCs)</vt:lpstr>
      <vt:lpstr>National Fisheries Policy</vt:lpstr>
      <vt:lpstr>Slide 17</vt:lpstr>
      <vt:lpstr>What can the fishing community do?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Linking fishworkers’ lives and livelihoods to national and international environmental processes</dc:title>
  <dc:creator>Nivedita Shridhar</dc:creator>
  <cp:lastModifiedBy>Sangeetha</cp:lastModifiedBy>
  <cp:revision>32</cp:revision>
  <dcterms:created xsi:type="dcterms:W3CDTF">2022-03-31T05:36:52Z</dcterms:created>
  <dcterms:modified xsi:type="dcterms:W3CDTF">2022-04-08T12:01:52Z</dcterms:modified>
</cp:coreProperties>
</file>