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13" r:id="rId2"/>
    <p:sldId id="322" r:id="rId3"/>
    <p:sldId id="314" r:id="rId4"/>
    <p:sldId id="323" r:id="rId5"/>
    <p:sldId id="324" r:id="rId6"/>
    <p:sldId id="325" r:id="rId7"/>
    <p:sldId id="318" r:id="rId8"/>
    <p:sldId id="327" r:id="rId9"/>
    <p:sldId id="326" r:id="rId10"/>
    <p:sldId id="331" r:id="rId11"/>
    <p:sldId id="320" r:id="rId12"/>
    <p:sldId id="319" r:id="rId13"/>
    <p:sldId id="333" r:id="rId14"/>
    <p:sldId id="332" r:id="rId15"/>
    <p:sldId id="330" r:id="rId16"/>
    <p:sldId id="334" r:id="rId17"/>
    <p:sldId id="336" r:id="rId18"/>
    <p:sldId id="361" r:id="rId19"/>
    <p:sldId id="342" r:id="rId20"/>
    <p:sldId id="343" r:id="rId21"/>
    <p:sldId id="341" r:id="rId22"/>
    <p:sldId id="344" r:id="rId23"/>
    <p:sldId id="345" r:id="rId24"/>
    <p:sldId id="346" r:id="rId25"/>
    <p:sldId id="347" r:id="rId26"/>
    <p:sldId id="348" r:id="rId27"/>
    <p:sldId id="359" r:id="rId28"/>
    <p:sldId id="356" r:id="rId29"/>
    <p:sldId id="357" r:id="rId30"/>
    <p:sldId id="354" r:id="rId31"/>
    <p:sldId id="351" r:id="rId32"/>
    <p:sldId id="358" r:id="rId33"/>
    <p:sldId id="328" r:id="rId34"/>
  </p:sldIdLst>
  <p:sldSz cx="12192000" cy="6858000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6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61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nthan@cife.edu.in" userId="7a0fbe58-a1d9-425b-96a6-f359d4151cf5" providerId="ADAL" clId="{646BF600-04EA-B840-88CF-2CC6B1F6E1FB}"/>
    <pc:docChg chg="custSel modSld">
      <pc:chgData name="ananthan@cife.edu.in" userId="7a0fbe58-a1d9-425b-96a6-f359d4151cf5" providerId="ADAL" clId="{646BF600-04EA-B840-88CF-2CC6B1F6E1FB}" dt="2022-04-08T11:10:17.953" v="34" actId="20577"/>
      <pc:docMkLst>
        <pc:docMk/>
      </pc:docMkLst>
      <pc:sldChg chg="modSp">
        <pc:chgData name="ananthan@cife.edu.in" userId="7a0fbe58-a1d9-425b-96a6-f359d4151cf5" providerId="ADAL" clId="{646BF600-04EA-B840-88CF-2CC6B1F6E1FB}" dt="2022-04-08T11:10:17.953" v="34" actId="20577"/>
        <pc:sldMkLst>
          <pc:docMk/>
          <pc:sldMk cId="1553278098" sldId="313"/>
        </pc:sldMkLst>
        <pc:spChg chg="mod">
          <ac:chgData name="ananthan@cife.edu.in" userId="7a0fbe58-a1d9-425b-96a6-f359d4151cf5" providerId="ADAL" clId="{646BF600-04EA-B840-88CF-2CC6B1F6E1FB}" dt="2022-04-08T11:10:17.953" v="34" actId="20577"/>
          <ac:spMkLst>
            <pc:docMk/>
            <pc:sldMk cId="1553278098" sldId="313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TEL\Desktop\Credit%20data\DoF%20Budg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TEL\Desktop\Geetha\Credit%20data\DoF%20Budg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TEL\Desktop\OE-16-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TEL\Desktop\Credit%20data\DoF%20Budge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HP\OneDrive\Desktop\Credit%20Seminar\BUDGET%20COMBINED00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HP\OneDrive\Desktop\Credit%20Seminar\BUDGET%20COMBINED00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HP\OneDrive\Desktop\Credit%20Seminar\BUDGET%20COMBINED00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'Schemewise  compiled'!$V$17</c:f>
              <c:strCache>
                <c:ptCount val="1"/>
                <c:pt idx="0">
                  <c:v>Budget estimate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C2-412D-9026-E929E22E60B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C2-412D-9026-E929E22E60B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101,572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C2-412D-9026-E929E22E60B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C2-412D-9026-E929E22E60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'Schemewise  compiled'!$U$18:$U$21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compiled'!$V$18:$V$21</c:f>
              <c:numCache>
                <c:formatCode>General</c:formatCode>
                <c:ptCount val="4"/>
                <c:pt idx="0">
                  <c:v>74002.91</c:v>
                </c:pt>
                <c:pt idx="1">
                  <c:v>76672.62</c:v>
                </c:pt>
                <c:pt idx="2">
                  <c:v>101571.58</c:v>
                </c:pt>
                <c:pt idx="3">
                  <c:v>92784.91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C2-412D-9026-E929E22E60B7}"/>
            </c:ext>
          </c:extLst>
        </c:ser>
        <c:ser>
          <c:idx val="1"/>
          <c:order val="1"/>
          <c:tx>
            <c:strRef>
              <c:f>'Schemewise  compiled'!$W$17</c:f>
              <c:strCache>
                <c:ptCount val="1"/>
                <c:pt idx="0">
                  <c:v>Revised Estimate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C2-412D-9026-E929E22E60B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9C2-412D-9026-E929E22E60B7}"/>
                </c:ext>
              </c:extLst>
            </c:dLbl>
            <c:dLbl>
              <c:idx val="2"/>
              <c:layout>
                <c:manualLayout>
                  <c:x val="1.6866941837510068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86,252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C2-412D-9026-E929E22E60B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9C2-412D-9026-E929E22E60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'Schemewise  compiled'!$U$18:$U$21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compiled'!$W$18:$W$21</c:f>
              <c:numCache>
                <c:formatCode>General</c:formatCode>
                <c:ptCount val="4"/>
                <c:pt idx="0">
                  <c:v>67960.56</c:v>
                </c:pt>
                <c:pt idx="1">
                  <c:v>81363.990000000005</c:v>
                </c:pt>
                <c:pt idx="2">
                  <c:v>86252.06</c:v>
                </c:pt>
                <c:pt idx="3">
                  <c:v>67810.600000000006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9C2-412D-9026-E929E22E60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0965520"/>
        <c:axId val="220965128"/>
      </c:barChart>
      <c:lineChart>
        <c:grouping val="standard"/>
        <c:varyColors val="0"/>
        <c:ser>
          <c:idx val="2"/>
          <c:order val="2"/>
          <c:tx>
            <c:strRef>
              <c:f>'Schemewise  compiled'!$X$17</c:f>
              <c:strCache>
                <c:ptCount val="1"/>
                <c:pt idx="0">
                  <c:v>Expenditure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'Schemewise  compiled'!$U$18:$U$21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compiled'!$X$18:$X$21</c:f>
              <c:numCache>
                <c:formatCode>General</c:formatCode>
                <c:ptCount val="4"/>
                <c:pt idx="0">
                  <c:v>53605.03</c:v>
                </c:pt>
                <c:pt idx="1">
                  <c:v>73424.17</c:v>
                </c:pt>
                <c:pt idx="2">
                  <c:v>77157.31</c:v>
                </c:pt>
                <c:pt idx="3">
                  <c:v>73790.880000000005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9C2-412D-9026-E929E22E60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20965520"/>
        <c:axId val="220965128"/>
      </c:lineChart>
      <c:catAx>
        <c:axId val="22096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965128"/>
        <c:crosses val="autoZero"/>
        <c:auto val="1"/>
        <c:lblAlgn val="ctr"/>
        <c:lblOffset val="100"/>
        <c:noMultiLvlLbl val="0"/>
      </c:catAx>
      <c:valAx>
        <c:axId val="220965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965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Revenue Expenditure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Sheet4!$G$14</c:f>
              <c:strCache>
                <c:ptCount val="1"/>
                <c:pt idx="0">
                  <c:v>Gross 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5.5555472303746536E-2"/>
                  <c:y val="-0.2192552582476034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38,136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B3-4B2C-9C5E-3246B6B67895}"/>
                </c:ext>
              </c:extLst>
            </c:dLbl>
            <c:dLbl>
              <c:idx val="1"/>
              <c:layout>
                <c:manualLayout>
                  <c:x val="2.3803440480909027E-2"/>
                  <c:y val="-0.312521553719681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56,236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B3-4B2C-9C5E-3246B6B67895}"/>
                </c:ext>
              </c:extLst>
            </c:dLbl>
            <c:dLbl>
              <c:idx val="2"/>
              <c:layout>
                <c:manualLayout>
                  <c:x val="-8.7226075236026227E-17"/>
                  <c:y val="-0.2959811969864495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52,599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B3-4B2C-9C5E-3246B6B67895}"/>
                </c:ext>
              </c:extLst>
            </c:dLbl>
            <c:dLbl>
              <c:idx val="3"/>
              <c:layout>
                <c:manualLayout>
                  <c:x val="-6.6666716617752073E-2"/>
                  <c:y val="-0.27845155497814605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48,655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B3-4B2C-9C5E-3246B6B678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Sheet4!$F$15:$F$18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Sheet4!$G$15:$G$18</c:f>
              <c:numCache>
                <c:formatCode>General</c:formatCode>
                <c:ptCount val="4"/>
                <c:pt idx="0">
                  <c:v>38135.93</c:v>
                </c:pt>
                <c:pt idx="1">
                  <c:v>56235.98</c:v>
                </c:pt>
                <c:pt idx="2">
                  <c:v>52598.54</c:v>
                </c:pt>
                <c:pt idx="3">
                  <c:v>48655.12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B3-4B2C-9C5E-3246B6B678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20961600"/>
        <c:axId val="220961992"/>
      </c:areaChart>
      <c:catAx>
        <c:axId val="22096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961992"/>
        <c:crosses val="autoZero"/>
        <c:auto val="1"/>
        <c:lblAlgn val="ctr"/>
        <c:lblOffset val="100"/>
        <c:noMultiLvlLbl val="0"/>
      </c:catAx>
      <c:valAx>
        <c:axId val="220961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9616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Welfare Expenses</a:t>
            </a:r>
          </a:p>
        </c:rich>
      </c:tx>
      <c:layout>
        <c:manualLayout>
          <c:xMode val="edge"/>
          <c:yMode val="edge"/>
          <c:x val="0.40949300087489071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Sheet5!$B$25</c:f>
              <c:strCache>
                <c:ptCount val="1"/>
                <c:pt idx="0">
                  <c:v>Welfare Expenses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Sheet5!$A$26:$A$29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Sheet5!$B$26:$B$29</c:f>
              <c:numCache>
                <c:formatCode>General</c:formatCode>
                <c:ptCount val="4"/>
                <c:pt idx="0">
                  <c:v>25077.82</c:v>
                </c:pt>
                <c:pt idx="1">
                  <c:v>42159.839999999997</c:v>
                </c:pt>
                <c:pt idx="2">
                  <c:v>38567.589999999997</c:v>
                </c:pt>
                <c:pt idx="3">
                  <c:v>35920.54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71-41D7-A847-5C8D84C166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734520"/>
        <c:axId val="237733736"/>
      </c:barChart>
      <c:lineChart>
        <c:grouping val="standard"/>
        <c:varyColors val="0"/>
        <c:ser>
          <c:idx val="1"/>
          <c:order val="1"/>
          <c:tx>
            <c:strRef>
              <c:f>Sheet5!$C$25</c:f>
              <c:strCache>
                <c:ptCount val="1"/>
                <c:pt idx="0">
                  <c:v>Percentage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Sheet5!$A$26:$A$29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Sheet5!$C$26:$C$29</c:f>
              <c:numCache>
                <c:formatCode>General</c:formatCode>
                <c:ptCount val="4"/>
                <c:pt idx="0">
                  <c:v>65.760000000000005</c:v>
                </c:pt>
                <c:pt idx="1">
                  <c:v>74.97</c:v>
                </c:pt>
                <c:pt idx="2">
                  <c:v>73.319999999999993</c:v>
                </c:pt>
                <c:pt idx="3">
                  <c:v>73.819999999999993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71-41D7-A847-5C8D84C166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732560"/>
        <c:axId val="237736872"/>
      </c:lineChart>
      <c:catAx>
        <c:axId val="237734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7733736"/>
        <c:crosses val="autoZero"/>
        <c:auto val="1"/>
        <c:lblAlgn val="ctr"/>
        <c:lblOffset val="100"/>
        <c:noMultiLvlLbl val="0"/>
      </c:catAx>
      <c:valAx>
        <c:axId val="237733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7734520"/>
        <c:crosses val="autoZero"/>
        <c:crossBetween val="between"/>
      </c:valAx>
      <c:valAx>
        <c:axId val="237736872"/>
        <c:scaling>
          <c:orientation val="minMax"/>
          <c:max val="1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7732560"/>
        <c:crosses val="max"/>
        <c:crossBetween val="between"/>
      </c:valAx>
      <c:catAx>
        <c:axId val="2377325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77368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478747683566162E-2"/>
          <c:y val="8.0509880845351586E-2"/>
          <c:w val="0.86473087758558176"/>
          <c:h val="0.78917767359072988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'Schemewise  compiled'!$M$12</c:f>
              <c:strCache>
                <c:ptCount val="1"/>
                <c:pt idx="0">
                  <c:v>state's 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5947713343310005E-3"/>
                  <c:y val="-0.19134669602396798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smtClean="0">
                        <a:solidFill>
                          <a:srgbClr val="0033CC"/>
                        </a:solidFill>
                      </a:rPr>
                      <a:t>78.3%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1B-40A9-AE74-C20DBC980C81}"/>
                </c:ext>
              </c:extLst>
            </c:dLbl>
            <c:dLbl>
              <c:idx val="1"/>
              <c:layout>
                <c:manualLayout>
                  <c:x val="-1.7973856671655662E-3"/>
                  <c:y val="-0.1467865065389343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smtClean="0">
                        <a:solidFill>
                          <a:srgbClr val="0033CC"/>
                        </a:solidFill>
                      </a:rPr>
                      <a:t>60.5%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1B-40A9-AE74-C20DBC980C81}"/>
                </c:ext>
              </c:extLst>
            </c:dLbl>
            <c:dLbl>
              <c:idx val="2"/>
              <c:layout>
                <c:manualLayout>
                  <c:x val="3.5947713343309345E-3"/>
                  <c:y val="-0.13892294368863439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smtClean="0">
                        <a:solidFill>
                          <a:srgbClr val="0033CC"/>
                        </a:solidFill>
                      </a:rPr>
                      <a:t>59.2%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1B-40A9-AE74-C20DBC980C81}"/>
                </c:ext>
              </c:extLst>
            </c:dLbl>
            <c:dLbl>
              <c:idx val="3"/>
              <c:layout>
                <c:manualLayout>
                  <c:x val="0"/>
                  <c:y val="-0.19658907125750133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smtClean="0">
                        <a:solidFill>
                          <a:srgbClr val="0033CC"/>
                        </a:solidFill>
                      </a:rPr>
                      <a:t>81.09%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1B-40A9-AE74-C20DBC980C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0033CC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'Schemewise  compiled'!$N$11:$Q$11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compiled'!$N$12:$Q$12</c:f>
              <c:numCache>
                <c:formatCode>General</c:formatCode>
                <c:ptCount val="4"/>
                <c:pt idx="0">
                  <c:v>4193976</c:v>
                </c:pt>
                <c:pt idx="1">
                  <c:v>4442746</c:v>
                </c:pt>
                <c:pt idx="2">
                  <c:v>4569690</c:v>
                </c:pt>
                <c:pt idx="3">
                  <c:v>5983703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1B-40A9-AE74-C20DBC980C81}"/>
            </c:ext>
          </c:extLst>
        </c:ser>
        <c:ser>
          <c:idx val="1"/>
          <c:order val="1"/>
          <c:tx>
            <c:strRef>
              <c:f>'Schemewise  compiled'!$M$13</c:f>
              <c:strCache>
                <c:ptCount val="1"/>
                <c:pt idx="0">
                  <c:v>schemes shared between centre and state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2951689903967188E-17"/>
                  <c:y val="-2.62118761676668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0033CC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30.25%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33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1B-40A9-AE74-C20DBC980C81}"/>
                </c:ext>
              </c:extLst>
            </c:dLbl>
            <c:dLbl>
              <c:idx val="1"/>
              <c:layout>
                <c:manualLayout>
                  <c:x val="0"/>
                  <c:y val="-6.02873151856337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0033CC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30.25%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33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1B-40A9-AE74-C20DBC980C81}"/>
                </c:ext>
              </c:extLst>
            </c:dLbl>
            <c:dLbl>
              <c:idx val="2"/>
              <c:layout>
                <c:manualLayout>
                  <c:x val="-1.7973856671655662E-3"/>
                  <c:y val="-6.815087803593382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0033CC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33.99%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33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1B-40A9-AE74-C20DBC980C81}"/>
                </c:ext>
              </c:extLst>
            </c:dLbl>
            <c:dLbl>
              <c:idx val="3"/>
              <c:layout>
                <c:manualLayout>
                  <c:x val="0"/>
                  <c:y val="-1.310593808383344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0033CC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="1" smtClean="0">
                        <a:solidFill>
                          <a:srgbClr val="0033CC"/>
                        </a:solidFill>
                      </a:rPr>
                      <a:t>14.92%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33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1B-40A9-AE74-C20DBC980C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33CC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'Schemewise  compiled'!$N$11:$Q$11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compiled'!$N$13:$Q$13</c:f>
              <c:numCache>
                <c:formatCode>General</c:formatCode>
                <c:ptCount val="4"/>
                <c:pt idx="0">
                  <c:v>1002441</c:v>
                </c:pt>
                <c:pt idx="1">
                  <c:v>2221171</c:v>
                </c:pt>
                <c:pt idx="2">
                  <c:v>2623300</c:v>
                </c:pt>
                <c:pt idx="3">
                  <c:v>1101637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51B-40A9-AE74-C20DBC980C81}"/>
            </c:ext>
          </c:extLst>
        </c:ser>
        <c:ser>
          <c:idx val="2"/>
          <c:order val="2"/>
          <c:tx>
            <c:strRef>
              <c:f>'Schemewise  compiled'!$M$14</c:f>
              <c:strCache>
                <c:ptCount val="1"/>
                <c:pt idx="0">
                  <c:v>central sector schemes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'Schemewise  compiled'!$N$11:$Q$11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compiled'!$N$14:$Q$14</c:f>
              <c:numCache>
                <c:formatCode>General</c:formatCode>
                <c:ptCount val="4"/>
                <c:pt idx="0">
                  <c:v>1255</c:v>
                </c:pt>
                <c:pt idx="1">
                  <c:v>100632</c:v>
                </c:pt>
                <c:pt idx="2">
                  <c:v>9053</c:v>
                </c:pt>
                <c:pt idx="3">
                  <c:v>-3470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51B-40A9-AE74-C20DBC980C81}"/>
            </c:ext>
          </c:extLst>
        </c:ser>
        <c:ser>
          <c:idx val="3"/>
          <c:order val="3"/>
          <c:tx>
            <c:strRef>
              <c:f>'Schemewise  compiled'!$M$15</c:f>
              <c:strCache>
                <c:ptCount val="1"/>
                <c:pt idx="0">
                  <c:v>externally aided project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9869495479731418E-3"/>
                  <c:y val="-6.2976051252310136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3.03%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51B-40A9-AE74-C20DBC980C81}"/>
                </c:ext>
              </c:extLst>
            </c:dLbl>
            <c:dLbl>
              <c:idx val="1"/>
              <c:layout>
                <c:manualLayout>
                  <c:x val="1.5668076212695635E-2"/>
                  <c:y val="-7.6037055340288054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7.87%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1B-40A9-AE74-C20DBC980C81}"/>
                </c:ext>
              </c:extLst>
            </c:dLbl>
            <c:dLbl>
              <c:idx val="2"/>
              <c:layout>
                <c:manualLayout>
                  <c:x val="2.131440167201322E-2"/>
                  <c:y val="-7.3460784097395371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6.65%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1B-40A9-AE74-C20DBC980C81}"/>
                </c:ext>
              </c:extLst>
            </c:dLbl>
            <c:dLbl>
              <c:idx val="3"/>
              <c:layout>
                <c:manualLayout>
                  <c:x val="2.3111815884125596E-2"/>
                  <c:y val="-6.5597286505259755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 smtClean="0">
                        <a:solidFill>
                          <a:srgbClr val="0033CC"/>
                        </a:solidFill>
                      </a:rPr>
                      <a:t>4.02%</a:t>
                    </a:r>
                    <a:endParaRPr lang="en-US" sz="1000" b="1" dirty="0">
                      <a:solidFill>
                        <a:srgbClr val="0033CC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51B-40A9-AE74-C20DBC980C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33CC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'Schemewise  compiled'!$N$11:$Q$11</c:f>
              <c:strCache>
                <c:ptCount val="4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</c:strCache>
            </c:strRef>
          </c:cat>
          <c:val>
            <c:numRef>
              <c:f>'Schemewise  compiled'!$N$15:$Q$15</c:f>
              <c:numCache>
                <c:formatCode>General</c:formatCode>
                <c:ptCount val="4"/>
                <c:pt idx="0">
                  <c:v>162831</c:v>
                </c:pt>
                <c:pt idx="1">
                  <c:v>577868</c:v>
                </c:pt>
                <c:pt idx="2">
                  <c:v>513688</c:v>
                </c:pt>
                <c:pt idx="3">
                  <c:v>297218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51B-40A9-AE74-C20DBC980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9851392"/>
        <c:axId val="239849824"/>
        <c:axId val="0"/>
      </c:bar3DChart>
      <c:catAx>
        <c:axId val="23985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9849824"/>
        <c:crosses val="autoZero"/>
        <c:auto val="1"/>
        <c:lblAlgn val="ctr"/>
        <c:lblOffset val="100"/>
        <c:noMultiLvlLbl val="0"/>
      </c:catAx>
      <c:valAx>
        <c:axId val="2398498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985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9.9818370255286962E-2"/>
          <c:y val="0.9312596907998234"/>
          <c:w val="0.88216948129714079"/>
          <c:h val="6.83510267060523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Sheet4!$E$3</c:f>
              <c:strCache>
                <c:ptCount val="1"/>
                <c:pt idx="0">
                  <c:v>FY 2017-18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Sheet4!$D$4:$D$13</c:f>
              <c:strCache>
                <c:ptCount val="10"/>
                <c:pt idx="0">
                  <c:v>Direction and Administration</c:v>
                </c:pt>
                <c:pt idx="1">
                  <c:v>Inland Fisheries</c:v>
                </c:pt>
                <c:pt idx="2">
                  <c:v>Estuarine / Brackish Water Fisheries</c:v>
                </c:pt>
                <c:pt idx="3">
                  <c:v>Marine Fisheries</c:v>
                </c:pt>
                <c:pt idx="4">
                  <c:v>Processing, Preservation and Marketing</c:v>
                </c:pt>
                <c:pt idx="5">
                  <c:v>Extension and Training</c:v>
                </c:pt>
                <c:pt idx="6">
                  <c:v>Mechanisation and Improvement of Fish Crafts</c:v>
                </c:pt>
                <c:pt idx="7">
                  <c:v>Special Component Plan for Scheduled Castes</c:v>
                </c:pt>
                <c:pt idx="8">
                  <c:v>Tribal Areas Sub-Plan</c:v>
                </c:pt>
                <c:pt idx="9">
                  <c:v>Other Expenditure</c:v>
                </c:pt>
              </c:strCache>
            </c:strRef>
          </c:cat>
          <c:val>
            <c:numRef>
              <c:f>Sheet4!$E$4:$E$13</c:f>
              <c:numCache>
                <c:formatCode>#,##0</c:formatCode>
                <c:ptCount val="10"/>
                <c:pt idx="0">
                  <c:v>293122929</c:v>
                </c:pt>
                <c:pt idx="1">
                  <c:v>929595669</c:v>
                </c:pt>
                <c:pt idx="2">
                  <c:v>11616017</c:v>
                </c:pt>
                <c:pt idx="3">
                  <c:v>9143932</c:v>
                </c:pt>
                <c:pt idx="4">
                  <c:v>60349812</c:v>
                </c:pt>
                <c:pt idx="5">
                  <c:v>96586985</c:v>
                </c:pt>
                <c:pt idx="6">
                  <c:v>13205867</c:v>
                </c:pt>
                <c:pt idx="7">
                  <c:v>506456676</c:v>
                </c:pt>
                <c:pt idx="8">
                  <c:v>81593036</c:v>
                </c:pt>
                <c:pt idx="9">
                  <c:v>24435547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7-4F15-883F-50F540D0540B}"/>
            </c:ext>
          </c:extLst>
        </c:ser>
        <c:ser>
          <c:idx val="1"/>
          <c:order val="1"/>
          <c:tx>
            <c:strRef>
              <c:f>Sheet4!$F$3</c:f>
              <c:strCache>
                <c:ptCount val="1"/>
                <c:pt idx="0">
                  <c:v>FY 2018-19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Sheet4!$D$4:$D$13</c:f>
              <c:strCache>
                <c:ptCount val="10"/>
                <c:pt idx="0">
                  <c:v>Direction and Administration</c:v>
                </c:pt>
                <c:pt idx="1">
                  <c:v>Inland Fisheries</c:v>
                </c:pt>
                <c:pt idx="2">
                  <c:v>Estuarine / Brackish Water Fisheries</c:v>
                </c:pt>
                <c:pt idx="3">
                  <c:v>Marine Fisheries</c:v>
                </c:pt>
                <c:pt idx="4">
                  <c:v>Processing, Preservation and Marketing</c:v>
                </c:pt>
                <c:pt idx="5">
                  <c:v>Extension and Training</c:v>
                </c:pt>
                <c:pt idx="6">
                  <c:v>Mechanisation and Improvement of Fish Crafts</c:v>
                </c:pt>
                <c:pt idx="7">
                  <c:v>Special Component Plan for Scheduled Castes</c:v>
                </c:pt>
                <c:pt idx="8">
                  <c:v>Tribal Areas Sub-Plan</c:v>
                </c:pt>
                <c:pt idx="9">
                  <c:v>Other Expenditure</c:v>
                </c:pt>
              </c:strCache>
            </c:strRef>
          </c:cat>
          <c:val>
            <c:numRef>
              <c:f>Sheet4!$F$4:$F$13</c:f>
              <c:numCache>
                <c:formatCode>#,##0</c:formatCode>
                <c:ptCount val="10"/>
                <c:pt idx="0">
                  <c:v>306086650</c:v>
                </c:pt>
                <c:pt idx="1">
                  <c:v>590250480</c:v>
                </c:pt>
                <c:pt idx="2">
                  <c:v>10236992</c:v>
                </c:pt>
                <c:pt idx="3">
                  <c:v>0</c:v>
                </c:pt>
                <c:pt idx="4">
                  <c:v>54073197</c:v>
                </c:pt>
                <c:pt idx="5">
                  <c:v>123157201</c:v>
                </c:pt>
                <c:pt idx="6">
                  <c:v>13630319</c:v>
                </c:pt>
                <c:pt idx="7">
                  <c:v>746886063</c:v>
                </c:pt>
                <c:pt idx="8">
                  <c:v>66777784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97-4F15-883F-50F540D0540B}"/>
            </c:ext>
          </c:extLst>
        </c:ser>
        <c:ser>
          <c:idx val="2"/>
          <c:order val="2"/>
          <c:tx>
            <c:strRef>
              <c:f>Sheet4!$G$3</c:f>
              <c:strCache>
                <c:ptCount val="1"/>
                <c:pt idx="0">
                  <c:v>FY 2019-20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Sheet4!$D$4:$D$13</c:f>
              <c:strCache>
                <c:ptCount val="10"/>
                <c:pt idx="0">
                  <c:v>Direction and Administration</c:v>
                </c:pt>
                <c:pt idx="1">
                  <c:v>Inland Fisheries</c:v>
                </c:pt>
                <c:pt idx="2">
                  <c:v>Estuarine / Brackish Water Fisheries</c:v>
                </c:pt>
                <c:pt idx="3">
                  <c:v>Marine Fisheries</c:v>
                </c:pt>
                <c:pt idx="4">
                  <c:v>Processing, Preservation and Marketing</c:v>
                </c:pt>
                <c:pt idx="5">
                  <c:v>Extension and Training</c:v>
                </c:pt>
                <c:pt idx="6">
                  <c:v>Mechanisation and Improvement of Fish Crafts</c:v>
                </c:pt>
                <c:pt idx="7">
                  <c:v>Special Component Plan for Scheduled Castes</c:v>
                </c:pt>
                <c:pt idx="8">
                  <c:v>Tribal Areas Sub-Plan</c:v>
                </c:pt>
                <c:pt idx="9">
                  <c:v>Other Expenditure</c:v>
                </c:pt>
              </c:strCache>
            </c:strRef>
          </c:cat>
          <c:val>
            <c:numRef>
              <c:f>Sheet4!$G$4:$G$13</c:f>
              <c:numCache>
                <c:formatCode>#,##0</c:formatCode>
                <c:ptCount val="10"/>
                <c:pt idx="0">
                  <c:v>308802862</c:v>
                </c:pt>
                <c:pt idx="1">
                  <c:v>587258937</c:v>
                </c:pt>
                <c:pt idx="2">
                  <c:v>11161243</c:v>
                </c:pt>
                <c:pt idx="3">
                  <c:v>0</c:v>
                </c:pt>
                <c:pt idx="4">
                  <c:v>23576855</c:v>
                </c:pt>
                <c:pt idx="5">
                  <c:v>94923976</c:v>
                </c:pt>
                <c:pt idx="6">
                  <c:v>13198966</c:v>
                </c:pt>
                <c:pt idx="7">
                  <c:v>849107719</c:v>
                </c:pt>
                <c:pt idx="8">
                  <c:v>67946760</c:v>
                </c:pt>
                <c:pt idx="9">
                  <c:v>24433280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97-4F15-883F-50F540D054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019007"/>
        <c:axId val="1446031903"/>
      </c:barChart>
      <c:catAx>
        <c:axId val="1446019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6031903"/>
        <c:crosses val="autoZero"/>
        <c:auto val="1"/>
        <c:lblAlgn val="ctr"/>
        <c:lblOffset val="100"/>
        <c:noMultiLvlLbl val="0"/>
      </c:catAx>
      <c:valAx>
        <c:axId val="1446031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dirty="0"/>
                  <a:t>INR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60190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Expenditure</a:t>
            </a:r>
            <a:r>
              <a:rPr lang="en-US" baseline="0" dirty="0"/>
              <a:t> on Welfare Schemes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Sheet15!$D$5</c:f>
              <c:strCache>
                <c:ptCount val="1"/>
                <c:pt idx="0">
                  <c:v>FY 2017-18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Sheet15!$E$4</c:f>
              <c:strCache>
                <c:ptCount val="1"/>
                <c:pt idx="0">
                  <c:v>Expenditure on Welfare Scemes</c:v>
                </c:pt>
              </c:strCache>
            </c:strRef>
          </c:cat>
          <c:val>
            <c:numRef>
              <c:f>Sheet15!$E$5</c:f>
              <c:numCache>
                <c:formatCode>#,##0</c:formatCode>
                <c:ptCount val="1"/>
                <c:pt idx="0">
                  <c:v>894765712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9-4E92-91FD-570C709657BA}"/>
            </c:ext>
          </c:extLst>
        </c:ser>
        <c:ser>
          <c:idx val="1"/>
          <c:order val="1"/>
          <c:tx>
            <c:strRef>
              <c:f>Sheet15!$D$6</c:f>
              <c:strCache>
                <c:ptCount val="1"/>
                <c:pt idx="0">
                  <c:v>FY 2018-19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Sheet15!$E$4</c:f>
              <c:strCache>
                <c:ptCount val="1"/>
                <c:pt idx="0">
                  <c:v>Expenditure on Welfare Scemes</c:v>
                </c:pt>
              </c:strCache>
            </c:strRef>
          </c:cat>
          <c:val>
            <c:numRef>
              <c:f>Sheet15!$E$6</c:f>
              <c:numCache>
                <c:formatCode>#,##0</c:formatCode>
                <c:ptCount val="1"/>
                <c:pt idx="0">
                  <c:v>973710513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A9-4E92-91FD-570C709657BA}"/>
            </c:ext>
          </c:extLst>
        </c:ser>
        <c:ser>
          <c:idx val="2"/>
          <c:order val="2"/>
          <c:tx>
            <c:strRef>
              <c:f>Sheet15!$D$7</c:f>
              <c:strCache>
                <c:ptCount val="1"/>
                <c:pt idx="0">
                  <c:v>FY 2019-20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Sheet15!$E$4</c:f>
              <c:strCache>
                <c:ptCount val="1"/>
                <c:pt idx="0">
                  <c:v>Expenditure on Welfare Scemes</c:v>
                </c:pt>
              </c:strCache>
            </c:strRef>
          </c:cat>
          <c:val>
            <c:numRef>
              <c:f>Sheet15!$E$7</c:f>
              <c:numCache>
                <c:formatCode>#,##0</c:formatCode>
                <c:ptCount val="1"/>
                <c:pt idx="0">
                  <c:v>1230629479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A9-4E92-91FD-570C70965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32480847"/>
        <c:axId val="1832484175"/>
        <c:axId val="0"/>
      </c:bar3DChart>
      <c:catAx>
        <c:axId val="183248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2484175"/>
        <c:crosses val="autoZero"/>
        <c:auto val="1"/>
        <c:lblAlgn val="ctr"/>
        <c:lblOffset val="100"/>
        <c:noMultiLvlLbl val="0"/>
      </c:catAx>
      <c:valAx>
        <c:axId val="1832484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2480847"/>
        <c:crosses val="autoZero"/>
        <c:crossBetween val="between"/>
        <c:dispUnits>
          <c:builtInUnit val="tenMillion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 dirty="0"/>
                    <a:t>INR</a:t>
                  </a:r>
                  <a:r>
                    <a:rPr lang="en-US" baseline="0" dirty="0"/>
                    <a:t> in Crore</a:t>
                  </a:r>
                  <a:endParaRPr lang="en-IN" dirty="0"/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Sheet15!$E$18</c:f>
              <c:strCache>
                <c:ptCount val="1"/>
                <c:pt idx="0">
                  <c:v>% Total Expenditure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Sheet15!$D$19:$D$21</c:f>
              <c:strCache>
                <c:ptCount val="3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</c:strCache>
            </c:strRef>
          </c:cat>
          <c:val>
            <c:numRef>
              <c:f>Sheet15!$E$19:$E$21</c:f>
              <c:numCache>
                <c:formatCode>0.00%</c:formatCode>
                <c:ptCount val="3"/>
                <c:pt idx="0">
                  <c:v>0.26900000000000002</c:v>
                </c:pt>
                <c:pt idx="1">
                  <c:v>0.37640000000000001</c:v>
                </c:pt>
                <c:pt idx="2">
                  <c:v>0.44829999999999998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F4-459D-A4E5-5BFF688F6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6235999"/>
        <c:axId val="2096237663"/>
      </c:lineChart>
      <c:catAx>
        <c:axId val="209623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6237663"/>
        <c:crosses val="autoZero"/>
        <c:auto val="1"/>
        <c:lblAlgn val="ctr"/>
        <c:lblOffset val="100"/>
        <c:noMultiLvlLbl val="0"/>
      </c:catAx>
      <c:valAx>
        <c:axId val="2096237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6235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219461129426472E-2"/>
          <c:y val="0.14511021670586752"/>
          <c:w val="0.8873838175303761"/>
          <c:h val="0.548693280100304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Sheet24!$D$3</c:f>
              <c:strCache>
                <c:ptCount val="1"/>
                <c:pt idx="0">
                  <c:v>FY 2017-18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Sheet24!$C$4:$C$6</c:f>
              <c:strCache>
                <c:ptCount val="3"/>
                <c:pt idx="0">
                  <c:v>State Development Schemes</c:v>
                </c:pt>
                <c:pt idx="1">
                  <c:v>State Development Schemes (Central Assistance)</c:v>
                </c:pt>
                <c:pt idx="2">
                  <c:v>Central Sector Scheme</c:v>
                </c:pt>
              </c:strCache>
            </c:strRef>
          </c:cat>
          <c:val>
            <c:numRef>
              <c:f>Sheet24!$D$4:$D$6</c:f>
              <c:numCache>
                <c:formatCode>#,##0</c:formatCode>
                <c:ptCount val="3"/>
                <c:pt idx="0">
                  <c:v>1876556643</c:v>
                </c:pt>
                <c:pt idx="1">
                  <c:v>322897573</c:v>
                </c:pt>
                <c:pt idx="2">
                  <c:v>100324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3-4836-9151-DBE0B397C699}"/>
            </c:ext>
          </c:extLst>
        </c:ser>
        <c:ser>
          <c:idx val="1"/>
          <c:order val="1"/>
          <c:tx>
            <c:strRef>
              <c:f>Sheet24!$E$3</c:f>
              <c:strCache>
                <c:ptCount val="1"/>
                <c:pt idx="0">
                  <c:v>FY 2018-19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Sheet24!$C$4:$C$6</c:f>
              <c:strCache>
                <c:ptCount val="3"/>
                <c:pt idx="0">
                  <c:v>State Development Schemes</c:v>
                </c:pt>
                <c:pt idx="1">
                  <c:v>State Development Schemes (Central Assistance)</c:v>
                </c:pt>
                <c:pt idx="2">
                  <c:v>Central Sector Scheme</c:v>
                </c:pt>
              </c:strCache>
            </c:strRef>
          </c:cat>
          <c:val>
            <c:numRef>
              <c:f>Sheet24!$E$4:$E$6</c:f>
              <c:numCache>
                <c:formatCode>#,##0</c:formatCode>
                <c:ptCount val="3"/>
                <c:pt idx="0">
                  <c:v>1466227608</c:v>
                </c:pt>
                <c:pt idx="1">
                  <c:v>83887000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3-4836-9151-DBE0B397C699}"/>
            </c:ext>
          </c:extLst>
        </c:ser>
        <c:ser>
          <c:idx val="2"/>
          <c:order val="2"/>
          <c:tx>
            <c:strRef>
              <c:f>Sheet24!$F$3</c:f>
              <c:strCache>
                <c:ptCount val="1"/>
                <c:pt idx="0">
                  <c:v>FY 2019-20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Sheet24!$C$4:$C$6</c:f>
              <c:strCache>
                <c:ptCount val="3"/>
                <c:pt idx="0">
                  <c:v>State Development Schemes</c:v>
                </c:pt>
                <c:pt idx="1">
                  <c:v>State Development Schemes (Central Assistance)</c:v>
                </c:pt>
                <c:pt idx="2">
                  <c:v>Central Sector Scheme</c:v>
                </c:pt>
              </c:strCache>
            </c:strRef>
          </c:cat>
          <c:val>
            <c:numRef>
              <c:f>Sheet24!$F$4:$F$6</c:f>
              <c:numCache>
                <c:formatCode>#,##0</c:formatCode>
                <c:ptCount val="3"/>
                <c:pt idx="0">
                  <c:v>1410995985</c:v>
                </c:pt>
                <c:pt idx="1">
                  <c:v>172926000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33-4836-9151-DBE0B397C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8343679"/>
        <c:axId val="1368332863"/>
        <c:axId val="0"/>
      </c:bar3DChart>
      <c:catAx>
        <c:axId val="1368343679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332863"/>
        <c:crosses val="autoZero"/>
        <c:auto val="1"/>
        <c:lblAlgn val="ctr"/>
        <c:lblOffset val="100"/>
        <c:noMultiLvlLbl val="0"/>
      </c:catAx>
      <c:valAx>
        <c:axId val="1368332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/>
                  <a:t>INR in Crore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343679"/>
        <c:crosses val="autoZero"/>
        <c:crossBetween val="between"/>
        <c:dispUnits>
          <c:builtInUnit val="tenMillion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F71BD-0DC8-490D-B5F1-D5EC211EB466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278EC-50C3-41E4-A312-FE92C56EC5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446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80087-B95B-43C8-8223-7D15B41A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60249E-0E61-4E64-9FC4-92C9B7609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45BF2-AB0A-4E35-B8E0-19885278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6EFC6-1CC8-4739-AE8E-A3FB1EC2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2765F-343B-41D3-8FAA-EFC421CA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373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62D2-68F2-447C-A3BF-7C325CBE4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A08A43-0806-4C4D-B136-EF0AF59F2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33C47-5814-4307-BBE9-8EA6732E1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16EFE-3B8A-48B8-9F76-7B18DA2E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00B3B-C8DE-4961-A0D4-546780601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460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15F9D1-A30B-458E-ABD2-21EF6C08CF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29FE1F-CC62-48DF-B2E5-08EA425A2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F99BB-8BB3-4246-8B1B-1F0A4136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F796A-D85D-45F8-8E44-FA7F0F528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75FC1-7FFB-4380-A753-044EFC3D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526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9D86-D44C-4E0B-B27E-EBB73BA5A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90FC6-820B-4E4B-83A9-87471C5B0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F8145-A4FA-42B5-A344-4CB3BFC60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3A929-A3A4-4630-ACED-BD36CAACB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5EE60-E7BC-4B3B-88D3-19143B034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409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5C6D7-A890-4FD2-A70F-D5F58E4E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8C81F-93C9-40C6-8FFF-1AD11D7CD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529A0-F30A-49E6-97E3-43AA279FF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C175-6D0A-43F5-9C5E-205028075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C077D-B3EF-4BB7-9EAF-5DB8FF379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2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A7A7-EB53-4A67-9685-10B818E1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94085-D6CF-4C6B-BD23-E5DABA55C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61E52F-32F9-41FC-9EB0-C19A14AC5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F5CE0-72B5-4CBE-BB41-596AB005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86315-3C35-49C0-804D-7FCDFC6D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C9F83-4559-450E-B6BA-37426943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588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01C4-689F-4415-A415-DDA88CBB7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C0270-B64B-47B9-8F7A-E3C95B18B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1CB44-94F8-4EC6-8A8E-826D35161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9A0178-4107-45F1-A4B3-FB88DEED2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5452C-8458-4E27-B444-7A35854A4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E9286-2D79-437A-852B-425A21F2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6D8207-DB78-4009-93A7-A60DF73BC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21B5EE-23E6-4D4D-8803-57FA3927A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10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ED693-F2B1-4BCF-B303-67E84BC16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DBC624-173F-4454-9AED-D5076ABC9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BDF156-3B52-4028-A2FF-9945016A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09E041-F51E-487B-BFEB-FE4AB72A5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302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9DE5D9-3496-4503-A049-A5142589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A29E59-8979-467D-803A-225AC2DC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F471B-A3EC-4CC2-A525-F59FCAA2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443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B477D-5F7D-4774-B768-5C0D0383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BC62-9660-49DA-8840-2F46FD89E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71CB1F-2ABD-4A05-A5AC-6F47B2F76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92538-4148-4FCE-9753-B03742215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5E2C0-0106-497E-B55B-1FF29551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FE0F1-09DC-41B0-9DBB-BDB30349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071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33C0-8C3B-4975-B059-0CF93145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F64EC4-A545-4DC0-8190-E6DC78EE9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EBD94-2DAA-4C2C-961A-2147B3CF9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C4196-A254-40EC-8661-4376822AE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18C56-CE09-4449-9B40-6B4A88F9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46F85-2FC0-42C6-AB1D-A3DE1ED9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727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899CE-D25B-4CAB-BC37-7A8AE1F3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B028E-BACA-4C20-870F-D47FE03EC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36B9C-DA70-4AE8-B845-B33B79CED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18208-41DF-4C4A-B06C-A9F5F82AF679}" type="datetimeFigureOut">
              <a:rPr lang="en-IN" smtClean="0"/>
              <a:t>09-04-2022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D7E17-68D4-47E5-90E8-D77F9021E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F5938-CED7-4103-A72D-6B8228632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2FC9F-2C1C-4C2D-959C-197D672B63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4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0427" y="963561"/>
            <a:ext cx="9291484" cy="2064621"/>
          </a:xfrm>
        </p:spPr>
        <p:txBody>
          <a:bodyPr>
            <a:normAutofit fontScale="90000"/>
          </a:bodyPr>
          <a:lstStyle/>
          <a:p>
            <a:r>
              <a:rPr lang="en-IN" sz="6600" b="1" dirty="0">
                <a:solidFill>
                  <a:srgbClr val="0033CC"/>
                </a:solidFill>
                <a:latin typeface="+mn-lt"/>
              </a:rPr>
              <a:t>Women in </a:t>
            </a:r>
            <a:r>
              <a:rPr lang="en-IN" sz="6600" b="1" dirty="0" smtClean="0">
                <a:solidFill>
                  <a:srgbClr val="0033CC"/>
                </a:solidFill>
                <a:latin typeface="+mn-lt"/>
              </a:rPr>
              <a:t>Fisheries: </a:t>
            </a:r>
            <a:br>
              <a:rPr lang="en-IN" sz="6600" b="1" dirty="0" smtClean="0">
                <a:solidFill>
                  <a:srgbClr val="0033CC"/>
                </a:solidFill>
                <a:latin typeface="+mn-lt"/>
              </a:rPr>
            </a:br>
            <a:r>
              <a:rPr lang="en-IN" sz="6600" b="1" dirty="0" smtClean="0">
                <a:solidFill>
                  <a:srgbClr val="FF0000"/>
                </a:solidFill>
                <a:latin typeface="+mn-lt"/>
              </a:rPr>
              <a:t>Schemes &amp; Budget in India</a:t>
            </a:r>
            <a:endParaRPr lang="en-IN" sz="6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0427" y="3548470"/>
            <a:ext cx="9492875" cy="2223066"/>
          </a:xfrm>
        </p:spPr>
        <p:txBody>
          <a:bodyPr>
            <a:normAutofit fontScale="92500" lnSpcReduction="20000"/>
          </a:bodyPr>
          <a:lstStyle/>
          <a:p>
            <a:r>
              <a:rPr lang="en-IN" sz="3100" b="1" dirty="0" err="1">
                <a:solidFill>
                  <a:srgbClr val="0033CC"/>
                </a:solidFill>
              </a:rPr>
              <a:t>Ananthan</a:t>
            </a:r>
            <a:r>
              <a:rPr lang="en-IN" sz="3100" b="1" dirty="0">
                <a:solidFill>
                  <a:srgbClr val="0033CC"/>
                </a:solidFill>
              </a:rPr>
              <a:t> </a:t>
            </a:r>
            <a:r>
              <a:rPr lang="en-IN" sz="3100" b="1" dirty="0" smtClean="0">
                <a:solidFill>
                  <a:srgbClr val="0033CC"/>
                </a:solidFill>
              </a:rPr>
              <a:t>P.S., M. </a:t>
            </a:r>
            <a:r>
              <a:rPr lang="en-IN" sz="3100" b="1" dirty="0" err="1" smtClean="0">
                <a:solidFill>
                  <a:srgbClr val="0033CC"/>
                </a:solidFill>
              </a:rPr>
              <a:t>Geetha</a:t>
            </a:r>
            <a:r>
              <a:rPr lang="en-IN" sz="3100" b="1" dirty="0" smtClean="0">
                <a:solidFill>
                  <a:srgbClr val="0033CC"/>
                </a:solidFill>
              </a:rPr>
              <a:t> &amp; </a:t>
            </a:r>
            <a:r>
              <a:rPr lang="en-IN" sz="3100" b="1" dirty="0" err="1" smtClean="0">
                <a:solidFill>
                  <a:srgbClr val="0033CC"/>
                </a:solidFill>
              </a:rPr>
              <a:t>Deboshmita</a:t>
            </a:r>
            <a:r>
              <a:rPr lang="en-IN" sz="3100" b="1" dirty="0" smtClean="0">
                <a:solidFill>
                  <a:srgbClr val="0033CC"/>
                </a:solidFill>
              </a:rPr>
              <a:t> </a:t>
            </a:r>
            <a:r>
              <a:rPr lang="en-IN" sz="3100" b="1" dirty="0" err="1" smtClean="0">
                <a:solidFill>
                  <a:srgbClr val="0033CC"/>
                </a:solidFill>
              </a:rPr>
              <a:t>Dey</a:t>
            </a:r>
            <a:endParaRPr lang="en-IN" sz="3100" b="1" dirty="0" smtClean="0">
              <a:solidFill>
                <a:srgbClr val="0033CC"/>
              </a:solidFill>
            </a:endParaRPr>
          </a:p>
          <a:p>
            <a:r>
              <a:rPr lang="en-IN" sz="3100" b="1" dirty="0" smtClean="0">
                <a:solidFill>
                  <a:srgbClr val="0033CC"/>
                </a:solidFill>
              </a:rPr>
              <a:t>ICAR-Central Institute of Fisheries Education, Mumbai</a:t>
            </a:r>
            <a:endParaRPr lang="en-IN" sz="3100" b="1" dirty="0">
              <a:solidFill>
                <a:srgbClr val="0033CC"/>
              </a:solidFill>
            </a:endParaRPr>
          </a:p>
          <a:p>
            <a:endParaRPr lang="en-IN" b="1" dirty="0" smtClean="0"/>
          </a:p>
          <a:p>
            <a:r>
              <a:rPr lang="en-IN" sz="2900" b="1" dirty="0" smtClean="0"/>
              <a:t>ICSF </a:t>
            </a:r>
            <a:r>
              <a:rPr lang="en-IN" sz="2900" b="1" dirty="0"/>
              <a:t>National </a:t>
            </a:r>
            <a:r>
              <a:rPr lang="en-IN" sz="2900" b="1" dirty="0" smtClean="0"/>
              <a:t>Workshop on SSF &amp; Women in Fisheries</a:t>
            </a:r>
            <a:endParaRPr lang="en-IN" sz="2900" b="1" dirty="0"/>
          </a:p>
          <a:p>
            <a:r>
              <a:rPr lang="en-IN" sz="2900" b="1" dirty="0" smtClean="0"/>
              <a:t>8-10 April 2022 	*    Chennai</a:t>
            </a:r>
            <a:endParaRPr lang="en-IN" sz="29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3206" y="6184490"/>
            <a:ext cx="11345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The data &amp; results presented here may be considered provisional as its preliminary results from on an ongoing study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27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3865" cy="1043261"/>
          </a:xfrm>
        </p:spPr>
        <p:txBody>
          <a:bodyPr>
            <a:noAutofit/>
          </a:bodyPr>
          <a:lstStyle/>
          <a:p>
            <a:r>
              <a:rPr lang="en-IN" sz="4000" b="1" i="1" dirty="0">
                <a:solidFill>
                  <a:srgbClr val="FF0000"/>
                </a:solidFill>
              </a:rPr>
              <a:t>Pradhan </a:t>
            </a:r>
            <a:r>
              <a:rPr lang="en-IN" sz="4000" b="1" i="1" dirty="0" err="1">
                <a:solidFill>
                  <a:srgbClr val="FF0000"/>
                </a:solidFill>
              </a:rPr>
              <a:t>Mantri</a:t>
            </a:r>
            <a:r>
              <a:rPr lang="en-IN" sz="4000" b="1" i="1" dirty="0">
                <a:solidFill>
                  <a:srgbClr val="FF0000"/>
                </a:solidFill>
              </a:rPr>
              <a:t> </a:t>
            </a:r>
            <a:r>
              <a:rPr lang="en-IN" sz="4000" b="1" i="1" dirty="0" err="1">
                <a:solidFill>
                  <a:srgbClr val="FF0000"/>
                </a:solidFill>
              </a:rPr>
              <a:t>Matsya</a:t>
            </a:r>
            <a:r>
              <a:rPr lang="en-IN" sz="4000" b="1" i="1" dirty="0">
                <a:solidFill>
                  <a:srgbClr val="FF0000"/>
                </a:solidFill>
              </a:rPr>
              <a:t> </a:t>
            </a:r>
            <a:r>
              <a:rPr lang="en-IN" sz="4000" b="1" i="1" dirty="0" err="1">
                <a:solidFill>
                  <a:srgbClr val="FF0000"/>
                </a:solidFill>
              </a:rPr>
              <a:t>Sampada</a:t>
            </a:r>
            <a:r>
              <a:rPr lang="en-IN" sz="4000" b="1" i="1" dirty="0">
                <a:solidFill>
                  <a:srgbClr val="FF0000"/>
                </a:solidFill>
              </a:rPr>
              <a:t> </a:t>
            </a:r>
            <a:r>
              <a:rPr lang="en-IN" sz="4000" b="1" i="1" dirty="0" err="1">
                <a:solidFill>
                  <a:srgbClr val="FF0000"/>
                </a:solidFill>
              </a:rPr>
              <a:t>Yojana</a:t>
            </a:r>
            <a:r>
              <a:rPr lang="en-IN" sz="4000" b="1" i="1" dirty="0">
                <a:solidFill>
                  <a:srgbClr val="FF0000"/>
                </a:solidFill>
              </a:rPr>
              <a:t> </a:t>
            </a:r>
            <a:r>
              <a:rPr lang="en-IN" sz="4000" b="1" dirty="0">
                <a:solidFill>
                  <a:srgbClr val="FF0000"/>
                </a:solidFill>
              </a:rPr>
              <a:t>(PMMSY</a:t>
            </a:r>
            <a:r>
              <a:rPr lang="en-IN" sz="4000" b="1" dirty="0" smtClean="0">
                <a:solidFill>
                  <a:srgbClr val="FF0000"/>
                </a:solidFill>
              </a:rPr>
              <a:t>) </a:t>
            </a:r>
            <a:r>
              <a:rPr lang="en-US" sz="3600" b="1" i="1" dirty="0"/>
              <a:t>(2019-20 to 2023-24)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624696"/>
            <a:ext cx="10763865" cy="498258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IN" sz="3600" b="1" dirty="0" smtClean="0"/>
              <a:t> </a:t>
            </a:r>
            <a:r>
              <a:rPr lang="en-IN" dirty="0" smtClean="0"/>
              <a:t>FM’s Budget </a:t>
            </a:r>
            <a:r>
              <a:rPr lang="en-IN" dirty="0"/>
              <a:t>2019-20: </a:t>
            </a:r>
            <a:r>
              <a:rPr lang="en-IN" dirty="0" smtClean="0"/>
              <a:t>Department </a:t>
            </a:r>
            <a:r>
              <a:rPr lang="en-IN" dirty="0"/>
              <a:t>of Fisheries </a:t>
            </a:r>
            <a:r>
              <a:rPr lang="en-IN" dirty="0" smtClean="0"/>
              <a:t>to establish </a:t>
            </a:r>
            <a:r>
              <a:rPr lang="en-IN" b="1" i="1" dirty="0"/>
              <a:t>a robust fisheries management </a:t>
            </a:r>
            <a:r>
              <a:rPr lang="en-IN" b="1" i="1" dirty="0" smtClean="0"/>
              <a:t>framework</a:t>
            </a:r>
            <a:r>
              <a:rPr lang="en-IN" dirty="0"/>
              <a:t> </a:t>
            </a:r>
            <a:r>
              <a:rPr lang="en-IN" dirty="0" smtClean="0"/>
              <a:t>through PMMSY</a:t>
            </a:r>
            <a:endParaRPr lang="en-IN" dirty="0"/>
          </a:p>
          <a:p>
            <a:pPr>
              <a:spcAft>
                <a:spcPts val="1200"/>
              </a:spcAft>
            </a:pPr>
            <a:r>
              <a:rPr lang="en-US" dirty="0"/>
              <a:t>an </a:t>
            </a:r>
            <a:r>
              <a:rPr lang="en-US" b="1" dirty="0"/>
              <a:t>additional 70 lakh tons fish </a:t>
            </a:r>
            <a:r>
              <a:rPr lang="en-US" dirty="0"/>
              <a:t>production, </a:t>
            </a:r>
            <a:r>
              <a:rPr lang="en-US" b="1" dirty="0" err="1"/>
              <a:t>Rs</a:t>
            </a:r>
            <a:r>
              <a:rPr lang="en-US" b="1" dirty="0"/>
              <a:t>. I lakh crores fisheries exports</a:t>
            </a:r>
            <a:r>
              <a:rPr lang="en-US" dirty="0"/>
              <a:t>, generation of </a:t>
            </a:r>
            <a:r>
              <a:rPr lang="en-US" b="1" dirty="0"/>
              <a:t>55 lakh employment </a:t>
            </a:r>
            <a:r>
              <a:rPr lang="en-US" dirty="0"/>
              <a:t>over next 5 years</a:t>
            </a:r>
          </a:p>
          <a:p>
            <a:r>
              <a:rPr lang="en-US" b="1" dirty="0" smtClean="0"/>
              <a:t>PMMSY </a:t>
            </a:r>
            <a:r>
              <a:rPr lang="en-US" b="1" dirty="0"/>
              <a:t>is an umbrella scheme </a:t>
            </a:r>
            <a:r>
              <a:rPr lang="en-US" dirty="0"/>
              <a:t>with 2 separate Components: </a:t>
            </a:r>
          </a:p>
          <a:p>
            <a:pPr marL="457200" lvl="1" indent="0">
              <a:buNone/>
            </a:pPr>
            <a:r>
              <a:rPr lang="en-US" b="1" dirty="0"/>
              <a:t>(A) Central Sector Scheme (CS) </a:t>
            </a:r>
            <a:r>
              <a:rPr lang="en-US" b="1" i="1" dirty="0" smtClean="0"/>
              <a:t>(</a:t>
            </a:r>
            <a:r>
              <a:rPr lang="en-US" b="1" i="1" dirty="0" err="1" smtClean="0"/>
              <a:t>Rs</a:t>
            </a:r>
            <a:r>
              <a:rPr lang="en-US" b="1" i="1" dirty="0" smtClean="0"/>
              <a:t>. 1,720 crores)</a:t>
            </a:r>
            <a:r>
              <a:rPr lang="en-US" b="1" dirty="0" smtClean="0"/>
              <a:t> </a:t>
            </a:r>
            <a:r>
              <a:rPr lang="en-US" dirty="0" smtClean="0"/>
              <a:t>&amp;  </a:t>
            </a:r>
            <a:endParaRPr lang="en-US" dirty="0"/>
          </a:p>
          <a:p>
            <a:pPr marL="457200" lvl="1" indent="0">
              <a:buNone/>
            </a:pPr>
            <a:r>
              <a:rPr lang="en-US" b="1" dirty="0" smtClean="0"/>
              <a:t>(B) Centrally Sponsored Scheme (CSS) (Rs.7,687 crores)</a:t>
            </a:r>
            <a:endParaRPr lang="en-US" dirty="0" smtClean="0"/>
          </a:p>
          <a:p>
            <a:r>
              <a:rPr lang="en-US" dirty="0" smtClean="0"/>
              <a:t>PMMSY’s </a:t>
            </a:r>
            <a:r>
              <a:rPr lang="en-US" b="1" i="1" u="sng" dirty="0"/>
              <a:t>estimated </a:t>
            </a:r>
            <a:r>
              <a:rPr lang="en-US" dirty="0"/>
              <a:t>investment of </a:t>
            </a:r>
            <a:r>
              <a:rPr lang="en-US" b="1" u="sng" dirty="0">
                <a:solidFill>
                  <a:srgbClr val="0000FF"/>
                </a:solidFill>
              </a:rPr>
              <a:t>Rs.20,050</a:t>
            </a:r>
            <a:r>
              <a:rPr lang="en-US" b="1" u="sng" dirty="0"/>
              <a:t> crores </a:t>
            </a:r>
            <a:r>
              <a:rPr lang="en-US" b="1" u="sng" dirty="0" smtClean="0"/>
              <a:t>for 5 years</a:t>
            </a:r>
            <a:endParaRPr lang="en-US" b="1" u="sng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Central </a:t>
            </a:r>
            <a:r>
              <a:rPr lang="en-US" b="1" dirty="0" smtClean="0">
                <a:solidFill>
                  <a:srgbClr val="FF0000"/>
                </a:solidFill>
              </a:rPr>
              <a:t>share: Rs.9,407 crores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State </a:t>
            </a:r>
            <a:r>
              <a:rPr lang="en-US" dirty="0"/>
              <a:t>share </a:t>
            </a:r>
            <a:r>
              <a:rPr lang="en-US" b="1" dirty="0" smtClean="0"/>
              <a:t>Rs.4,880 </a:t>
            </a:r>
            <a:r>
              <a:rPr lang="en-US" b="1" dirty="0"/>
              <a:t>crores </a:t>
            </a:r>
            <a:r>
              <a:rPr lang="en-US" dirty="0"/>
              <a:t>+ </a:t>
            </a:r>
            <a:r>
              <a:rPr lang="en-US" dirty="0" smtClean="0"/>
              <a:t>	Beneficiaries contribution: </a:t>
            </a:r>
            <a:r>
              <a:rPr lang="en-US" b="1" dirty="0" smtClean="0"/>
              <a:t>Rs.5,763 crores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389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0000FF"/>
                </a:solidFill>
              </a:rPr>
              <a:t>Funding Pattern under </a:t>
            </a:r>
            <a:r>
              <a:rPr lang="en-IN" b="1" dirty="0" smtClean="0">
                <a:solidFill>
                  <a:srgbClr val="0000FF"/>
                </a:solidFill>
              </a:rPr>
              <a:t>PMMSY </a:t>
            </a:r>
            <a:r>
              <a:rPr lang="en-IN" b="1" dirty="0">
                <a:solidFill>
                  <a:srgbClr val="0000FF"/>
                </a:solidFill>
              </a:rPr>
              <a:t>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91648" cy="4375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3200" dirty="0" smtClean="0"/>
              <a:t>For </a:t>
            </a:r>
            <a:r>
              <a:rPr lang="en-IN" sz="3200" dirty="0"/>
              <a:t>any </a:t>
            </a:r>
            <a:r>
              <a:rPr lang="en-IN" sz="3200" dirty="0" smtClean="0"/>
              <a:t>proposal under </a:t>
            </a:r>
            <a:r>
              <a:rPr lang="en-IN" sz="3200" b="1" dirty="0" smtClean="0"/>
              <a:t>Centrally Sponsored Scheme (CSS)</a:t>
            </a:r>
            <a:r>
              <a:rPr lang="en-IN" sz="3200" dirty="0" smtClean="0"/>
              <a:t>, </a:t>
            </a:r>
            <a:r>
              <a:rPr lang="en-IN" sz="3200" dirty="0"/>
              <a:t>the </a:t>
            </a:r>
            <a:r>
              <a:rPr lang="en-IN" sz="3200" b="1" dirty="0"/>
              <a:t>total admissible Government </a:t>
            </a:r>
            <a:r>
              <a:rPr lang="en-IN" sz="3200" b="1" u="sng" dirty="0"/>
              <a:t>subsidy</a:t>
            </a:r>
            <a:r>
              <a:rPr lang="en-IN" sz="3200" b="1" dirty="0"/>
              <a:t> </a:t>
            </a:r>
            <a:r>
              <a:rPr lang="en-IN" sz="3200" dirty="0"/>
              <a:t>(Central + State) will be </a:t>
            </a:r>
            <a:r>
              <a:rPr lang="en-IN" sz="3200" b="1" dirty="0"/>
              <a:t>limited to 40% </a:t>
            </a:r>
            <a:r>
              <a:rPr lang="en-IN" sz="3200" dirty="0"/>
              <a:t>of the project cost for general category </a:t>
            </a:r>
            <a:r>
              <a:rPr lang="en-IN" sz="3200" dirty="0" smtClean="0"/>
              <a:t>&amp; </a:t>
            </a:r>
            <a:r>
              <a:rPr lang="en-IN" sz="3200" b="1" u="sng" dirty="0" smtClean="0">
                <a:solidFill>
                  <a:srgbClr val="FF0000"/>
                </a:solidFill>
              </a:rPr>
              <a:t>60</a:t>
            </a:r>
            <a:r>
              <a:rPr lang="en-IN" sz="3200" b="1" u="sng" dirty="0">
                <a:solidFill>
                  <a:srgbClr val="FF0000"/>
                </a:solidFill>
              </a:rPr>
              <a:t>% of the project cost </a:t>
            </a:r>
            <a:r>
              <a:rPr lang="en-IN" sz="3200" u="sng" dirty="0">
                <a:solidFill>
                  <a:srgbClr val="FF0000"/>
                </a:solidFill>
              </a:rPr>
              <a:t>for </a:t>
            </a:r>
            <a:r>
              <a:rPr lang="en-IN" sz="3200" b="1" u="sng" dirty="0" smtClean="0">
                <a:solidFill>
                  <a:srgbClr val="FF0000"/>
                </a:solidFill>
              </a:rPr>
              <a:t>women</a:t>
            </a:r>
            <a:r>
              <a:rPr lang="en-IN" sz="3200" b="1" dirty="0" smtClean="0"/>
              <a:t>,  </a:t>
            </a:r>
            <a:r>
              <a:rPr lang="en-IN" sz="3200" dirty="0" smtClean="0"/>
              <a:t>Scheduled </a:t>
            </a:r>
            <a:r>
              <a:rPr lang="en-IN" sz="3200" dirty="0"/>
              <a:t>Castes (SCs), </a:t>
            </a:r>
            <a:r>
              <a:rPr lang="en-IN" sz="3200" dirty="0" smtClean="0"/>
              <a:t>&amp; Scheduled </a:t>
            </a:r>
            <a:r>
              <a:rPr lang="en-IN" sz="3200" dirty="0"/>
              <a:t>Tribes (</a:t>
            </a:r>
            <a:r>
              <a:rPr lang="en-IN" sz="3200" dirty="0" smtClean="0"/>
              <a:t>STs)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val="2441975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291" y="365124"/>
            <a:ext cx="11385754" cy="1237533"/>
          </a:xfrm>
        </p:spPr>
        <p:txBody>
          <a:bodyPr>
            <a:normAutofit fontScale="90000"/>
          </a:bodyPr>
          <a:lstStyle/>
          <a:p>
            <a:r>
              <a:rPr lang="en-IN" b="1" i="1" dirty="0">
                <a:solidFill>
                  <a:srgbClr val="0000FF"/>
                </a:solidFill>
              </a:rPr>
              <a:t>PMMSY: </a:t>
            </a:r>
            <a:br>
              <a:rPr lang="en-IN" b="1" i="1" dirty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A. </a:t>
            </a:r>
            <a:r>
              <a:rPr lang="en-US" b="1" dirty="0">
                <a:solidFill>
                  <a:srgbClr val="FF0000"/>
                </a:solidFill>
              </a:rPr>
              <a:t>ENHANCEMENT OF PRODUCTION </a:t>
            </a:r>
            <a:r>
              <a:rPr lang="en-US" b="1" dirty="0" smtClean="0">
                <a:solidFill>
                  <a:srgbClr val="FF0000"/>
                </a:solidFill>
              </a:rPr>
              <a:t>&amp; PRODUCTIVITY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708" y="1828799"/>
            <a:ext cx="10901518" cy="4817808"/>
          </a:xfrm>
        </p:spPr>
        <p:txBody>
          <a:bodyPr>
            <a:normAutofit/>
          </a:bodyPr>
          <a:lstStyle/>
          <a:p>
            <a:pPr marL="536575" indent="-536575">
              <a:buAutoNum type="alphaLcParenBoth"/>
            </a:pPr>
            <a:r>
              <a:rPr lang="en-US" b="1" dirty="0" smtClean="0"/>
              <a:t>Development </a:t>
            </a:r>
            <a:r>
              <a:rPr lang="en-US" b="1" dirty="0"/>
              <a:t>of Inland Fisheries And </a:t>
            </a:r>
            <a:r>
              <a:rPr lang="en-US" b="1" dirty="0" smtClean="0"/>
              <a:t>Aquaculture</a:t>
            </a:r>
          </a:p>
          <a:p>
            <a:pPr marL="536575" indent="-536575">
              <a:buAutoNum type="alphaLcParenBoth"/>
            </a:pPr>
            <a:r>
              <a:rPr lang="en-US" b="1" dirty="0"/>
              <a:t>Development of Marine Fisheries including </a:t>
            </a:r>
            <a:r>
              <a:rPr lang="en-US" b="1" dirty="0" err="1"/>
              <a:t>Mariculture</a:t>
            </a:r>
            <a:r>
              <a:rPr lang="en-US" b="1" dirty="0"/>
              <a:t> </a:t>
            </a:r>
            <a:r>
              <a:rPr lang="en-US" b="1" dirty="0" smtClean="0"/>
              <a:t>&amp; </a:t>
            </a:r>
            <a:r>
              <a:rPr lang="en-US" b="1" dirty="0">
                <a:solidFill>
                  <a:srgbClr val="FF0000"/>
                </a:solidFill>
              </a:rPr>
              <a:t>Seaweed </a:t>
            </a:r>
            <a:r>
              <a:rPr lang="en-US" b="1" dirty="0" smtClean="0">
                <a:solidFill>
                  <a:srgbClr val="FF0000"/>
                </a:solidFill>
              </a:rPr>
              <a:t>cultivation</a:t>
            </a:r>
          </a:p>
          <a:p>
            <a:pPr marL="993775" lvl="1" indent="-536575">
              <a:buAutoNum type="alphaLcParenBoth"/>
            </a:pPr>
            <a:r>
              <a:rPr lang="en-US" dirty="0"/>
              <a:t>Establishment of Seaweed culture rafts including </a:t>
            </a:r>
            <a:r>
              <a:rPr lang="en-US" dirty="0" smtClean="0"/>
              <a:t>inputs (Rs900/raft as subsidy: 60%)</a:t>
            </a:r>
          </a:p>
          <a:p>
            <a:pPr marL="993775" lvl="1" indent="-536575">
              <a:buAutoNum type="alphaLcParenBoth"/>
            </a:pPr>
            <a:r>
              <a:rPr lang="en-US" dirty="0" smtClean="0"/>
              <a:t>Establishment </a:t>
            </a:r>
            <a:r>
              <a:rPr lang="en-US" dirty="0"/>
              <a:t>of Seaweed culture with </a:t>
            </a:r>
            <a:r>
              <a:rPr lang="en-US" dirty="0" err="1" smtClean="0"/>
              <a:t>Monoline</a:t>
            </a:r>
            <a:r>
              <a:rPr lang="en-US" dirty="0" smtClean="0"/>
              <a:t>/</a:t>
            </a:r>
            <a:r>
              <a:rPr lang="en-US" dirty="0" err="1" smtClean="0"/>
              <a:t>tubenets</a:t>
            </a:r>
            <a:r>
              <a:rPr lang="en-US" dirty="0" smtClean="0"/>
              <a:t> (Rs.5000/unit)</a:t>
            </a:r>
          </a:p>
          <a:p>
            <a:pPr marL="993775" lvl="1" indent="-536575">
              <a:buAutoNum type="alphaLcParenBoth"/>
            </a:pPr>
            <a:r>
              <a:rPr lang="fr-FR" dirty="0"/>
              <a:t>Bivalve cultivation (</a:t>
            </a:r>
            <a:r>
              <a:rPr lang="fr-FR" dirty="0" err="1"/>
              <a:t>mussels</a:t>
            </a:r>
            <a:r>
              <a:rPr lang="fr-FR" dirty="0"/>
              <a:t>, clams, </a:t>
            </a:r>
            <a:r>
              <a:rPr lang="fr-FR" dirty="0" err="1"/>
              <a:t>pearl</a:t>
            </a:r>
            <a:r>
              <a:rPr lang="fr-FR" dirty="0"/>
              <a:t> etc</a:t>
            </a:r>
            <a:r>
              <a:rPr lang="fr-FR" dirty="0" smtClean="0"/>
              <a:t>. (Rs.12,000 / unit)</a:t>
            </a:r>
          </a:p>
          <a:p>
            <a:pPr marL="536575" indent="-536575">
              <a:buAutoNum type="alphaLcParenBoth"/>
            </a:pPr>
            <a:r>
              <a:rPr lang="en-US" b="1" dirty="0"/>
              <a:t>Development of ornamental and recreational </a:t>
            </a:r>
            <a:r>
              <a:rPr lang="en-US" b="1" dirty="0" smtClean="0"/>
              <a:t>fisheries</a:t>
            </a:r>
          </a:p>
          <a:p>
            <a:pPr marL="536575" indent="-536575">
              <a:buAutoNum type="alphaLcParenBoth"/>
            </a:pPr>
            <a:r>
              <a:rPr lang="en-US" b="1" dirty="0"/>
              <a:t>Technology Infusion and </a:t>
            </a:r>
            <a:r>
              <a:rPr lang="en-US" b="1" dirty="0" smtClean="0"/>
              <a:t>adaptation</a:t>
            </a:r>
          </a:p>
        </p:txBody>
      </p:sp>
    </p:spTree>
    <p:extLst>
      <p:ext uri="{BB962C8B-B14F-4D97-AF65-F5344CB8AC3E}">
        <p14:creationId xmlns:p14="http://schemas.microsoft.com/office/powerpoint/2010/main" val="4244170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50677" cy="1325563"/>
          </a:xfrm>
        </p:spPr>
        <p:txBody>
          <a:bodyPr>
            <a:normAutofit fontScale="90000"/>
          </a:bodyPr>
          <a:lstStyle/>
          <a:p>
            <a:r>
              <a:rPr lang="en-IN" b="1" i="1" dirty="0" smtClean="0">
                <a:solidFill>
                  <a:srgbClr val="0000FF"/>
                </a:solidFill>
              </a:rPr>
              <a:t>PMMSY: </a:t>
            </a:r>
            <a:br>
              <a:rPr lang="en-IN" b="1" i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b="1" dirty="0">
                <a:solidFill>
                  <a:srgbClr val="FF0000"/>
                </a:solidFill>
              </a:rPr>
              <a:t>. POST HARVEST </a:t>
            </a:r>
            <a:r>
              <a:rPr lang="en-US" b="1" dirty="0" smtClean="0">
                <a:solidFill>
                  <a:srgbClr val="FF0000"/>
                </a:solidFill>
              </a:rPr>
              <a:t>&amp; COLD </a:t>
            </a:r>
            <a:r>
              <a:rPr lang="en-US" b="1" dirty="0">
                <a:solidFill>
                  <a:srgbClr val="FF0000"/>
                </a:solidFill>
              </a:rPr>
              <a:t>CHAIN </a:t>
            </a:r>
            <a:r>
              <a:rPr lang="en-US" b="1" dirty="0" smtClean="0">
                <a:solidFill>
                  <a:srgbClr val="FF0000"/>
                </a:solidFill>
              </a:rPr>
              <a:t>INFRASTRUCTURE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03194" cy="4693162"/>
          </a:xfrm>
        </p:spPr>
        <p:txBody>
          <a:bodyPr>
            <a:normAutofit lnSpcReduction="10000"/>
          </a:bodyPr>
          <a:lstStyle/>
          <a:p>
            <a:pPr marL="536575" indent="-536575">
              <a:buAutoNum type="alphaLcParenBoth"/>
            </a:pPr>
            <a:r>
              <a:rPr lang="en-US" b="1" dirty="0" smtClean="0"/>
              <a:t>Construction </a:t>
            </a:r>
            <a:r>
              <a:rPr lang="en-US" b="1" dirty="0"/>
              <a:t>of Cold Storages/Ice Plants: </a:t>
            </a:r>
            <a:endParaRPr lang="en-US" b="1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Motor </a:t>
            </a:r>
            <a:r>
              <a:rPr lang="en-US" dirty="0"/>
              <a:t>cycle with Ice Box (Rs.45,000/bike; </a:t>
            </a:r>
            <a:endParaRPr lang="en-US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Cycle </a:t>
            </a:r>
            <a:r>
              <a:rPr lang="en-US" dirty="0"/>
              <a:t>with Ice Boxes (Rs.6000); </a:t>
            </a:r>
            <a:endParaRPr lang="en-US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Three </a:t>
            </a:r>
            <a:r>
              <a:rPr lang="en-US" dirty="0"/>
              <a:t>wheeler with Ice Box including e-rickshaws 1.8 lakh); </a:t>
            </a:r>
            <a:endParaRPr lang="en-US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Live </a:t>
            </a:r>
            <a:r>
              <a:rPr lang="en-US" dirty="0"/>
              <a:t>fish vending </a:t>
            </a:r>
            <a:r>
              <a:rPr lang="en-US" dirty="0" err="1"/>
              <a:t>Centres</a:t>
            </a:r>
            <a:r>
              <a:rPr lang="en-US" dirty="0"/>
              <a:t> (Rs.12 lakhs); </a:t>
            </a:r>
            <a:endParaRPr lang="en-US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Refrigerated </a:t>
            </a:r>
            <a:r>
              <a:rPr lang="en-US" dirty="0"/>
              <a:t>&amp; Insulated vehicles (Rs.12-15 lakhs/vehicle); </a:t>
            </a:r>
            <a:endParaRPr lang="en-US" dirty="0" smtClean="0"/>
          </a:p>
          <a:p>
            <a:pPr marL="993775" lvl="1" indent="-536575">
              <a:buAutoNum type="alphaLcParenBoth"/>
            </a:pPr>
            <a:r>
              <a:rPr lang="en-US" dirty="0" smtClean="0"/>
              <a:t>Cold </a:t>
            </a:r>
            <a:r>
              <a:rPr lang="en-US" dirty="0"/>
              <a:t>storage of 10 </a:t>
            </a:r>
            <a:r>
              <a:rPr lang="en-US" dirty="0" err="1"/>
              <a:t>tonne</a:t>
            </a:r>
            <a:r>
              <a:rPr lang="en-US" dirty="0"/>
              <a:t> capacity (Rs.24 lakh) </a:t>
            </a:r>
            <a:endParaRPr lang="en-US" b="1" dirty="0"/>
          </a:p>
          <a:p>
            <a:pPr marL="536575" indent="-536575">
              <a:buAutoNum type="alphaLcParenBoth"/>
            </a:pPr>
            <a:r>
              <a:rPr lang="en-US" b="1" dirty="0"/>
              <a:t>Fish Feed Mills</a:t>
            </a:r>
          </a:p>
          <a:p>
            <a:pPr marL="536575" indent="-536575">
              <a:buAutoNum type="alphaLcParenBoth"/>
            </a:pPr>
            <a:r>
              <a:rPr lang="en-US" b="1" dirty="0"/>
              <a:t>Markets and Marketing infrastructure</a:t>
            </a:r>
          </a:p>
          <a:p>
            <a:pPr marL="536575" indent="-536575">
              <a:buAutoNum type="alphaLcParenBoth"/>
            </a:pPr>
            <a:r>
              <a:rPr lang="en-US" b="1" dirty="0"/>
              <a:t>Development of Deep Sea Fishing</a:t>
            </a:r>
          </a:p>
          <a:p>
            <a:pPr marL="536575" indent="-536575">
              <a:buAutoNum type="alphaLcParenBoth"/>
            </a:pPr>
            <a:r>
              <a:rPr lang="en-US" b="1" dirty="0"/>
              <a:t>Aquatic Health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94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290" y="365125"/>
            <a:ext cx="11405420" cy="1463675"/>
          </a:xfrm>
        </p:spPr>
        <p:txBody>
          <a:bodyPr>
            <a:noAutofit/>
          </a:bodyPr>
          <a:lstStyle/>
          <a:p>
            <a:r>
              <a:rPr lang="en-IN" sz="3600" b="1" i="1" dirty="0">
                <a:solidFill>
                  <a:srgbClr val="0000FF"/>
                </a:solidFill>
                <a:latin typeface="+mn-lt"/>
              </a:rPr>
              <a:t>PMMSY: </a:t>
            </a:r>
            <a:br>
              <a:rPr lang="en-IN" sz="3600" b="1" i="1" dirty="0">
                <a:solidFill>
                  <a:srgbClr val="0000FF"/>
                </a:solidFill>
                <a:latin typeface="+mn-lt"/>
              </a:rPr>
            </a:br>
            <a:r>
              <a:rPr lang="en-US" sz="3600" b="1" dirty="0" smtClean="0">
                <a:solidFill>
                  <a:srgbClr val="FF0000"/>
                </a:solidFill>
                <a:latin typeface="+mn-lt"/>
              </a:rPr>
              <a:t>C. 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FISHERIES MANAGEMENT </a:t>
            </a:r>
            <a:r>
              <a:rPr lang="en-US" sz="3600" b="1" dirty="0" smtClean="0">
                <a:solidFill>
                  <a:srgbClr val="FF0000"/>
                </a:solidFill>
                <a:latin typeface="+mn-lt"/>
              </a:rPr>
              <a:t>&amp; REGULATORY FRAMEWORK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63277"/>
            <a:ext cx="10515600" cy="4351338"/>
          </a:xfrm>
        </p:spPr>
        <p:txBody>
          <a:bodyPr/>
          <a:lstStyle/>
          <a:p>
            <a:pPr marL="536575" indent="-536575">
              <a:buAutoNum type="alphaLcParenBoth"/>
            </a:pPr>
            <a:r>
              <a:rPr lang="en-US" b="1" dirty="0" smtClean="0"/>
              <a:t>Monitoring</a:t>
            </a:r>
            <a:r>
              <a:rPr lang="en-US" b="1" dirty="0"/>
              <a:t>, Control and Surveillance</a:t>
            </a:r>
          </a:p>
          <a:p>
            <a:pPr marL="536575" indent="-536575">
              <a:buAutoNum type="alphaLcParenBoth"/>
            </a:pPr>
            <a:r>
              <a:rPr lang="en-US" b="1" dirty="0"/>
              <a:t>Strengthening of safety and security of fishermen</a:t>
            </a:r>
          </a:p>
          <a:p>
            <a:pPr marL="536575" indent="-536575">
              <a:buAutoNum type="alphaLcParenBoth"/>
            </a:pPr>
            <a:r>
              <a:rPr lang="en-US" b="1" dirty="0"/>
              <a:t>Fisheries Extension and support services</a:t>
            </a:r>
          </a:p>
          <a:p>
            <a:pPr marL="457200" lvl="1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- </a:t>
            </a:r>
            <a:r>
              <a:rPr lang="en-US" b="1" u="sng" dirty="0" err="1" smtClean="0">
                <a:solidFill>
                  <a:srgbClr val="FF0000"/>
                </a:solidFill>
              </a:rPr>
              <a:t>Sagar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Mitras</a:t>
            </a:r>
            <a:endParaRPr lang="en-US" b="1" u="sng" dirty="0">
              <a:solidFill>
                <a:srgbClr val="FF0000"/>
              </a:solidFill>
            </a:endParaRPr>
          </a:p>
          <a:p>
            <a:pPr marL="536575" indent="-536575">
              <a:buAutoNum type="alphaLcParenBoth"/>
            </a:pPr>
            <a:r>
              <a:rPr lang="en-US" b="1" dirty="0"/>
              <a:t>Insurance of fishing vessels and fishermen</a:t>
            </a:r>
          </a:p>
          <a:p>
            <a:pPr marL="536575" indent="-536575">
              <a:buAutoNum type="alphaLcParenBoth"/>
            </a:pPr>
            <a:r>
              <a:rPr lang="en-US" b="1" dirty="0"/>
              <a:t>Livelihood and nutritional support for fishers for conservation of fisheries resources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81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Central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Sector Scheme (CS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):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i="1" dirty="0" smtClean="0"/>
              <a:t>Rs.1,720 crores </a:t>
            </a:r>
            <a:r>
              <a:rPr lang="en-US" b="1" i="1" dirty="0"/>
              <a:t>for </a:t>
            </a:r>
            <a:r>
              <a:rPr lang="en-US" b="1" i="1" dirty="0" smtClean="0"/>
              <a:t>5 </a:t>
            </a:r>
            <a:r>
              <a:rPr lang="en-US" b="1" i="1" dirty="0"/>
              <a:t>years </a:t>
            </a:r>
            <a:r>
              <a:rPr lang="en-US" b="1" i="1" dirty="0" smtClean="0"/>
              <a:t>(2020-21 </a:t>
            </a:r>
            <a:r>
              <a:rPr lang="en-US" b="1" i="1" dirty="0"/>
              <a:t>to </a:t>
            </a:r>
            <a:r>
              <a:rPr lang="en-US" b="1" i="1" dirty="0" smtClean="0"/>
              <a:t>2024-25)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96716" cy="473249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a. Genetic </a:t>
            </a:r>
            <a:r>
              <a:rPr lang="en-US" dirty="0"/>
              <a:t>improvement </a:t>
            </a:r>
            <a:r>
              <a:rPr lang="en-US" dirty="0" err="1"/>
              <a:t>programmes</a:t>
            </a:r>
            <a:r>
              <a:rPr lang="en-US" dirty="0"/>
              <a:t> and Nucleus Breeding Centers (NBCs) </a:t>
            </a:r>
          </a:p>
          <a:p>
            <a:r>
              <a:rPr lang="en-US" dirty="0"/>
              <a:t>b. Innovations and innovative projects/activities, technology demonstration including startups, incubators and pilot projects </a:t>
            </a:r>
          </a:p>
          <a:p>
            <a:r>
              <a:rPr lang="en-US" dirty="0"/>
              <a:t>c. Training, awareness, exposure and capacity building </a:t>
            </a:r>
          </a:p>
          <a:p>
            <a:r>
              <a:rPr lang="en-US" dirty="0"/>
              <a:t>d. Aquatic quarantine facilities </a:t>
            </a:r>
          </a:p>
          <a:p>
            <a:r>
              <a:rPr lang="en-US" dirty="0"/>
              <a:t>e. Modernization of fishing </a:t>
            </a:r>
            <a:r>
              <a:rPr lang="en-US" dirty="0" err="1"/>
              <a:t>harbours</a:t>
            </a:r>
            <a:r>
              <a:rPr lang="en-US" dirty="0"/>
              <a:t> of central government and its entities </a:t>
            </a:r>
          </a:p>
          <a:p>
            <a:r>
              <a:rPr lang="en-US" dirty="0"/>
              <a:t>f. Support to NFDB, Fisheries Institutions and regulatory Authorities of Department of Fisheries, Government of India and need based assistance to State Fisheries Development Boards </a:t>
            </a:r>
          </a:p>
          <a:p>
            <a:r>
              <a:rPr lang="en-US" dirty="0"/>
              <a:t>g. Supports for survey and training vessels for Fisheries institutes including dredger TSD </a:t>
            </a:r>
            <a:r>
              <a:rPr lang="en-US" dirty="0" err="1"/>
              <a:t>Sindhuraj</a:t>
            </a:r>
            <a:r>
              <a:rPr lang="en-US" dirty="0"/>
              <a:t> owned by the Government </a:t>
            </a:r>
          </a:p>
          <a:p>
            <a:r>
              <a:rPr lang="en-US" dirty="0"/>
              <a:t>h. Disease monitoring and surveillance network </a:t>
            </a:r>
          </a:p>
          <a:p>
            <a:r>
              <a:rPr lang="en-US" dirty="0" err="1"/>
              <a:t>i</a:t>
            </a:r>
            <a:r>
              <a:rPr lang="en-US" dirty="0"/>
              <a:t>. Fish data collection, fishers‟ survey and strengthening of fisheries database </a:t>
            </a:r>
          </a:p>
          <a:p>
            <a:r>
              <a:rPr lang="en-US" dirty="0"/>
              <a:t>j. Support to security agencies to ensure safety and security of marine fishermen at sea </a:t>
            </a:r>
          </a:p>
          <a:p>
            <a:r>
              <a:rPr lang="en-US" dirty="0"/>
              <a:t>k. Fish farmers producer Organizations/Companies (FFPOs/Cs) </a:t>
            </a:r>
          </a:p>
          <a:p>
            <a:r>
              <a:rPr lang="en-US" dirty="0"/>
              <a:t>l. Certification, accreditation, traceability and labeling </a:t>
            </a:r>
          </a:p>
          <a:p>
            <a:r>
              <a:rPr lang="en-US" dirty="0"/>
              <a:t>m. Administrative expenses for implementation of PMMSY (to meet expenses of both CSS and components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892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258" y="484443"/>
            <a:ext cx="3536860" cy="4166215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GoI’s</a:t>
            </a:r>
            <a:r>
              <a:rPr lang="en-US" b="1" dirty="0" smtClean="0">
                <a:solidFill>
                  <a:srgbClr val="FF0000"/>
                </a:solidFill>
              </a:rPr>
              <a:t> Department of Fisheries: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FF0000"/>
                </a:solidFill>
              </a:rPr>
              <a:t>Expenditure 2020-21</a:t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FF0000"/>
                </a:solidFill>
              </a:rPr>
              <a:t/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0000FF"/>
                </a:solidFill>
              </a:rPr>
              <a:t>Rs.879 crores</a:t>
            </a:r>
            <a:endParaRPr lang="en-US" b="1" i="1" dirty="0">
              <a:solidFill>
                <a:srgbClr val="0000FF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21" r="2241" b="26552"/>
          <a:stretch/>
        </p:blipFill>
        <p:spPr>
          <a:xfrm>
            <a:off x="3755921" y="61914"/>
            <a:ext cx="8028811" cy="664076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5921" y="3746090"/>
            <a:ext cx="8209937" cy="43992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5921" y="6169742"/>
            <a:ext cx="8209937" cy="43992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599432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762" y="178312"/>
            <a:ext cx="10515600" cy="1001559"/>
          </a:xfrm>
        </p:spPr>
        <p:txBody>
          <a:bodyPr/>
          <a:lstStyle/>
          <a:p>
            <a:r>
              <a:rPr lang="en-US" b="1" i="1" dirty="0" smtClean="0">
                <a:solidFill>
                  <a:srgbClr val="0000FF"/>
                </a:solidFill>
              </a:rPr>
              <a:t>BR/PMMSY Schemes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Expenditure (2018-21)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9" t="28554" r="21219" b="10708"/>
          <a:stretch/>
        </p:blipFill>
        <p:spPr>
          <a:xfrm>
            <a:off x="462117" y="1179871"/>
            <a:ext cx="9435502" cy="5599471"/>
          </a:xfrm>
        </p:spPr>
      </p:pic>
      <p:sp>
        <p:nvSpPr>
          <p:cNvPr id="7" name="Rectangle 6"/>
          <p:cNvSpPr/>
          <p:nvPr/>
        </p:nvSpPr>
        <p:spPr>
          <a:xfrm>
            <a:off x="9897619" y="1602346"/>
            <a:ext cx="22255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0000FF"/>
                </a:solidFill>
              </a:rPr>
              <a:t>Expenditure in 2020-21: </a:t>
            </a:r>
          </a:p>
          <a:p>
            <a:r>
              <a:rPr lang="en-US" sz="2800" b="1" i="1" dirty="0" err="1" smtClean="0">
                <a:solidFill>
                  <a:srgbClr val="0000FF"/>
                </a:solidFill>
              </a:rPr>
              <a:t>Rs</a:t>
            </a:r>
            <a:r>
              <a:rPr lang="en-US" sz="2800" b="1" i="1" dirty="0" smtClean="0">
                <a:solidFill>
                  <a:srgbClr val="0000FF"/>
                </a:solidFill>
              </a:rPr>
              <a:t>. 543 crores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0413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559105"/>
              </p:ext>
            </p:extLst>
          </p:nvPr>
        </p:nvGraphicFramePr>
        <p:xfrm>
          <a:off x="382678" y="1192760"/>
          <a:ext cx="8525348" cy="238412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31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5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Financial year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Budget </a:t>
                      </a:r>
                      <a:r>
                        <a:rPr lang="en-US" sz="2000" b="1" u="none" strike="noStrike" dirty="0" smtClean="0">
                          <a:effectLst/>
                        </a:rPr>
                        <a:t>Estimate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Revised Estimate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Expenditure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1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2016-17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740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680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536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1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2017-18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767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814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734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1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2018-19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1016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863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772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1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2019-20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928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678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738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2678" y="245943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3549223"/>
              </p:ext>
            </p:extLst>
          </p:nvPr>
        </p:nvGraphicFramePr>
        <p:xfrm>
          <a:off x="6411653" y="3576880"/>
          <a:ext cx="5593534" cy="3153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04257" y="4120736"/>
            <a:ext cx="369332" cy="166254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200" dirty="0" smtClean="0"/>
              <a:t>Rupees in lakhs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9048007" y="1645468"/>
            <a:ext cx="1486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/>
              <a:t>Rs</a:t>
            </a:r>
            <a:r>
              <a:rPr lang="en-US" sz="2000" b="1" i="1" dirty="0" smtClean="0"/>
              <a:t>. in Crores</a:t>
            </a:r>
            <a:endParaRPr lang="en-US" sz="20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06477" y="4028679"/>
            <a:ext cx="5997780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An average of </a:t>
            </a:r>
            <a:r>
              <a:rPr lang="en-US" sz="2000" b="1" dirty="0" smtClean="0"/>
              <a:t>Rs.748</a:t>
            </a:r>
            <a:r>
              <a:rPr lang="en-US" sz="2000" dirty="0" smtClean="0"/>
              <a:t> crores was spent on </a:t>
            </a:r>
            <a:r>
              <a:rPr lang="en-US" sz="2000" dirty="0"/>
              <a:t>f</a:t>
            </a:r>
            <a:r>
              <a:rPr lang="en-US" sz="2000" dirty="0" smtClean="0"/>
              <a:t>isheries by DoF during </a:t>
            </a:r>
            <a:r>
              <a:rPr lang="en-US" sz="2000" b="1" dirty="0" smtClean="0"/>
              <a:t>2017-2019</a:t>
            </a:r>
            <a:r>
              <a:rPr lang="en-US" sz="2000" dirty="0" smtClean="0"/>
              <a:t>, which was </a:t>
            </a:r>
            <a:r>
              <a:rPr lang="en-US" sz="2400" b="1" dirty="0" smtClean="0">
                <a:solidFill>
                  <a:srgbClr val="FF0000"/>
                </a:solidFill>
              </a:rPr>
              <a:t>0.32% </a:t>
            </a:r>
            <a:r>
              <a:rPr lang="en-US" sz="2000" b="1" dirty="0" smtClean="0"/>
              <a:t>of state’s total expenditure</a:t>
            </a:r>
            <a:r>
              <a:rPr lang="en-US" sz="2000" dirty="0" smtClean="0"/>
              <a:t> (Rs.234,86,433 crores)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Expenditure </a:t>
            </a:r>
            <a:r>
              <a:rPr lang="en-US" sz="2000" b="1" dirty="0" smtClean="0"/>
              <a:t>increased</a:t>
            </a:r>
            <a:r>
              <a:rPr lang="en-US" sz="2000" dirty="0" smtClean="0"/>
              <a:t> by </a:t>
            </a:r>
            <a:r>
              <a:rPr lang="en-US" sz="2400" b="1" dirty="0" smtClean="0">
                <a:solidFill>
                  <a:schemeClr val="accent1"/>
                </a:solidFill>
              </a:rPr>
              <a:t>7%</a:t>
            </a:r>
            <a:r>
              <a:rPr lang="en-US" sz="2000" dirty="0" smtClean="0"/>
              <a:t> between 2016-2020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5203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3789" y="4783787"/>
            <a:ext cx="5216908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Primarily restricted to the expenditure which </a:t>
            </a:r>
            <a:r>
              <a:rPr lang="en-US" sz="2400" u="sng" dirty="0" smtClean="0"/>
              <a:t>don’t lead </a:t>
            </a:r>
            <a:r>
              <a:rPr lang="en-US" sz="2400" dirty="0" smtClean="0"/>
              <a:t>to Capital Formation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06477" y="1445342"/>
            <a:ext cx="5791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 </a:t>
            </a:r>
            <a:r>
              <a:rPr lang="en-US" sz="2400" b="1" u="sng" dirty="0">
                <a:solidFill>
                  <a:schemeClr val="accent6"/>
                </a:solidFill>
              </a:rPr>
              <a:t>Revenue </a:t>
            </a:r>
            <a:r>
              <a:rPr lang="en-US" sz="2400" b="1" u="sng" dirty="0" smtClean="0">
                <a:solidFill>
                  <a:schemeClr val="accent6"/>
                </a:solidFill>
              </a:rPr>
              <a:t>Expenditure</a:t>
            </a:r>
          </a:p>
          <a:p>
            <a:endParaRPr lang="en-US" sz="2400" b="1" u="sng" dirty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Salaries and allowances, pension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Development schemes expenditure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Subsidies &amp; welfare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Interest payments and charges etc.</a:t>
            </a:r>
          </a:p>
          <a:p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588171" y="6239525"/>
            <a:ext cx="4378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(Source: Finance Department of Tamil Nadu)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096000" y="1825770"/>
            <a:ext cx="23751" cy="369129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20828" y="1366684"/>
            <a:ext cx="5030397" cy="2663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1"/>
                </a:solidFill>
              </a:rPr>
              <a:t>Capital </a:t>
            </a:r>
            <a:r>
              <a:rPr lang="en-US" sz="2400" b="1" u="sng" dirty="0" smtClean="0">
                <a:solidFill>
                  <a:schemeClr val="accent1"/>
                </a:solidFill>
              </a:rPr>
              <a:t>Expenditure</a:t>
            </a:r>
          </a:p>
          <a:p>
            <a:endParaRPr lang="en-US" sz="2400" b="1" u="sng" dirty="0">
              <a:solidFill>
                <a:schemeClr val="accent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Fish landing facilities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Harbors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Hatchery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Machinery and equipment,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42170" y="4783786"/>
            <a:ext cx="5030397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Primarily restricted to the expenditure which </a:t>
            </a:r>
            <a:r>
              <a:rPr lang="en-US" sz="2400" u="sng" dirty="0" smtClean="0"/>
              <a:t>lead </a:t>
            </a:r>
            <a:r>
              <a:rPr lang="en-US" sz="2400" dirty="0" smtClean="0"/>
              <a:t>to Capital Formation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2678" y="245943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7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b="1" dirty="0">
                <a:solidFill>
                  <a:srgbClr val="C00000"/>
                </a:solidFill>
              </a:rPr>
              <a:t>What is Gender Budgeting?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Gender Budgeting is a </a:t>
            </a:r>
            <a:r>
              <a:rPr lang="en-IN" sz="4000" b="1" dirty="0"/>
              <a:t>tool for gender mainstreaming using</a:t>
            </a:r>
            <a:r>
              <a:rPr lang="en-IN" b="1" dirty="0"/>
              <a:t> </a:t>
            </a:r>
            <a:r>
              <a:rPr lang="en-IN" sz="4400" b="1" dirty="0"/>
              <a:t>the </a:t>
            </a:r>
            <a:r>
              <a:rPr lang="en-IN" sz="4400" b="1" u="sng" dirty="0"/>
              <a:t>Budget as an entry point</a:t>
            </a:r>
          </a:p>
          <a:p>
            <a:pPr marL="0" indent="0">
              <a:buNone/>
            </a:pPr>
            <a:endParaRPr lang="en-IN" sz="4400" b="1" dirty="0"/>
          </a:p>
          <a:p>
            <a:r>
              <a:rPr lang="en-IN" sz="3200" b="1" dirty="0">
                <a:solidFill>
                  <a:srgbClr val="0000FF"/>
                </a:solidFill>
              </a:rPr>
              <a:t>to </a:t>
            </a:r>
            <a:r>
              <a:rPr lang="en-IN" sz="4800" b="1" dirty="0">
                <a:solidFill>
                  <a:srgbClr val="0000FF"/>
                </a:solidFill>
              </a:rPr>
              <a:t>apply a gender lens </a:t>
            </a:r>
            <a:r>
              <a:rPr lang="en-IN" sz="3200" b="1" dirty="0">
                <a:solidFill>
                  <a:srgbClr val="0000FF"/>
                </a:solidFill>
              </a:rPr>
              <a:t>to the entire policy process</a:t>
            </a:r>
          </a:p>
        </p:txBody>
      </p:sp>
    </p:spTree>
    <p:extLst>
      <p:ext uri="{BB962C8B-B14F-4D97-AF65-F5344CB8AC3E}">
        <p14:creationId xmlns:p14="http://schemas.microsoft.com/office/powerpoint/2010/main" val="379865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89162" y="600348"/>
            <a:ext cx="3776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(Rupees in Lakhs)</a:t>
            </a:r>
            <a:endParaRPr lang="en-US" sz="1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4077860"/>
              </p:ext>
            </p:extLst>
          </p:nvPr>
        </p:nvGraphicFramePr>
        <p:xfrm>
          <a:off x="6611286" y="2976837"/>
          <a:ext cx="5587945" cy="3878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9405259" y="3117271"/>
            <a:ext cx="2410691" cy="320634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96486" y="3437905"/>
            <a:ext cx="369332" cy="166254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200" dirty="0" smtClean="0"/>
              <a:t>Rupees in lakhs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260060" y="3285083"/>
            <a:ext cx="6436426" cy="31085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Nearly </a:t>
            </a:r>
            <a:r>
              <a:rPr lang="en-US" b="1" dirty="0" smtClean="0"/>
              <a:t>Rs.489 crores of r</a:t>
            </a:r>
            <a:r>
              <a:rPr lang="en-US" dirty="0" smtClean="0"/>
              <a:t>evenue expenditure - </a:t>
            </a:r>
            <a:r>
              <a:rPr lang="en-US" dirty="0" smtClean="0">
                <a:solidFill>
                  <a:srgbClr val="FF0000"/>
                </a:solidFill>
              </a:rPr>
              <a:t>69%</a:t>
            </a:r>
            <a:r>
              <a:rPr lang="en-US" dirty="0" smtClean="0"/>
              <a:t> of the total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increased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10%</a:t>
            </a:r>
            <a:r>
              <a:rPr lang="en-US" dirty="0"/>
              <a:t> in the year of </a:t>
            </a:r>
            <a:r>
              <a:rPr lang="en-US" dirty="0" smtClean="0"/>
              <a:t>2017-18, then declined </a:t>
            </a:r>
            <a:r>
              <a:rPr lang="en-US" dirty="0" smtClean="0">
                <a:solidFill>
                  <a:srgbClr val="FF0000"/>
                </a:solidFill>
              </a:rPr>
              <a:t>5%</a:t>
            </a:r>
            <a:endParaRPr lang="en-US" dirty="0" smtClean="0"/>
          </a:p>
          <a:p>
            <a:endParaRPr lang="en-US" dirty="0"/>
          </a:p>
          <a:p>
            <a:r>
              <a:rPr lang="en-US" b="1" u="sng" dirty="0" smtClean="0"/>
              <a:t>Reasons </a:t>
            </a:r>
            <a:r>
              <a:rPr lang="en-US" b="1" u="sng" dirty="0"/>
              <a:t>for </a:t>
            </a:r>
            <a:r>
              <a:rPr lang="en-US" b="1" u="sng" dirty="0" smtClean="0"/>
              <a:t>increase during 2017-18</a:t>
            </a:r>
          </a:p>
          <a:p>
            <a:r>
              <a:rPr lang="en-US" dirty="0" smtClean="0"/>
              <a:t>Increased expenditure on </a:t>
            </a:r>
            <a:r>
              <a:rPr lang="en-US" b="1" u="sng" dirty="0" smtClean="0"/>
              <a:t>relief assistance </a:t>
            </a:r>
            <a:r>
              <a:rPr lang="en-US" dirty="0" smtClean="0"/>
              <a:t>to marine </a:t>
            </a:r>
            <a:r>
              <a:rPr lang="en-US" sz="2400" b="1" u="sng" dirty="0">
                <a:solidFill>
                  <a:srgbClr val="FF0000"/>
                </a:solidFill>
              </a:rPr>
              <a:t>fishermen </a:t>
            </a:r>
            <a:r>
              <a:rPr lang="en-US" sz="2400" b="1" u="sng" dirty="0" smtClean="0">
                <a:solidFill>
                  <a:srgbClr val="FF0000"/>
                </a:solidFill>
              </a:rPr>
              <a:t>(24</a:t>
            </a:r>
            <a:r>
              <a:rPr lang="en-US" sz="2400" b="1" u="sng" dirty="0">
                <a:solidFill>
                  <a:srgbClr val="FF0000"/>
                </a:solidFill>
              </a:rPr>
              <a:t>%) and fisherwomen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26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r>
              <a:rPr lang="en-US" dirty="0" smtClean="0"/>
              <a:t>) </a:t>
            </a:r>
            <a:r>
              <a:rPr lang="en-US" dirty="0"/>
              <a:t>during lean months</a:t>
            </a:r>
            <a:r>
              <a:rPr lang="en-US" dirty="0" smtClean="0"/>
              <a:t> &amp; </a:t>
            </a:r>
          </a:p>
          <a:p>
            <a:r>
              <a:rPr lang="en-US" dirty="0" smtClean="0"/>
              <a:t> </a:t>
            </a:r>
          </a:p>
          <a:p>
            <a:r>
              <a:rPr lang="en-US" sz="2000" b="1" dirty="0" smtClean="0"/>
              <a:t>Increased expenditure on livelihood </a:t>
            </a:r>
            <a:r>
              <a:rPr lang="en-US" sz="2000" b="1" dirty="0"/>
              <a:t>support </a:t>
            </a:r>
            <a:r>
              <a:rPr lang="en-US" sz="2000" dirty="0"/>
              <a:t>to the coastal fishermen during ban </a:t>
            </a:r>
            <a:r>
              <a:rPr lang="en-US" sz="2000" dirty="0" smtClean="0"/>
              <a:t>period by </a:t>
            </a:r>
            <a:r>
              <a:rPr lang="en-US" sz="2000" dirty="0" smtClean="0">
                <a:solidFill>
                  <a:srgbClr val="FF0000"/>
                </a:solidFill>
              </a:rPr>
              <a:t>18%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713110"/>
              </p:ext>
            </p:extLst>
          </p:nvPr>
        </p:nvGraphicFramePr>
        <p:xfrm>
          <a:off x="432852" y="923893"/>
          <a:ext cx="10058167" cy="186891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31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7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7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Expenditure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2016-17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2017-18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2018-19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2019-20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Revenue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381 (70%)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563 (76%)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526 (68%)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487 (64%)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Capital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164 (30%)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182 (24%)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247 (32%)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269 (36%)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Total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545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744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773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755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583673" y="4536375"/>
            <a:ext cx="8312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83673" y="5029199"/>
            <a:ext cx="83127" cy="712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83672" y="5547556"/>
            <a:ext cx="83127" cy="712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35194" y="93537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3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243253"/>
              </p:ext>
            </p:extLst>
          </p:nvPr>
        </p:nvGraphicFramePr>
        <p:xfrm>
          <a:off x="517567" y="1534886"/>
          <a:ext cx="11241814" cy="432542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350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4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7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72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effectLst/>
                        </a:rPr>
                        <a:t>Sub-Head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2016-17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2017-18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effectLst/>
                        </a:rPr>
                        <a:t>2018-19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2019-20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2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Administrative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expenses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47 (12%)</a:t>
                      </a:r>
                      <a:r>
                        <a:rPr lang="en-US" sz="2400" b="1" u="none" strike="noStrike" baseline="0" dirty="0" smtClean="0">
                          <a:effectLst/>
                        </a:rPr>
                        <a:t>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4,949 (9%)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54 (10%)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61 (13%)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Extension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Training expenses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93 (2%)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48</a:t>
                      </a:r>
                      <a:r>
                        <a:rPr lang="en-US" sz="2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2400" b="1" u="none" strike="noStrike" dirty="0" smtClean="0">
                          <a:effectLst/>
                        </a:rPr>
                        <a:t>(1%)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20 (3%)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14 (3%)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3862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Welfare Benefits 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251 </a:t>
                      </a:r>
                    </a:p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(66</a:t>
                      </a:r>
                      <a:r>
                        <a:rPr lang="en-US" sz="3200" b="1" u="none" strike="noStrike" baseline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%)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422 </a:t>
                      </a:r>
                    </a:p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(75</a:t>
                      </a:r>
                      <a:r>
                        <a:rPr lang="en-US" sz="3200" b="1" u="none" strike="noStrike" baseline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%)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386 (73%)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360 (73%)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15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Education,</a:t>
                      </a:r>
                      <a:r>
                        <a:rPr lang="en-US" sz="2400" b="1" u="none" strike="noStrike" baseline="0" dirty="0" smtClean="0">
                          <a:effectLst/>
                        </a:rPr>
                        <a:t> Research </a:t>
                      </a:r>
                      <a:r>
                        <a:rPr lang="en-US" sz="2400" b="1" u="none" strike="noStrike" dirty="0" smtClean="0">
                          <a:effectLst/>
                        </a:rPr>
                        <a:t> </a:t>
                      </a:r>
                      <a:r>
                        <a:rPr lang="en-US" sz="2400" b="1" u="none" strike="noStrike" dirty="0">
                          <a:effectLst/>
                        </a:rPr>
                        <a:t>&amp; </a:t>
                      </a:r>
                      <a:r>
                        <a:rPr lang="en-US" sz="2400" b="1" u="none" strike="noStrike" dirty="0" smtClean="0">
                          <a:effectLst/>
                        </a:rPr>
                        <a:t>Development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74 (20%)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86 (15%)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66 (14%)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 smtClean="0">
                          <a:effectLst/>
                        </a:rPr>
                        <a:t>52 (11%)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5590" y="1135889"/>
            <a:ext cx="3776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(Rupees in Crores)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9222" y="935834"/>
            <a:ext cx="313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/>
                </a:solidFill>
              </a:rPr>
              <a:t>Revenue Expenditure</a:t>
            </a:r>
            <a:endParaRPr lang="en-US" sz="2000" b="1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678" y="245943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4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247291"/>
              </p:ext>
            </p:extLst>
          </p:nvPr>
        </p:nvGraphicFramePr>
        <p:xfrm>
          <a:off x="6440129" y="1739971"/>
          <a:ext cx="5499811" cy="3956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79204" y="3954482"/>
            <a:ext cx="369332" cy="166254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200" dirty="0" smtClean="0"/>
              <a:t>Rupees in lakhs</a:t>
            </a:r>
            <a:endParaRPr lang="en-US" sz="1200" dirty="0"/>
          </a:p>
        </p:txBody>
      </p:sp>
      <p:sp>
        <p:nvSpPr>
          <p:cNvPr id="6" name="Freeform 5"/>
          <p:cNvSpPr/>
          <p:nvPr/>
        </p:nvSpPr>
        <p:spPr>
          <a:xfrm>
            <a:off x="7907322" y="3517114"/>
            <a:ext cx="3004457" cy="874736"/>
          </a:xfrm>
          <a:custGeom>
            <a:avLst/>
            <a:gdLst>
              <a:gd name="connsiteX0" fmla="*/ 0 w 3004457"/>
              <a:gd name="connsiteY0" fmla="*/ 874736 h 874736"/>
              <a:gd name="connsiteX1" fmla="*/ 973777 w 3004457"/>
              <a:gd name="connsiteY1" fmla="*/ 7837 h 874736"/>
              <a:gd name="connsiteX2" fmla="*/ 3004457 w 3004457"/>
              <a:gd name="connsiteY2" fmla="*/ 423474 h 874736"/>
              <a:gd name="connsiteX3" fmla="*/ 3004457 w 3004457"/>
              <a:gd name="connsiteY3" fmla="*/ 423474 h 874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4457" h="874736">
                <a:moveTo>
                  <a:pt x="0" y="874736"/>
                </a:moveTo>
                <a:cubicBezTo>
                  <a:pt x="236517" y="478891"/>
                  <a:pt x="473034" y="83047"/>
                  <a:pt x="973777" y="7837"/>
                </a:cubicBezTo>
                <a:cubicBezTo>
                  <a:pt x="1474520" y="-67373"/>
                  <a:pt x="3004457" y="423474"/>
                  <a:pt x="3004457" y="423474"/>
                </a:cubicBezTo>
                <a:lnTo>
                  <a:pt x="3004457" y="423474"/>
                </a:lnTo>
              </a:path>
            </a:pathLst>
          </a:cu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04196" y="1054512"/>
            <a:ext cx="3606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/>
                </a:solidFill>
              </a:rPr>
              <a:t>Welfare Expenses</a:t>
            </a:r>
            <a:endParaRPr lang="en-US" sz="2800" b="1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27" y="1472051"/>
            <a:ext cx="6129300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Expenditure on Grants in aid (</a:t>
            </a:r>
            <a:r>
              <a:rPr lang="en-US" sz="2400" b="1" dirty="0" smtClean="0">
                <a:solidFill>
                  <a:schemeClr val="accent1"/>
                </a:solidFill>
              </a:rPr>
              <a:t>63%</a:t>
            </a:r>
            <a:r>
              <a:rPr lang="en-US" sz="2400" b="1" dirty="0" smtClean="0"/>
              <a:t>)  dominated the welfare expenses</a:t>
            </a:r>
            <a:r>
              <a:rPr lang="en-US" sz="2400" dirty="0" smtClean="0"/>
              <a:t> when compared to </a:t>
            </a:r>
            <a:r>
              <a:rPr lang="en-US" sz="2400" b="1" u="sng" dirty="0" smtClean="0"/>
              <a:t>subsidies (</a:t>
            </a:r>
            <a:r>
              <a:rPr lang="en-US" sz="2400" b="1" u="sng" dirty="0" smtClean="0">
                <a:solidFill>
                  <a:schemeClr val="accent1"/>
                </a:solidFill>
              </a:rPr>
              <a:t>34%</a:t>
            </a:r>
            <a:r>
              <a:rPr lang="en-US" sz="2400" b="1" u="sng" dirty="0" smtClean="0"/>
              <a:t>) </a:t>
            </a:r>
            <a:r>
              <a:rPr lang="en-US" sz="2400" dirty="0" smtClean="0"/>
              <a:t>and compensation (</a:t>
            </a:r>
            <a:r>
              <a:rPr lang="en-US" sz="2400" dirty="0" smtClean="0">
                <a:solidFill>
                  <a:schemeClr val="accent1"/>
                </a:solidFill>
              </a:rPr>
              <a:t>2%</a:t>
            </a:r>
            <a:r>
              <a:rPr lang="en-US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Nearly </a:t>
            </a:r>
            <a:r>
              <a:rPr lang="en-US" sz="2400" b="1" dirty="0" smtClean="0"/>
              <a:t>Rs.264</a:t>
            </a:r>
            <a:r>
              <a:rPr lang="en-US" sz="2400" dirty="0" smtClean="0"/>
              <a:t> crores spent on relief and livelihood support</a:t>
            </a:r>
            <a:r>
              <a:rPr lang="en-US" sz="2400" dirty="0" smtClean="0">
                <a:solidFill>
                  <a:schemeClr val="accent4"/>
                </a:solidFill>
              </a:rPr>
              <a:t> </a:t>
            </a:r>
            <a:r>
              <a:rPr lang="en-US" sz="2400" dirty="0" smtClean="0"/>
              <a:t>to the fishermen during </a:t>
            </a:r>
            <a:r>
              <a:rPr lang="en-US" sz="2400" b="1" u="sng" dirty="0" smtClean="0">
                <a:solidFill>
                  <a:srgbClr val="FF0000"/>
                </a:solidFill>
              </a:rPr>
              <a:t>Non-fishing, fishing ban and lean fishing season:  </a:t>
            </a:r>
            <a:r>
              <a:rPr lang="en-US" sz="2400" dirty="0" smtClean="0">
                <a:solidFill>
                  <a:srgbClr val="0033CC"/>
                </a:solidFill>
              </a:rPr>
              <a:t>75% </a:t>
            </a:r>
            <a:r>
              <a:rPr lang="en-US" sz="2400" dirty="0" smtClean="0"/>
              <a:t>of the total welfare expenditure of </a:t>
            </a:r>
            <a:r>
              <a:rPr lang="en-US" sz="2400" b="1" dirty="0" smtClean="0"/>
              <a:t>Rs.354 crores</a:t>
            </a:r>
            <a:r>
              <a:rPr lang="en-US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Marine Fisher population of the state were mainly benefitted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82678" y="245943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17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18178" y="1516280"/>
            <a:ext cx="3776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(Rupees in Crores)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296213"/>
              </p:ext>
            </p:extLst>
          </p:nvPr>
        </p:nvGraphicFramePr>
        <p:xfrm>
          <a:off x="589936" y="1885611"/>
          <a:ext cx="10894140" cy="4279217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592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1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1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16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05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SI. 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Schemes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2016-17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2017-18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2018-19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2019-20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59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3CC"/>
                          </a:solidFill>
                        </a:rPr>
                        <a:t>Livelihood support to the coastal fishermen during</a:t>
                      </a:r>
                      <a:r>
                        <a:rPr lang="en-US" b="1" baseline="0" dirty="0" smtClean="0">
                          <a:solidFill>
                            <a:srgbClr val="0033CC"/>
                          </a:solidFill>
                        </a:rPr>
                        <a:t> ban period</a:t>
                      </a:r>
                      <a:endParaRPr lang="en-US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84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85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Grants</a:t>
                      </a:r>
                      <a:r>
                        <a:rPr lang="en-US" b="1" baseline="0" dirty="0" smtClean="0"/>
                        <a:t> to commercial kerosene to fishermen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26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59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Special allowance to fishermen</a:t>
                      </a:r>
                      <a:r>
                        <a:rPr lang="en-US" b="1" baseline="0" dirty="0" smtClean="0"/>
                        <a:t> during </a:t>
                      </a:r>
                      <a:r>
                        <a:rPr lang="en-US" b="1" baseline="0" dirty="0" smtClean="0">
                          <a:solidFill>
                            <a:srgbClr val="0033CC"/>
                          </a:solidFill>
                        </a:rPr>
                        <a:t>Non-fishing period</a:t>
                      </a:r>
                      <a:endParaRPr lang="en-US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86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059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Relief scheme</a:t>
                      </a:r>
                      <a:r>
                        <a:rPr lang="en-US" b="1" baseline="0" dirty="0" smtClean="0"/>
                        <a:t> for Tamil Nadu marine fishermen during lean months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38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4969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Relief scheme</a:t>
                      </a:r>
                      <a:r>
                        <a:rPr lang="en-US" b="1" baseline="0" dirty="0" smtClean="0"/>
                        <a:t> for Tamil Nadu </a:t>
                      </a:r>
                      <a:r>
                        <a:rPr lang="en-US" b="1" baseline="0" dirty="0" smtClean="0">
                          <a:solidFill>
                            <a:srgbClr val="0033CC"/>
                          </a:solidFill>
                        </a:rPr>
                        <a:t>marine </a:t>
                      </a:r>
                      <a:r>
                        <a:rPr lang="en-US" sz="2400" b="1" u="sng" baseline="0" dirty="0" smtClean="0">
                          <a:solidFill>
                            <a:srgbClr val="0033CC"/>
                          </a:solidFill>
                        </a:rPr>
                        <a:t>fisherwomen</a:t>
                      </a:r>
                      <a:r>
                        <a:rPr lang="en-US" b="1" baseline="0" dirty="0" smtClean="0">
                          <a:solidFill>
                            <a:srgbClr val="0033CC"/>
                          </a:solidFill>
                        </a:rPr>
                        <a:t> during lean months</a:t>
                      </a:r>
                      <a:endParaRPr lang="en-US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60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2678" y="245943"/>
            <a:ext cx="9895082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Tamil Nadu’s Fisheries Budget (2017-2020)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8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741941"/>
              </p:ext>
            </p:extLst>
          </p:nvPr>
        </p:nvGraphicFramePr>
        <p:xfrm>
          <a:off x="253597" y="963561"/>
          <a:ext cx="11091297" cy="5692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47107" y="237506"/>
            <a:ext cx="1049778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33CC"/>
                </a:solidFill>
              </a:rPr>
              <a:t>Tamil Nadu: State Vs Central share </a:t>
            </a:r>
            <a:endParaRPr lang="en-US" sz="36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15106"/>
              </p:ext>
            </p:extLst>
          </p:nvPr>
        </p:nvGraphicFramePr>
        <p:xfrm>
          <a:off x="958707" y="1374286"/>
          <a:ext cx="9168520" cy="489549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742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93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Expenditure / Coastal Kilometer length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effectLst/>
                        </a:rPr>
                        <a:t>45</a:t>
                      </a:r>
                      <a:r>
                        <a:rPr lang="en-US" sz="2800" b="1" u="none" strike="noStrike" baseline="0" dirty="0" smtClean="0">
                          <a:effectLst/>
                        </a:rPr>
                        <a:t> lakhs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93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Expenditure / / Coastal </a:t>
                      </a:r>
                      <a:r>
                        <a:rPr lang="en-US" sz="2400" b="1" u="none" strike="noStrike" dirty="0">
                          <a:effectLst/>
                        </a:rPr>
                        <a:t>District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effectLst/>
                        </a:rPr>
                        <a:t>35 crores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93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effectLst/>
                        </a:rPr>
                        <a:t>Expenditure / Fishing </a:t>
                      </a:r>
                      <a:r>
                        <a:rPr lang="en-US" sz="2400" b="1" u="none" strike="noStrike" dirty="0">
                          <a:effectLst/>
                        </a:rPr>
                        <a:t>village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effectLst/>
                        </a:rPr>
                        <a:t>79 lakhs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93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baseline="0" dirty="0" smtClean="0">
                          <a:effectLst/>
                        </a:rPr>
                        <a:t>Expenditure / ha of Inland water body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effectLst/>
                        </a:rPr>
                        <a:t>1,240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13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rgbClr val="0033CC"/>
                          </a:solidFill>
                          <a:effectLst/>
                        </a:rPr>
                        <a:t>Expenditure / Active Marine</a:t>
                      </a:r>
                      <a:r>
                        <a:rPr lang="en-US" sz="2400" b="1" u="none" strike="noStrike" baseline="0" dirty="0" smtClean="0">
                          <a:solidFill>
                            <a:srgbClr val="0033CC"/>
                          </a:solidFill>
                          <a:effectLst/>
                        </a:rPr>
                        <a:t> F</a:t>
                      </a:r>
                      <a:r>
                        <a:rPr lang="en-US" sz="2400" b="1" u="none" strike="noStrike" dirty="0" smtClean="0">
                          <a:solidFill>
                            <a:srgbClr val="0033CC"/>
                          </a:solidFill>
                          <a:effectLst/>
                        </a:rPr>
                        <a:t>isher (both men &amp; women)</a:t>
                      </a:r>
                      <a:endParaRPr lang="en-US" sz="2400" b="1" i="0" u="none" strike="noStrike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solidFill>
                            <a:srgbClr val="0033CC"/>
                          </a:solidFill>
                          <a:effectLst/>
                        </a:rPr>
                        <a:t>6,546 </a:t>
                      </a:r>
                      <a:endParaRPr lang="en-US" sz="2800" b="1" i="0" u="none" strike="noStrike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74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Expenditure / Active Marine </a:t>
                      </a:r>
                      <a:r>
                        <a:rPr lang="en-US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Fisher </a:t>
                      </a:r>
                      <a:r>
                        <a:rPr lang="en-US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Family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26,184  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87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Expenditure / Active</a:t>
                      </a:r>
                      <a:r>
                        <a:rPr lang="en-US" sz="24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Marine Fisher Women 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2,745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020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rgbClr val="0033CC"/>
                          </a:solidFill>
                          <a:effectLst/>
                        </a:rPr>
                        <a:t>Expenditure / Active Marine Fishermen </a:t>
                      </a:r>
                      <a:endParaRPr lang="en-US" sz="2400" b="1" i="0" u="none" strike="noStrike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u="none" strike="noStrike" dirty="0" smtClean="0">
                          <a:solidFill>
                            <a:srgbClr val="0033CC"/>
                          </a:solidFill>
                          <a:effectLst/>
                        </a:rPr>
                        <a:t>2,291</a:t>
                      </a:r>
                      <a:endParaRPr lang="en-US" sz="2800" b="1" i="0" u="none" strike="noStrike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85667" y="632075"/>
            <a:ext cx="868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</a:rPr>
              <a:t>Tamil Nadu Fisheries Budget: Unit Value Analysis</a:t>
            </a:r>
            <a:endParaRPr lang="en-US" sz="2800" b="1" dirty="0">
              <a:solidFill>
                <a:srgbClr val="0033CC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149" y="543454"/>
            <a:ext cx="334678" cy="4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5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796021"/>
              </p:ext>
            </p:extLst>
          </p:nvPr>
        </p:nvGraphicFramePr>
        <p:xfrm>
          <a:off x="786580" y="2900516"/>
          <a:ext cx="9753599" cy="2290916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5912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1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7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Fisheries Resource</a:t>
                      </a:r>
                      <a:r>
                        <a:rPr lang="en-US" b="1" baseline="0" dirty="0" smtClean="0"/>
                        <a:t> Area per DoF Staff (Technical)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 1978</a:t>
                      </a:r>
                      <a:r>
                        <a:rPr lang="en-US" b="1" baseline="0" dirty="0" smtClean="0"/>
                        <a:t> ha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No. of. Fish</a:t>
                      </a:r>
                      <a:r>
                        <a:rPr lang="en-US" b="1" baseline="0" dirty="0" smtClean="0"/>
                        <a:t> farmer per DoF Staff (Inland)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160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No. of. Fishermen</a:t>
                      </a:r>
                      <a:r>
                        <a:rPr lang="en-US" b="1" baseline="0" dirty="0" smtClean="0"/>
                        <a:t> per DoF staff (Inland)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553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7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Fishermen per DoF staff (Marine)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3166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3654" y="1320333"/>
            <a:ext cx="868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</a:rPr>
              <a:t>Tamil Nadu Fisheries Budget: Unit Value Analysis</a:t>
            </a:r>
            <a:endParaRPr lang="en-US" sz="28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71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9989-92E7-40B3-B627-C83FB79A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6" y="293776"/>
            <a:ext cx="10606548" cy="917806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West Bengal: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Budget </a:t>
            </a:r>
            <a:r>
              <a:rPr lang="en-IN" b="1" dirty="0"/>
              <a:t>Estimate </a:t>
            </a:r>
            <a:r>
              <a:rPr lang="en-IN" b="1" dirty="0" smtClean="0"/>
              <a:t>&amp; Expenditure (2017-2020)</a:t>
            </a:r>
            <a:endParaRPr lang="en-IN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35F364-3BC2-4C4D-9912-FED23785463C}"/>
              </a:ext>
            </a:extLst>
          </p:cNvPr>
          <p:cNvSpPr txBox="1"/>
          <p:nvPr/>
        </p:nvSpPr>
        <p:spPr>
          <a:xfrm>
            <a:off x="962449" y="4715492"/>
            <a:ext cx="950609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dirty="0" smtClean="0"/>
              <a:t>On </a:t>
            </a:r>
            <a:r>
              <a:rPr lang="en-IN" sz="2400" dirty="0"/>
              <a:t>an average, </a:t>
            </a:r>
            <a:r>
              <a:rPr lang="en-IN" sz="2400" b="1" dirty="0"/>
              <a:t>Rs. 422 </a:t>
            </a:r>
            <a:r>
              <a:rPr lang="en-IN" sz="2400" b="1" dirty="0" smtClean="0"/>
              <a:t>crores </a:t>
            </a:r>
            <a:r>
              <a:rPr lang="en-IN" sz="2400" dirty="0"/>
              <a:t>was allocated for Fisheries Expenditure which was around </a:t>
            </a:r>
            <a:r>
              <a:rPr lang="en-IN" sz="2800" b="1" u="sng" dirty="0">
                <a:solidFill>
                  <a:srgbClr val="0033CC"/>
                </a:solidFill>
              </a:rPr>
              <a:t>0.21 %</a:t>
            </a:r>
            <a:r>
              <a:rPr lang="en-IN" sz="2400" dirty="0"/>
              <a:t> of the total budget.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/>
              <a:t>Actual expenditure is less than budget allocated</a:t>
            </a:r>
            <a:r>
              <a:rPr lang="en-IN" sz="2400" dirty="0"/>
              <a:t>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dirty="0"/>
              <a:t>Actual expenditure </a:t>
            </a:r>
            <a:r>
              <a:rPr lang="en-IN" sz="2400" b="1" dirty="0" smtClean="0"/>
              <a:t>decreased by </a:t>
            </a:r>
            <a:r>
              <a:rPr lang="en-IN" sz="2400" b="1" dirty="0"/>
              <a:t>17.3</a:t>
            </a:r>
            <a:r>
              <a:rPr lang="en-IN" sz="2400" b="1" dirty="0" smtClean="0"/>
              <a:t>% </a:t>
            </a:r>
            <a:r>
              <a:rPr lang="en-IN" sz="2400" dirty="0" smtClean="0"/>
              <a:t>during last 3 years</a:t>
            </a:r>
            <a:endParaRPr lang="en-IN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F48626-40DF-4985-90AC-39E1F0AD02E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62449" y="1583738"/>
          <a:ext cx="9253266" cy="28309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1914">
                  <a:extLst>
                    <a:ext uri="{9D8B030D-6E8A-4147-A177-3AD203B41FA5}">
                      <a16:colId xmlns:a16="http://schemas.microsoft.com/office/drawing/2014/main" val="903231511"/>
                    </a:ext>
                  </a:extLst>
                </a:gridCol>
                <a:gridCol w="2600787">
                  <a:extLst>
                    <a:ext uri="{9D8B030D-6E8A-4147-A177-3AD203B41FA5}">
                      <a16:colId xmlns:a16="http://schemas.microsoft.com/office/drawing/2014/main" val="3093961277"/>
                    </a:ext>
                  </a:extLst>
                </a:gridCol>
                <a:gridCol w="2813578">
                  <a:extLst>
                    <a:ext uri="{9D8B030D-6E8A-4147-A177-3AD203B41FA5}">
                      <a16:colId xmlns:a16="http://schemas.microsoft.com/office/drawing/2014/main" val="3824138881"/>
                    </a:ext>
                  </a:extLst>
                </a:gridCol>
                <a:gridCol w="2056987">
                  <a:extLst>
                    <a:ext uri="{9D8B030D-6E8A-4147-A177-3AD203B41FA5}">
                      <a16:colId xmlns:a16="http://schemas.microsoft.com/office/drawing/2014/main" val="655710648"/>
                    </a:ext>
                  </a:extLst>
                </a:gridCol>
              </a:tblGrid>
              <a:tr h="729627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Financial year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Budget Estimate 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Revised </a:t>
                      </a:r>
                      <a:r>
                        <a:rPr lang="en-IN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Expenditure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430214"/>
                  </a:ext>
                </a:extLst>
              </a:tr>
              <a:tr h="7004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FY 2017-18</a:t>
                      </a:r>
                      <a:endParaRPr lang="en-IN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401</a:t>
                      </a:r>
                      <a:endParaRPr lang="en-IN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363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332</a:t>
                      </a:r>
                      <a:endParaRPr lang="en-IN" sz="2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18118"/>
                  </a:ext>
                </a:extLst>
              </a:tr>
              <a:tr h="7004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FY 2018-19</a:t>
                      </a:r>
                      <a:endParaRPr lang="en-IN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414</a:t>
                      </a:r>
                      <a:endParaRPr lang="en-IN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353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259</a:t>
                      </a:r>
                      <a:endParaRPr lang="en-IN" sz="2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32447"/>
                  </a:ext>
                </a:extLst>
              </a:tr>
              <a:tr h="7004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FY 2019-20</a:t>
                      </a:r>
                      <a:endParaRPr lang="en-IN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4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452</a:t>
                      </a:r>
                      <a:endParaRPr lang="en-IN" sz="24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379</a:t>
                      </a:r>
                      <a:endParaRPr lang="en-IN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b="1" u="none" strike="noStrike" dirty="0" smtClean="0">
                          <a:solidFill>
                            <a:srgbClr val="FFFF00"/>
                          </a:solidFill>
                          <a:effectLst/>
                        </a:rPr>
                        <a:t>274</a:t>
                      </a:r>
                      <a:endParaRPr lang="en-IN" sz="2800" b="1" i="0" u="none" strike="noStrike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1301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64402" y="1211582"/>
            <a:ext cx="1586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/>
              <a:t>Rs</a:t>
            </a:r>
            <a:r>
              <a:rPr lang="en-US" sz="2000" b="1" i="1" dirty="0" smtClean="0"/>
              <a:t>. In Crores)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4102629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335ED-A712-43D7-B254-9890A20A1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588" y="256269"/>
            <a:ext cx="9177528" cy="874441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W.B. :Expenditure under Different Schemes</a:t>
            </a:r>
            <a:endParaRPr lang="en-IN" b="1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0F81B45-4CAB-426E-9DDA-75C8DA400A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048996"/>
              </p:ext>
            </p:extLst>
          </p:nvPr>
        </p:nvGraphicFramePr>
        <p:xfrm>
          <a:off x="370465" y="1199887"/>
          <a:ext cx="11266714" cy="5323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2772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F702-A51C-4DDA-8AFC-7E28B60B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Expenditure on Welfare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DA641-3844-49A0-ACE2-3453B5AC9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280" y="3429000"/>
            <a:ext cx="4597400" cy="2929255"/>
          </a:xfrm>
        </p:spPr>
        <p:txBody>
          <a:bodyPr>
            <a:normAutofit/>
          </a:bodyPr>
          <a:lstStyle/>
          <a:p>
            <a:r>
              <a:rPr lang="en-IN" sz="1800" dirty="0"/>
              <a:t>Expenditure on Welfare Schemes has increased over the period of three financial years due to implementation of new Welfare schemes and more expenses incurred on the same.</a:t>
            </a:r>
          </a:p>
          <a:p>
            <a:r>
              <a:rPr lang="en-IN" sz="1800" dirty="0"/>
              <a:t>Expenditure on Welfare Schemes  increased by 12.5% from FY 2017 and FY 2020.</a:t>
            </a:r>
          </a:p>
          <a:p>
            <a:r>
              <a:rPr lang="en-IN" sz="1800" dirty="0"/>
              <a:t>On an average, Rs. 103 crore was spent on Welfare Schemes which was 36.5% of the total expenditure.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1ACA8A-1786-4276-9F37-B28DA393045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1880" y="1544320"/>
          <a:ext cx="5502427" cy="1652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2113">
                  <a:extLst>
                    <a:ext uri="{9D8B030D-6E8A-4147-A177-3AD203B41FA5}">
                      <a16:colId xmlns:a16="http://schemas.microsoft.com/office/drawing/2014/main" val="4246468116"/>
                    </a:ext>
                  </a:extLst>
                </a:gridCol>
                <a:gridCol w="2349056">
                  <a:extLst>
                    <a:ext uri="{9D8B030D-6E8A-4147-A177-3AD203B41FA5}">
                      <a16:colId xmlns:a16="http://schemas.microsoft.com/office/drawing/2014/main" val="744432932"/>
                    </a:ext>
                  </a:extLst>
                </a:gridCol>
                <a:gridCol w="1861258">
                  <a:extLst>
                    <a:ext uri="{9D8B030D-6E8A-4147-A177-3AD203B41FA5}">
                      <a16:colId xmlns:a16="http://schemas.microsoft.com/office/drawing/2014/main" val="1800683599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>
                          <a:effectLst/>
                        </a:rPr>
                        <a:t>Financial Year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>
                          <a:effectLst/>
                        </a:rPr>
                        <a:t>Expenditure on Welfare </a:t>
                      </a:r>
                      <a:r>
                        <a:rPr lang="en-IN" sz="1400" u="none" strike="noStrike" dirty="0" err="1">
                          <a:effectLst/>
                        </a:rPr>
                        <a:t>Scemes</a:t>
                      </a:r>
                      <a:r>
                        <a:rPr lang="en-IN" sz="1400" u="none" strike="noStrike" dirty="0">
                          <a:effectLst/>
                        </a:rPr>
                        <a:t> (Rs in Crore)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% Total Expenditure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216869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FY 2017-18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89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>
                          <a:effectLst/>
                        </a:rPr>
                        <a:t>26.90%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66307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FY 2018-19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u="none" strike="noStrike" dirty="0">
                          <a:effectLst/>
                        </a:rPr>
                        <a:t>97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37.64%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0144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FY 2019-20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u="none" strike="noStrike" dirty="0">
                          <a:effectLst/>
                        </a:rPr>
                        <a:t>1,23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u="none" strike="noStrike" dirty="0">
                          <a:effectLst/>
                        </a:rPr>
                        <a:t>44.83%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622317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76B55DD-F644-4F7E-BD61-03C44B49A91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7208520" y="1270318"/>
          <a:ext cx="4790440" cy="3128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69281D7-58F0-4397-A1E3-B154F7508B8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07375" y="4282440"/>
          <a:ext cx="3375025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5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b="1" dirty="0">
                <a:solidFill>
                  <a:srgbClr val="C00000"/>
                </a:solidFill>
              </a:rPr>
              <a:t>What is a Gender Budget?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IN" sz="3200" b="1" dirty="0"/>
              <a:t>concerned with </a:t>
            </a:r>
            <a:r>
              <a:rPr lang="en-IN" sz="3200" b="1" dirty="0">
                <a:solidFill>
                  <a:srgbClr val="0000FF"/>
                </a:solidFill>
              </a:rPr>
              <a:t>gender sensitive formulation </a:t>
            </a:r>
            <a:r>
              <a:rPr lang="en-IN" sz="3200" b="1" dirty="0"/>
              <a:t>of </a:t>
            </a:r>
            <a:r>
              <a:rPr lang="en-IN" sz="3200" b="1" i="1" dirty="0"/>
              <a:t>legislation, policies, plans, programmes and schemes;</a:t>
            </a:r>
            <a:r>
              <a:rPr lang="en-IN" sz="3200" b="1" dirty="0"/>
              <a:t> </a:t>
            </a:r>
          </a:p>
          <a:p>
            <a:pPr>
              <a:spcAft>
                <a:spcPts val="1200"/>
              </a:spcAft>
            </a:pPr>
            <a:r>
              <a:rPr lang="en-IN" sz="3200" b="1" dirty="0">
                <a:solidFill>
                  <a:srgbClr val="0000FF"/>
                </a:solidFill>
              </a:rPr>
              <a:t>allocation</a:t>
            </a:r>
            <a:r>
              <a:rPr lang="en-IN" sz="3200" b="1" dirty="0"/>
              <a:t> and collection of resources; </a:t>
            </a:r>
          </a:p>
          <a:p>
            <a:pPr>
              <a:spcAft>
                <a:spcPts val="1200"/>
              </a:spcAft>
            </a:pPr>
            <a:r>
              <a:rPr lang="en-IN" sz="3200" b="1" dirty="0">
                <a:solidFill>
                  <a:srgbClr val="0000FF"/>
                </a:solidFill>
              </a:rPr>
              <a:t>implementation and execution</a:t>
            </a:r>
            <a:r>
              <a:rPr lang="en-IN" sz="3200" b="1" dirty="0"/>
              <a:t>;</a:t>
            </a:r>
          </a:p>
          <a:p>
            <a:pPr>
              <a:spcAft>
                <a:spcPts val="1200"/>
              </a:spcAft>
            </a:pPr>
            <a:r>
              <a:rPr lang="en-IN" sz="3200" b="1" dirty="0"/>
              <a:t>monitoring, review, audit and impact assessment of programmes and schemes; and </a:t>
            </a:r>
          </a:p>
          <a:p>
            <a:pPr>
              <a:spcAft>
                <a:spcPts val="1200"/>
              </a:spcAft>
            </a:pPr>
            <a:r>
              <a:rPr lang="en-IN" sz="3200" b="1" dirty="0">
                <a:solidFill>
                  <a:srgbClr val="0000FF"/>
                </a:solidFill>
              </a:rPr>
              <a:t>follow-up corrective action</a:t>
            </a:r>
            <a:r>
              <a:rPr lang="en-IN" sz="3200" b="1" dirty="0"/>
              <a:t> to address gender disparities.</a:t>
            </a:r>
          </a:p>
        </p:txBody>
      </p:sp>
    </p:spTree>
    <p:extLst>
      <p:ext uri="{BB962C8B-B14F-4D97-AF65-F5344CB8AC3E}">
        <p14:creationId xmlns:p14="http://schemas.microsoft.com/office/powerpoint/2010/main" val="10069439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6DC5B-6F23-48A0-A801-375EFCC8D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241" y="90283"/>
            <a:ext cx="10983862" cy="1060092"/>
          </a:xfrm>
        </p:spPr>
        <p:txBody>
          <a:bodyPr>
            <a:no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</a:rPr>
              <a:t>Fisheries Development in West Bengal: State Vs. Central Share (2017-2020)</a:t>
            </a:r>
            <a:endParaRPr lang="en-IN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9355623-7A57-490D-A9B2-531317DB79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102543"/>
              </p:ext>
            </p:extLst>
          </p:nvPr>
        </p:nvGraphicFramePr>
        <p:xfrm>
          <a:off x="1553497" y="2753032"/>
          <a:ext cx="7787147" cy="4104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3F5D4C9-F593-4035-BE1B-580ACE422B05}"/>
              </a:ext>
            </a:extLst>
          </p:cNvPr>
          <p:cNvSpPr txBox="1"/>
          <p:nvPr/>
        </p:nvSpPr>
        <p:spPr>
          <a:xfrm>
            <a:off x="8404437" y="1397493"/>
            <a:ext cx="33549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1" dirty="0"/>
              <a:t>Contribution of </a:t>
            </a:r>
            <a:r>
              <a:rPr lang="en-IN" sz="2000" b="1" dirty="0" smtClean="0"/>
              <a:t>Centre is meagre (13%) </a:t>
            </a:r>
            <a:endParaRPr lang="en-IN" sz="2000" b="1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5F1EC32-FB2E-4706-8001-1CB1FD9A1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405496"/>
              </p:ext>
            </p:extLst>
          </p:nvPr>
        </p:nvGraphicFramePr>
        <p:xfrm>
          <a:off x="488239" y="1012723"/>
          <a:ext cx="7692200" cy="2058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6845">
                  <a:extLst>
                    <a:ext uri="{9D8B030D-6E8A-4147-A177-3AD203B41FA5}">
                      <a16:colId xmlns:a16="http://schemas.microsoft.com/office/drawing/2014/main" val="3223056960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1823997704"/>
                    </a:ext>
                  </a:extLst>
                </a:gridCol>
                <a:gridCol w="1396181">
                  <a:extLst>
                    <a:ext uri="{9D8B030D-6E8A-4147-A177-3AD203B41FA5}">
                      <a16:colId xmlns:a16="http://schemas.microsoft.com/office/drawing/2014/main" val="1498503019"/>
                    </a:ext>
                  </a:extLst>
                </a:gridCol>
                <a:gridCol w="1671484">
                  <a:extLst>
                    <a:ext uri="{9D8B030D-6E8A-4147-A177-3AD203B41FA5}">
                      <a16:colId xmlns:a16="http://schemas.microsoft.com/office/drawing/2014/main" val="3745162289"/>
                    </a:ext>
                  </a:extLst>
                </a:gridCol>
              </a:tblGrid>
              <a:tr h="567730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MAJOR ASPECT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 Bold" panose="020208030705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u="none" strike="noStrike" dirty="0">
                          <a:effectLst/>
                        </a:rPr>
                        <a:t>FY 2017-18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u="none" strike="noStrike">
                          <a:effectLst/>
                        </a:rPr>
                        <a:t>FY 2018-19</a:t>
                      </a:r>
                      <a:endParaRPr lang="en-IN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000" u="none" strike="noStrike">
                          <a:effectLst/>
                        </a:rPr>
                        <a:t>FY 2019-20</a:t>
                      </a:r>
                      <a:endParaRPr lang="en-IN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40730"/>
                  </a:ext>
                </a:extLst>
              </a:tr>
              <a:tr h="562037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u="none" strike="noStrike" dirty="0">
                          <a:effectLst/>
                        </a:rPr>
                        <a:t>State Development Schemes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 Bold" panose="020208030705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 smtClean="0">
                          <a:effectLst/>
                        </a:rPr>
                        <a:t>187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 smtClean="0">
                          <a:effectLst/>
                        </a:rPr>
                        <a:t>147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b="1" u="none" strike="noStrike" dirty="0" smtClean="0">
                          <a:effectLst/>
                        </a:rPr>
                        <a:t>141</a:t>
                      </a:r>
                      <a:endParaRPr lang="en-IN" sz="2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880481"/>
                  </a:ext>
                </a:extLst>
              </a:tr>
              <a:tr h="620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State Development Schemes (Central Assistance)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 Bold" panose="020208030705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000" u="none" strike="noStrike" dirty="0" smtClean="0">
                          <a:effectLst/>
                        </a:rPr>
                        <a:t>32.3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u="none" strike="noStrike" dirty="0" smtClean="0">
                          <a:effectLst/>
                        </a:rPr>
                        <a:t>8.4</a:t>
                      </a:r>
                      <a:endParaRPr lang="en-IN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2800" u="none" strike="noStrike" dirty="0" smtClean="0">
                          <a:effectLst/>
                        </a:rPr>
                        <a:t>17.3</a:t>
                      </a:r>
                      <a:endParaRPr lang="en-IN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426161"/>
                  </a:ext>
                </a:extLst>
              </a:tr>
              <a:tr h="308695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u="none" strike="noStrike" dirty="0">
                          <a:effectLst/>
                        </a:rPr>
                        <a:t>Central Sector Scheme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 Bold" panose="020208030705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1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1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7402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24149-0F4F-468D-9CA9-54734F646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0A71F6-1874-48B6-80A1-03E27DD7C2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918898"/>
              </p:ext>
            </p:extLst>
          </p:nvPr>
        </p:nvGraphicFramePr>
        <p:xfrm>
          <a:off x="838200" y="269818"/>
          <a:ext cx="9729347" cy="6492375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09295">
                  <a:extLst>
                    <a:ext uri="{9D8B030D-6E8A-4147-A177-3AD203B41FA5}">
                      <a16:colId xmlns:a16="http://schemas.microsoft.com/office/drawing/2014/main" val="1506733620"/>
                    </a:ext>
                  </a:extLst>
                </a:gridCol>
                <a:gridCol w="2200028">
                  <a:extLst>
                    <a:ext uri="{9D8B030D-6E8A-4147-A177-3AD203B41FA5}">
                      <a16:colId xmlns:a16="http://schemas.microsoft.com/office/drawing/2014/main" val="841275162"/>
                    </a:ext>
                  </a:extLst>
                </a:gridCol>
                <a:gridCol w="1869830">
                  <a:extLst>
                    <a:ext uri="{9D8B030D-6E8A-4147-A177-3AD203B41FA5}">
                      <a16:colId xmlns:a16="http://schemas.microsoft.com/office/drawing/2014/main" val="3653368294"/>
                    </a:ext>
                  </a:extLst>
                </a:gridCol>
                <a:gridCol w="2505571">
                  <a:extLst>
                    <a:ext uri="{9D8B030D-6E8A-4147-A177-3AD203B41FA5}">
                      <a16:colId xmlns:a16="http://schemas.microsoft.com/office/drawing/2014/main" val="982025637"/>
                    </a:ext>
                  </a:extLst>
                </a:gridCol>
                <a:gridCol w="1944623">
                  <a:extLst>
                    <a:ext uri="{9D8B030D-6E8A-4147-A177-3AD203B41FA5}">
                      <a16:colId xmlns:a16="http://schemas.microsoft.com/office/drawing/2014/main" val="2055184513"/>
                    </a:ext>
                  </a:extLst>
                </a:gridCol>
              </a:tblGrid>
              <a:tr h="45894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u="none" strike="noStrike" dirty="0">
                          <a:effectLst/>
                        </a:rPr>
                        <a:t>Sl. No.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u="none" strike="noStrike" dirty="0">
                          <a:effectLst/>
                        </a:rPr>
                        <a:t>Name of District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u="none" strike="noStrike" dirty="0">
                          <a:effectLst/>
                        </a:rPr>
                        <a:t>Total nos. of Block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Nos. of FEO Posted at Block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 smtClean="0">
                          <a:effectLst/>
                        </a:rPr>
                        <a:t>Vacancy in %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768117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Cooch Behar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8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857937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Alipurduar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6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4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002571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3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Jalpaiguri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7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4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43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383635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4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Darjeeling GTA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4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20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963557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Siliguri MKP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4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2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50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566705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6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Kalimpong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3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2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243659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>
                          <a:effectLst/>
                        </a:rPr>
                        <a:t>7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Uttar Dinajpur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9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6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306949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Dakshin Dinajpur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6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25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473669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9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Malda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9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40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00021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Murshidabad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26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11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58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551144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11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Birbhum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19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9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53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619900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>
                          <a:effectLst/>
                        </a:rPr>
                        <a:t>Nadia</a:t>
                      </a:r>
                      <a:endParaRPr lang="en-IN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13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28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085617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13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Purba</a:t>
                      </a:r>
                      <a:r>
                        <a:rPr lang="en-IN" sz="1400" b="1" u="none" strike="noStrike" dirty="0">
                          <a:effectLst/>
                        </a:rPr>
                        <a:t> </a:t>
                      </a:r>
                      <a:r>
                        <a:rPr lang="en-IN" sz="1400" b="1" u="none" strike="noStrike" dirty="0" err="1">
                          <a:effectLst/>
                        </a:rPr>
                        <a:t>Bardhaman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23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10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57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857883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14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Paschim</a:t>
                      </a:r>
                      <a:r>
                        <a:rPr lang="en-IN" sz="1400" b="1" u="none" strike="noStrike" dirty="0">
                          <a:effectLst/>
                        </a:rPr>
                        <a:t> </a:t>
                      </a:r>
                      <a:r>
                        <a:rPr lang="en-IN" sz="1400" b="1" u="none" strike="noStrike" dirty="0" err="1">
                          <a:effectLst/>
                        </a:rPr>
                        <a:t>Bardhaman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4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50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012772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Hooghly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13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28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488807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16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Howrah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14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10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29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93983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17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N 24 </a:t>
                      </a:r>
                      <a:r>
                        <a:rPr lang="en-IN" sz="1400" b="1" u="none" strike="noStrike" dirty="0" err="1">
                          <a:effectLst/>
                        </a:rPr>
                        <a:t>Pgs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17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23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204498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18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>
                          <a:effectLst/>
                        </a:rPr>
                        <a:t>S 24 </a:t>
                      </a:r>
                      <a:r>
                        <a:rPr lang="en-IN" sz="1400" b="1" u="none" strike="noStrike" dirty="0" err="1">
                          <a:effectLst/>
                        </a:rPr>
                        <a:t>Pgs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29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18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258476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 dirty="0">
                          <a:effectLst/>
                        </a:rPr>
                        <a:t>19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Purba</a:t>
                      </a:r>
                      <a:r>
                        <a:rPr lang="en-IN" sz="1400" b="1" u="none" strike="noStrike" dirty="0">
                          <a:effectLst/>
                        </a:rPr>
                        <a:t> Medinipur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15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40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245831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Paschim</a:t>
                      </a:r>
                      <a:r>
                        <a:rPr lang="en-IN" sz="1400" b="1" u="none" strike="noStrike" dirty="0">
                          <a:effectLst/>
                        </a:rPr>
                        <a:t> </a:t>
                      </a:r>
                      <a:r>
                        <a:rPr lang="en-IN" sz="1400" b="1" u="none" strike="noStrike" dirty="0" err="1">
                          <a:effectLst/>
                        </a:rPr>
                        <a:t>Medinipur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21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>
                          <a:effectLst/>
                        </a:rPr>
                        <a:t>13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507064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21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Jhargram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8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88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003429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Bankura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22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15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 smtClean="0">
                          <a:effectLst/>
                        </a:rPr>
                        <a:t>32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047181"/>
                  </a:ext>
                </a:extLst>
              </a:tr>
              <a:tr h="216261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23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u="none" strike="noStrike" dirty="0" err="1">
                          <a:effectLst/>
                        </a:rPr>
                        <a:t>Purulia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u="none" strike="noStrike">
                          <a:effectLst/>
                        </a:rPr>
                        <a:t>20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8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effectLst/>
                        </a:rPr>
                        <a:t>60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93439"/>
                  </a:ext>
                </a:extLst>
              </a:tr>
              <a:tr h="2162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8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Total</a:t>
                      </a:r>
                      <a:endParaRPr lang="en-IN" sz="1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u="none" strike="noStrike" dirty="0">
                          <a:solidFill>
                            <a:srgbClr val="0000FF"/>
                          </a:solidFill>
                          <a:effectLst/>
                        </a:rPr>
                        <a:t>342</a:t>
                      </a:r>
                      <a:endParaRPr lang="en-IN" sz="1800" b="0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202</a:t>
                      </a:r>
                      <a:endParaRPr lang="en-IN" sz="20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41</a:t>
                      </a:r>
                      <a:endParaRPr lang="en-IN" sz="20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13" marR="5013" marT="5013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597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6639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1B07B-6A5C-4A4A-AD5A-88DEE2A2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West Bengal: Unit Expenditure </a:t>
            </a:r>
            <a:endParaRPr lang="en-IN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8BD6224-73AD-40C6-A505-F0EBF895E45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485900" y="2112264"/>
          <a:ext cx="9220200" cy="263347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610100">
                  <a:extLst>
                    <a:ext uri="{9D8B030D-6E8A-4147-A177-3AD203B41FA5}">
                      <a16:colId xmlns:a16="http://schemas.microsoft.com/office/drawing/2014/main" val="4187829369"/>
                    </a:ext>
                  </a:extLst>
                </a:gridCol>
                <a:gridCol w="4610100">
                  <a:extLst>
                    <a:ext uri="{9D8B030D-6E8A-4147-A177-3AD203B41FA5}">
                      <a16:colId xmlns:a16="http://schemas.microsoft.com/office/drawing/2014/main" val="1092283920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Expenditure per Coastal </a:t>
                      </a:r>
                      <a:r>
                        <a:rPr lang="en-IN" dirty="0" err="1"/>
                        <a:t>Kilometer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83538 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860462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Expenditure per Coastal District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6599483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0544938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Expenditure per Marine Fishing Village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70207.27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34352024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Expenditure per Ha of Inland Water body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3638.76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1434866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Expenditure per Marine Fishermen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32.78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66205622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r>
                        <a:rPr lang="en-IN" dirty="0"/>
                        <a:t>Number of Active Inland Fishermen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Rs. 207.25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0416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210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1" y="2778611"/>
            <a:ext cx="5549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0" b="1" dirty="0"/>
              <a:t>THANK YOU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37189" y="4558643"/>
            <a:ext cx="2721667" cy="101566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l-IN" altLang="en-US" sz="6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inherit"/>
                <a:cs typeface="Mangal"/>
              </a:rPr>
              <a:t>നന്ദി</a:t>
            </a:r>
            <a:r>
              <a:rPr kumimoji="0" lang="ml-IN" altLang="en-US" sz="20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cs typeface="Mangal"/>
              </a:rPr>
              <a:t> </a:t>
            </a:r>
            <a:endParaRPr kumimoji="0" lang="en-US" altLang="en-US" sz="54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456070" y="4752364"/>
            <a:ext cx="2511973" cy="83099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a-IN" altLang="en-US" sz="54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inherit"/>
                <a:cs typeface="Latha" panose="020B0604020202020204" pitchFamily="34" charset="0"/>
              </a:rPr>
              <a:t>நன்றி</a:t>
            </a:r>
            <a:r>
              <a:rPr kumimoji="0" lang="ta-IN" altLang="en-US" sz="16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cs typeface="Latha" panose="020B0604020202020204" pitchFamily="34" charset="0"/>
              </a:rPr>
              <a:t> 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37189" y="1307253"/>
            <a:ext cx="31822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6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ধন্যবাদ</a:t>
            </a:r>
            <a:endParaRPr lang="en-IN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456071" y="1214022"/>
            <a:ext cx="3063268" cy="110799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r-IN" altLang="en-US" sz="7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Mangal"/>
              </a:rPr>
              <a:t>धन्यवाद</a:t>
            </a:r>
            <a:r>
              <a:rPr kumimoji="0" lang="mr-I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cs typeface="Mangal"/>
              </a:rPr>
              <a:t> </a:t>
            </a:r>
            <a:endParaRPr kumimoji="0" lang="en-US" altLang="en-US" sz="60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09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b="1" dirty="0">
                <a:solidFill>
                  <a:srgbClr val="0000FF"/>
                </a:solidFill>
              </a:rPr>
              <a:t>Gender Budgeting in India?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76552"/>
            <a:ext cx="10649607" cy="4887310"/>
          </a:xfrm>
        </p:spPr>
        <p:txBody>
          <a:bodyPr>
            <a:normAutofit/>
          </a:bodyPr>
          <a:lstStyle/>
          <a:p>
            <a:r>
              <a:rPr lang="en-IN" sz="3200" dirty="0"/>
              <a:t>Maharashtra Employment Guarantee Scheme (MEGS) – 1977</a:t>
            </a:r>
          </a:p>
          <a:p>
            <a:pPr lvl="1"/>
            <a:r>
              <a:rPr lang="en-IN" sz="3200" b="1" u="sng" dirty="0"/>
              <a:t>Right to Work on Demand</a:t>
            </a:r>
            <a:r>
              <a:rPr lang="en-IN" sz="3200" u="sng" dirty="0"/>
              <a:t> </a:t>
            </a:r>
            <a:r>
              <a:rPr lang="en-IN" sz="3200" b="1" u="sng" dirty="0"/>
              <a:t>to all adults </a:t>
            </a:r>
            <a:r>
              <a:rPr lang="en-IN" sz="2800" dirty="0"/>
              <a:t>willing to do unskilled manual work provided they were above 18 years of age</a:t>
            </a:r>
          </a:p>
          <a:p>
            <a:pPr marL="457200" lvl="1" indent="0">
              <a:buNone/>
            </a:pPr>
            <a:endParaRPr lang="en-IN" sz="2800" dirty="0"/>
          </a:p>
          <a:p>
            <a:r>
              <a:rPr lang="en-IN" sz="3200" dirty="0"/>
              <a:t>MGNREGA (Mahatma Gandhi National Rural Employment Guarantee Act) - </a:t>
            </a:r>
            <a:r>
              <a:rPr lang="en-IN" sz="3200" b="1" dirty="0"/>
              <a:t>2005</a:t>
            </a:r>
          </a:p>
          <a:p>
            <a:pPr lvl="1"/>
            <a:r>
              <a:rPr lang="en-IN" sz="2800" dirty="0"/>
              <a:t>guarantee at the level of the household and not at the level of the individual.</a:t>
            </a:r>
          </a:p>
          <a:p>
            <a:pPr lvl="1"/>
            <a:r>
              <a:rPr lang="en-IN" sz="2800" dirty="0"/>
              <a:t>Now, at least </a:t>
            </a:r>
            <a:r>
              <a:rPr lang="en-IN" sz="2800" b="1" dirty="0">
                <a:solidFill>
                  <a:srgbClr val="FF0000"/>
                </a:solidFill>
              </a:rPr>
              <a:t>one-third of the beneficiaries under NREGA should be women</a:t>
            </a:r>
          </a:p>
        </p:txBody>
      </p:sp>
    </p:spTree>
    <p:extLst>
      <p:ext uri="{BB962C8B-B14F-4D97-AF65-F5344CB8AC3E}">
        <p14:creationId xmlns:p14="http://schemas.microsoft.com/office/powerpoint/2010/main" val="127935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>
                <a:solidFill>
                  <a:srgbClr val="C00000"/>
                </a:solidFill>
              </a:rPr>
              <a:t>Why Gender Budgeting?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4000" b="1" dirty="0"/>
              <a:t>Achievement of Gender Equity / Equality</a:t>
            </a:r>
          </a:p>
          <a:p>
            <a:pPr>
              <a:lnSpc>
                <a:spcPct val="150000"/>
              </a:lnSpc>
            </a:pPr>
            <a:r>
              <a:rPr lang="en-IN" sz="4000" b="1" dirty="0">
                <a:solidFill>
                  <a:srgbClr val="0000FF"/>
                </a:solidFill>
              </a:rPr>
              <a:t>Monitoring the achievement of policy Goals</a:t>
            </a:r>
          </a:p>
          <a:p>
            <a:pPr>
              <a:lnSpc>
                <a:spcPct val="150000"/>
              </a:lnSpc>
            </a:pPr>
            <a:r>
              <a:rPr lang="en-IN" sz="4000" b="1" dirty="0"/>
              <a:t>Valuing Unpaid Work</a:t>
            </a:r>
          </a:p>
        </p:txBody>
      </p:sp>
    </p:spTree>
    <p:extLst>
      <p:ext uri="{BB962C8B-B14F-4D97-AF65-F5344CB8AC3E}">
        <p14:creationId xmlns:p14="http://schemas.microsoft.com/office/powerpoint/2010/main" val="3754567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4918"/>
            <a:ext cx="10515600" cy="1022241"/>
          </a:xfrm>
        </p:spPr>
        <p:txBody>
          <a:bodyPr/>
          <a:lstStyle/>
          <a:p>
            <a:r>
              <a:rPr lang="en-IN" b="1" dirty="0">
                <a:solidFill>
                  <a:srgbClr val="C00000"/>
                </a:solidFill>
              </a:rPr>
              <a:t>Scope of Gender Budgeting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94707"/>
            <a:ext cx="10660117" cy="522681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IN" sz="3600" dirty="0"/>
              <a:t>can be applied to </a:t>
            </a:r>
            <a:r>
              <a:rPr lang="en-IN" sz="3600" b="1" dirty="0"/>
              <a:t>entire National or State or Local Budget</a:t>
            </a:r>
          </a:p>
          <a:p>
            <a:pPr>
              <a:spcAft>
                <a:spcPts val="1200"/>
              </a:spcAft>
            </a:pPr>
            <a:r>
              <a:rPr lang="en-IN" sz="3600" dirty="0"/>
              <a:t>can be applied to a </a:t>
            </a:r>
            <a:r>
              <a:rPr lang="en-IN" sz="3600" b="1" dirty="0">
                <a:solidFill>
                  <a:srgbClr val="0000FF"/>
                </a:solidFill>
              </a:rPr>
              <a:t>selected Department or just one programme</a:t>
            </a:r>
            <a:r>
              <a:rPr lang="en-IN" sz="3600" dirty="0"/>
              <a:t> </a:t>
            </a:r>
          </a:p>
          <a:p>
            <a:pPr>
              <a:spcAft>
                <a:spcPts val="1200"/>
              </a:spcAft>
            </a:pPr>
            <a:r>
              <a:rPr lang="en-IN" sz="3600" dirty="0"/>
              <a:t>Can be applied to an </a:t>
            </a:r>
            <a:r>
              <a:rPr lang="en-IN" sz="4000" b="1" dirty="0"/>
              <a:t>existing or a new programme</a:t>
            </a:r>
            <a:r>
              <a:rPr lang="en-IN" sz="3600" dirty="0"/>
              <a:t>. </a:t>
            </a:r>
          </a:p>
          <a:p>
            <a:pPr>
              <a:spcAft>
                <a:spcPts val="1200"/>
              </a:spcAft>
            </a:pPr>
            <a:r>
              <a:rPr lang="en-IN" sz="3600" dirty="0"/>
              <a:t>can be applied </a:t>
            </a:r>
            <a:r>
              <a:rPr lang="en-IN" sz="3600" b="1" dirty="0">
                <a:solidFill>
                  <a:srgbClr val="0000FF"/>
                </a:solidFill>
              </a:rPr>
              <a:t>on the expenditure or the revenue side</a:t>
            </a:r>
            <a:r>
              <a:rPr lang="en-IN" sz="3600" dirty="0">
                <a:solidFill>
                  <a:srgbClr val="0000FF"/>
                </a:solidFill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en-IN" sz="3600" dirty="0"/>
              <a:t>It can be applied to </a:t>
            </a:r>
            <a:r>
              <a:rPr lang="en-IN" sz="3600" b="1" dirty="0"/>
              <a:t>new or existing Legislation</a:t>
            </a:r>
            <a:r>
              <a:rPr lang="en-IN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9786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014" y="2081047"/>
            <a:ext cx="10515600" cy="460353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IN" sz="3200" b="1" dirty="0">
                <a:solidFill>
                  <a:srgbClr val="0000FF"/>
                </a:solidFill>
              </a:rPr>
              <a:t>Gender Budget Cell (GBC) since 2005-06 s</a:t>
            </a:r>
            <a:r>
              <a:rPr lang="en-IN" sz="3200" dirty="0"/>
              <a:t>et up in all Departments like the Department of Fisheries to influence/ effect changes in Ministry's policies / programmes, promote gender equality and development of women. </a:t>
            </a:r>
          </a:p>
          <a:p>
            <a:pPr>
              <a:spcAft>
                <a:spcPts val="1200"/>
              </a:spcAft>
            </a:pPr>
            <a:r>
              <a:rPr lang="en-IN" sz="3200" b="1" dirty="0"/>
              <a:t>GBC </a:t>
            </a:r>
            <a:r>
              <a:rPr lang="en-IN" sz="3200" dirty="0"/>
              <a:t>is </a:t>
            </a:r>
            <a:r>
              <a:rPr lang="en-IN" sz="3200" b="1" dirty="0">
                <a:solidFill>
                  <a:srgbClr val="0000FF"/>
                </a:solidFill>
              </a:rPr>
              <a:t>headed by Joint Secretary (PC) with six members</a:t>
            </a:r>
            <a:r>
              <a:rPr lang="en-IN" sz="3200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rgbClr val="C00000"/>
                </a:solidFill>
              </a:rPr>
              <a:t>Gender Budgeting in India</a:t>
            </a:r>
          </a:p>
        </p:txBody>
      </p:sp>
    </p:spTree>
    <p:extLst>
      <p:ext uri="{BB962C8B-B14F-4D97-AF65-F5344CB8AC3E}">
        <p14:creationId xmlns:p14="http://schemas.microsoft.com/office/powerpoint/2010/main" val="3089138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372" y="1366344"/>
            <a:ext cx="10975428" cy="5202621"/>
          </a:xfrm>
        </p:spPr>
        <p:txBody>
          <a:bodyPr>
            <a:noAutofit/>
          </a:bodyPr>
          <a:lstStyle/>
          <a:p>
            <a:r>
              <a:rPr lang="en-IN" sz="4000" b="1" dirty="0"/>
              <a:t>Gender Budget Statement (Statement 20) </a:t>
            </a:r>
            <a:r>
              <a:rPr lang="en-IN" sz="3200" b="1" dirty="0"/>
              <a:t>since 2005-06</a:t>
            </a:r>
          </a:p>
          <a:p>
            <a:pPr lvl="1"/>
            <a:r>
              <a:rPr lang="en-IN" sz="2800" dirty="0"/>
              <a:t>Part A includes Schemes with 100% allocation for women </a:t>
            </a:r>
          </a:p>
          <a:p>
            <a:pPr lvl="1"/>
            <a:r>
              <a:rPr lang="en-IN" sz="2800" dirty="0"/>
              <a:t>Part B includes Schemes/Programmes with 30-99% allocation for women</a:t>
            </a:r>
            <a:endParaRPr lang="en-IN" sz="8000" b="1" dirty="0"/>
          </a:p>
          <a:p>
            <a:r>
              <a:rPr lang="en-IN" sz="4000" b="1" dirty="0"/>
              <a:t>Outcome Budget since 2007-08</a:t>
            </a:r>
          </a:p>
          <a:p>
            <a:pPr lvl="1"/>
            <a:r>
              <a:rPr lang="en-IN" sz="2800" dirty="0"/>
              <a:t>progress card on how Ministries have used the outlays or funds announced</a:t>
            </a:r>
            <a:endParaRPr lang="en-IN" sz="8000" b="1" dirty="0"/>
          </a:p>
          <a:p>
            <a:r>
              <a:rPr lang="en-IN" sz="4000" b="1" dirty="0"/>
              <a:t>Results Framework Document (RFD) </a:t>
            </a:r>
            <a:r>
              <a:rPr lang="en-IN" b="1" dirty="0"/>
              <a:t>during</a:t>
            </a:r>
            <a:r>
              <a:rPr lang="en-IN" sz="3600" b="1" dirty="0"/>
              <a:t> 2012-17</a:t>
            </a:r>
            <a:endParaRPr lang="en-IN" sz="4000" b="1" dirty="0"/>
          </a:p>
          <a:p>
            <a:endParaRPr lang="en-IN" sz="40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2586" y="207471"/>
            <a:ext cx="10515600" cy="1001220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rgbClr val="0000FF"/>
                </a:solidFill>
              </a:rPr>
              <a:t>Gender Budgeting in India</a:t>
            </a:r>
          </a:p>
        </p:txBody>
      </p:sp>
    </p:spTree>
    <p:extLst>
      <p:ext uri="{BB962C8B-B14F-4D97-AF65-F5344CB8AC3E}">
        <p14:creationId xmlns:p14="http://schemas.microsoft.com/office/powerpoint/2010/main" val="216304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83584"/>
            <a:ext cx="10649607" cy="4837935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IN" sz="3200" dirty="0">
                <a:solidFill>
                  <a:srgbClr val="0000FF"/>
                </a:solidFill>
              </a:rPr>
              <a:t>No separate fund </a:t>
            </a:r>
            <a:r>
              <a:rPr lang="en-IN" sz="3200" dirty="0"/>
              <a:t>earmarked for women component; about </a:t>
            </a:r>
            <a:r>
              <a:rPr lang="en-IN" sz="3200" b="1" dirty="0"/>
              <a:t>5-6% fund is spent on women oriented schemes in </a:t>
            </a:r>
            <a:r>
              <a:rPr lang="en-IN" sz="3200" b="1" dirty="0" smtClean="0"/>
              <a:t>DOF/DAHDF</a:t>
            </a:r>
            <a:endParaRPr lang="en-IN" sz="3200" b="1" dirty="0"/>
          </a:p>
          <a:p>
            <a:pPr>
              <a:spcAft>
                <a:spcPts val="1200"/>
              </a:spcAft>
            </a:pPr>
            <a:r>
              <a:rPr lang="en-IN" sz="3200" dirty="0"/>
              <a:t>But, advises States/Implementing Agencies </a:t>
            </a:r>
            <a:r>
              <a:rPr lang="en-IN" sz="3200" dirty="0">
                <a:solidFill>
                  <a:srgbClr val="0000FF"/>
                </a:solidFill>
              </a:rPr>
              <a:t>to utilize around 30% of allocated funds towards women beneficiaries </a:t>
            </a:r>
            <a:r>
              <a:rPr lang="en-IN" sz="3200" dirty="0"/>
              <a:t>under the Centrally Sponsored </a:t>
            </a:r>
            <a:r>
              <a:rPr lang="en-IN" sz="3200" dirty="0" smtClean="0"/>
              <a:t>Scheme</a:t>
            </a:r>
            <a:r>
              <a:rPr lang="en-IN" sz="3200" dirty="0" smtClean="0">
                <a:solidFill>
                  <a:srgbClr val="0000FF"/>
                </a:solidFill>
              </a:rPr>
              <a:t> </a:t>
            </a:r>
            <a:r>
              <a:rPr lang="en-IN" sz="3200" b="1" dirty="0" err="1" smtClean="0">
                <a:solidFill>
                  <a:srgbClr val="0000FF"/>
                </a:solidFill>
              </a:rPr>
              <a:t>Matsya</a:t>
            </a:r>
            <a:r>
              <a:rPr lang="en-IN" sz="3200" b="1" dirty="0" smtClean="0">
                <a:solidFill>
                  <a:srgbClr val="0000FF"/>
                </a:solidFill>
              </a:rPr>
              <a:t> </a:t>
            </a:r>
            <a:r>
              <a:rPr lang="en-IN" sz="3200" b="1" dirty="0" err="1" smtClean="0">
                <a:solidFill>
                  <a:srgbClr val="0000FF"/>
                </a:solidFill>
              </a:rPr>
              <a:t>Sampada</a:t>
            </a:r>
            <a:r>
              <a:rPr lang="en-IN" sz="3200" b="1" dirty="0" smtClean="0">
                <a:solidFill>
                  <a:srgbClr val="0000FF"/>
                </a:solidFill>
              </a:rPr>
              <a:t> </a:t>
            </a:r>
            <a:r>
              <a:rPr lang="en-IN" sz="3200" b="1" dirty="0" err="1" smtClean="0">
                <a:solidFill>
                  <a:srgbClr val="0000FF"/>
                </a:solidFill>
              </a:rPr>
              <a:t>Yojana</a:t>
            </a:r>
            <a:r>
              <a:rPr lang="en-IN" sz="3200" b="1" dirty="0" smtClean="0">
                <a:solidFill>
                  <a:srgbClr val="0000FF"/>
                </a:solidFill>
              </a:rPr>
              <a:t> </a:t>
            </a:r>
            <a:endParaRPr lang="en-IN" sz="3200" dirty="0">
              <a:solidFill>
                <a:srgbClr val="0000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5400" b="1" dirty="0">
                <a:solidFill>
                  <a:srgbClr val="0000FF"/>
                </a:solidFill>
              </a:rPr>
              <a:t>Gender Budgeting in India</a:t>
            </a:r>
          </a:p>
        </p:txBody>
      </p:sp>
    </p:spTree>
    <p:extLst>
      <p:ext uri="{BB962C8B-B14F-4D97-AF65-F5344CB8AC3E}">
        <p14:creationId xmlns:p14="http://schemas.microsoft.com/office/powerpoint/2010/main" val="27027706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PT_AGENDA_PRESENTATION_COLOR_TAG" val="#4472C4"/>
  <p:tag name="POWER_USER_PPT_AGENDA_PRESENTATION_DIVIDERS_CHECKED_TAG" val="0"/>
  <p:tag name="POWER_USER_PPT_AGENDA_PRESENTATION_TABLE_OF_CONTENT_CHECKED_TAG" val="1"/>
  <p:tag name="POWER_USER_PPT_AGENDA_PRESENTATION_SHOULD_CREATE_TABLE_OF_CONTENT_TAG" val="0"/>
  <p:tag name="POWER_USER_PPT_AGENDA_PRESENTATION_SHOW_SLIDE_NUMBERS_CHECKED_TAG" val="1"/>
  <p:tag name="POWER_USER_PPT_AGENDA_PRESENTATION_SHOW_SECTION_NUMBERS_CHECKED_TAG" val="1"/>
  <p:tag name="POWER_USER_PPT_AGENDA_PRESENTATION_SHOW_BREADSCRUMBS_CHECKED_TAG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2139</Words>
  <Application>Microsoft Office PowerPoint</Application>
  <PresentationFormat>Widescreen</PresentationFormat>
  <Paragraphs>500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Arial</vt:lpstr>
      <vt:lpstr>Arial</vt:lpstr>
      <vt:lpstr>Calibri</vt:lpstr>
      <vt:lpstr>Calibri Light</vt:lpstr>
      <vt:lpstr>inherit</vt:lpstr>
      <vt:lpstr>Latha</vt:lpstr>
      <vt:lpstr>Mangal</vt:lpstr>
      <vt:lpstr>Times New Roman</vt:lpstr>
      <vt:lpstr>Times New Roman Bold</vt:lpstr>
      <vt:lpstr>Vrinda</vt:lpstr>
      <vt:lpstr>Office Theme</vt:lpstr>
      <vt:lpstr>Women in Fisheries:  Schemes &amp; Budget in India</vt:lpstr>
      <vt:lpstr>What is Gender Budgeting?</vt:lpstr>
      <vt:lpstr>What is a Gender Budget?</vt:lpstr>
      <vt:lpstr>Gender Budgeting in India?</vt:lpstr>
      <vt:lpstr>Why Gender Budgeting?</vt:lpstr>
      <vt:lpstr>Scope of Gender Budgeting</vt:lpstr>
      <vt:lpstr>Gender Budgeting in India</vt:lpstr>
      <vt:lpstr>Gender Budgeting in India</vt:lpstr>
      <vt:lpstr>Gender Budgeting in India</vt:lpstr>
      <vt:lpstr>Pradhan Mantri Matsya Sampada Yojana (PMMSY) (2019-20 to 2023-24)</vt:lpstr>
      <vt:lpstr>Funding Pattern under PMMSY Scheme</vt:lpstr>
      <vt:lpstr>PMMSY:  A. ENHANCEMENT OF PRODUCTION &amp; PRODUCTIVITY</vt:lpstr>
      <vt:lpstr>PMMSY:  B. POST HARVEST &amp; COLD CHAIN INFRASTRUCTURE</vt:lpstr>
      <vt:lpstr>PMMSY:  C. FISHERIES MANAGEMENT &amp; REGULATORY FRAMEWORK</vt:lpstr>
      <vt:lpstr>Central Sector Scheme (CS):  Rs.1,720 crores for 5 years (2020-21 to 2024-25)</vt:lpstr>
      <vt:lpstr>GoI’s Department of Fisheries:  Expenditure 2020-21  Rs.879 crores</vt:lpstr>
      <vt:lpstr>BR/PMMSY Schemes Expenditure (2018-21)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West Bengal:  Budget Estimate &amp; Expenditure (2017-2020)</vt:lpstr>
      <vt:lpstr>W.B. :Expenditure under Different Schemes</vt:lpstr>
      <vt:lpstr>Expenditure on Welfare Schemes</vt:lpstr>
      <vt:lpstr>Fisheries Development in West Bengal: State Vs. Central Share (2017-2020)</vt:lpstr>
      <vt:lpstr> </vt:lpstr>
      <vt:lpstr>West Bengal: Unit Expenditure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Ananthan P.S.</dc:creator>
  <cp:lastModifiedBy>user</cp:lastModifiedBy>
  <cp:revision>178</cp:revision>
  <dcterms:created xsi:type="dcterms:W3CDTF">2019-08-18T16:20:22Z</dcterms:created>
  <dcterms:modified xsi:type="dcterms:W3CDTF">2022-04-09T09:08:14Z</dcterms:modified>
</cp:coreProperties>
</file>