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82" r:id="rId6"/>
    <p:sldId id="283" r:id="rId7"/>
    <p:sldId id="277" r:id="rId8"/>
    <p:sldId id="269" r:id="rId9"/>
    <p:sldId id="285" r:id="rId10"/>
    <p:sldId id="286" r:id="rId11"/>
    <p:sldId id="284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16" autoAdjust="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2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4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4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9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8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7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0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0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1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B295-5FC6-4742-B701-0D0B98CCC96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5410A-E2EB-4D74-A3F3-33B11A98F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4187"/>
            <a:ext cx="7772400" cy="1470025"/>
          </a:xfrm>
        </p:spPr>
        <p:txBody>
          <a:bodyPr/>
          <a:lstStyle/>
          <a:p>
            <a:r>
              <a:rPr lang="en-IN" dirty="0"/>
              <a:t>An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3600"/>
            <a:ext cx="9144000" cy="4648200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Sebastian Mathew</a:t>
            </a:r>
          </a:p>
          <a:p>
            <a:r>
              <a:rPr lang="en-US" dirty="0"/>
              <a:t>International Collective in Support of Fishworkers (ICSF)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dirty="0"/>
              <a:t>ICSF/SDF Asia Workshop: IYAFA 2022-Celebrating Sustainable and Equitable Small-Scale Fisheries</a:t>
            </a:r>
          </a:p>
          <a:p>
            <a:r>
              <a:rPr lang="en-US" sz="2800" dirty="0"/>
              <a:t>5-8 May 2022</a:t>
            </a:r>
          </a:p>
        </p:txBody>
      </p:sp>
    </p:spTree>
    <p:extLst>
      <p:ext uri="{BB962C8B-B14F-4D97-AF65-F5344CB8AC3E}">
        <p14:creationId xmlns:p14="http://schemas.microsoft.com/office/powerpoint/2010/main" val="1598783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B1D1E-76E3-0DB1-A0CA-58E128B5E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Human Rights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0AD2B-3151-CE77-776A-322995B0F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Several of the countries in the region have a strong human rights or citizens rights-based approach irrespective of the type of constitution and form of government</a:t>
            </a:r>
          </a:p>
          <a:p>
            <a:r>
              <a:rPr lang="en-IN" dirty="0"/>
              <a:t>Several Constitutions also recognize customary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9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BAC95-44AC-8E9A-1A35-9CB316AFF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Expected Outcome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FF9B9-396D-624C-D58F-5E2917900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Bringing greater attention to social issues of concern/interest to small-scale fishery actors including issues specific to access to resources and markets</a:t>
            </a:r>
          </a:p>
          <a:p>
            <a:r>
              <a:rPr lang="de-DE" dirty="0"/>
              <a:t>Better understanding of how a human rights-based approach can work</a:t>
            </a:r>
          </a:p>
          <a:p>
            <a:r>
              <a:rPr lang="de-DE" dirty="0"/>
              <a:t>Fishworker movements are better informed about emerging issues and how to address them</a:t>
            </a:r>
          </a:p>
          <a:p>
            <a:r>
              <a:rPr lang="de-DE" dirty="0"/>
              <a:t>Stakeholders are better informed about women in fisheries from a gender equity perspective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08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41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88D78-323D-7D1E-8B0F-E765E75E9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UNGA Resolution 72/72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A3059-2CA4-E929-3BD4-0F46AE14E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January 2018, UNGA proclaimed 2022 as the International Year of Artisanal Fisheries and Aquaculture (IYAFA) (Recalled States in the Rio+20 Outcome Document committing themselves to the need to ensure access to fisheries and  markets by subsistence, small-scale and artisanal fisherfolk and women fish workers, as well as indigenous peoples and their communities)</a:t>
            </a:r>
          </a:p>
        </p:txBody>
      </p:sp>
    </p:spTree>
    <p:extLst>
      <p:ext uri="{BB962C8B-B14F-4D97-AF65-F5344CB8AC3E}">
        <p14:creationId xmlns:p14="http://schemas.microsoft.com/office/powerpoint/2010/main" val="299948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1B332-7895-AAB7-AF07-416AE4C08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UNGA Resolution 72/72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CD3F6-31EC-826D-B61D-0656CCC77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for the participation of small-scale fishery stakeholders in related policy development and fisheries management strategies in order to achieve long-term sustainability for such fisheries </a:t>
            </a:r>
          </a:p>
          <a:p>
            <a:r>
              <a:rPr lang="en-US" dirty="0"/>
              <a:t>Promote participatory management schemes for small-scale fisheries in accordance with national laws and the SSF Guidelines</a:t>
            </a:r>
          </a:p>
        </p:txBody>
      </p:sp>
    </p:spTree>
    <p:extLst>
      <p:ext uri="{BB962C8B-B14F-4D97-AF65-F5344CB8AC3E}">
        <p14:creationId xmlns:p14="http://schemas.microsoft.com/office/powerpoint/2010/main" val="392820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8FD5-3D89-1055-178B-0B9982C6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Objectives of the Asia Workshop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78E63-F13E-70A6-78E7-B1C6B14AC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First in a series of workshops (to be followed up in Africa, Latin America and Europe):</a:t>
            </a:r>
          </a:p>
          <a:p>
            <a:pPr lvl="1"/>
            <a:r>
              <a:rPr lang="en-IN" dirty="0"/>
              <a:t>To enhance engagement of fishworker organizations in issues related to food security, tenure rights and social development;</a:t>
            </a:r>
          </a:p>
          <a:p>
            <a:pPr lvl="1"/>
            <a:r>
              <a:rPr lang="en-IN" dirty="0"/>
              <a:t>To deepen cooperation between fishworker and like-minded organizations in regard to the above issues; and</a:t>
            </a:r>
          </a:p>
          <a:p>
            <a:pPr lvl="1"/>
            <a:r>
              <a:rPr lang="en-IN" dirty="0"/>
              <a:t>To amplify the voice of women in the inclusive development of small-scale fisheries.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12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22FB5-337D-5FB1-DAA2-89FBF802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 celebrate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BE28A-500A-293D-1DD3-4EBDD511F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The knowledge and skills of artisanal fishers and fishworkers in utilizing traditional, small-scale or non-mechanized fishing/fish processing methods or techniques</a:t>
            </a:r>
          </a:p>
          <a:p>
            <a:r>
              <a:rPr lang="en-IN" dirty="0"/>
              <a:t>The continued relevance of small-scale artisanal fisheries in the context of food security, poverty eradication and cultural heritage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023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3991-C761-16E1-7898-CDC6E21BA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 take stock of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AEBB2-C94F-1929-D01A-81158A45B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the SSF Guidelines are being implemented in Asia to eradicate poverty, to ensure nutrition and food security and to promote the tenure rights of small-scale fishing communities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32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Contextualizing the SSF Guidelines is important</a:t>
            </a:r>
          </a:p>
          <a:p>
            <a:r>
              <a:rPr lang="en-US" dirty="0"/>
              <a:t>Individual and collective human rights of fishers, fishworkers, and fishing communities, both men and women</a:t>
            </a:r>
          </a:p>
          <a:p>
            <a:r>
              <a:rPr lang="en-US" dirty="0"/>
              <a:t>Right to decent work of fishers and fishworkers including migrant workers</a:t>
            </a:r>
          </a:p>
          <a:p>
            <a:r>
              <a:rPr lang="en-US" dirty="0"/>
              <a:t>Interaction between various social development actors in the context of fishing communities</a:t>
            </a:r>
          </a:p>
          <a:p>
            <a:r>
              <a:rPr lang="en-US" dirty="0"/>
              <a:t>Collaboration with non-fisheries institutions, especially national human rights commissions</a:t>
            </a:r>
          </a:p>
          <a:p>
            <a:r>
              <a:rPr lang="en-US" dirty="0"/>
              <a:t>Action at local, provincial and state level with active participation of fishing communities and CSOs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101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Issues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Developing clarity on what to implement by whom, how to implement, where to implement, and when to implement at various levels (local, sub-regional, national, regional)</a:t>
            </a:r>
          </a:p>
          <a:p>
            <a:r>
              <a:rPr lang="en-US" dirty="0"/>
              <a:t>What SSF actors could implement alone (vertical linkages) or in partnership with the State</a:t>
            </a:r>
          </a:p>
          <a:p>
            <a:r>
              <a:rPr lang="en-US" dirty="0"/>
              <a:t>What SSF actors could implement in partnership with CSOs from other sectors (horizontal linkages)</a:t>
            </a:r>
          </a:p>
          <a:p>
            <a:r>
              <a:rPr lang="en-US" dirty="0"/>
              <a:t>Creating conditions for implementation (legislation, policy, strategy, coherence, etc.)</a:t>
            </a:r>
          </a:p>
        </p:txBody>
      </p:sp>
    </p:spTree>
    <p:extLst>
      <p:ext uri="{BB962C8B-B14F-4D97-AF65-F5344CB8AC3E}">
        <p14:creationId xmlns:p14="http://schemas.microsoft.com/office/powerpoint/2010/main" val="2398778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D75EF-D3B5-1C57-E648-BA1B40762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Participants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3C6BF-303A-0E56-6208-5677F2E45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/>
              <a:t>Fishworker representatives from 11 Asian countries and fisheries cooperatives (trade unions, associations, cooperatives, and community-based organizations); support organizations in fisheries, academics</a:t>
            </a:r>
          </a:p>
          <a:p>
            <a:r>
              <a:rPr lang="en-IN" dirty="0"/>
              <a:t>Several of them have actively participated in the process leading to the SSF Guidelines endorsement, including the negotiations in Rome and projects to implement the SSF Guidelines afterwards</a:t>
            </a:r>
          </a:p>
          <a:p>
            <a:r>
              <a:rPr lang="en-IN" dirty="0"/>
              <a:t>These countries account for 30% of global fish production, 27% of global capture fisheries production and 44% of world fishers population, their fisheries sector contributing to GDP ranging from less than 1% in Thailand and Malaysia to 5.5% in Cambodia and 3.69% in Bangladesh</a:t>
            </a:r>
          </a:p>
          <a:p>
            <a:r>
              <a:rPr lang="en-IN" dirty="0"/>
              <a:t>India, Bangladesh, Myanmar, Cambodia and Indonesia are the top inland waters capture fishery producers, after China</a:t>
            </a:r>
          </a:p>
          <a:p>
            <a:r>
              <a:rPr lang="en-IN" dirty="0"/>
              <a:t>Probably Indonesia now has a fishing fleet larger than China’s!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6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685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An Overview</vt:lpstr>
      <vt:lpstr>UNGA Resolution 72/72</vt:lpstr>
      <vt:lpstr>UNGA Resolution 72/72</vt:lpstr>
      <vt:lpstr>Objectives of the Asia Workshop</vt:lpstr>
      <vt:lpstr>To celebrate</vt:lpstr>
      <vt:lpstr>To take stock of</vt:lpstr>
      <vt:lpstr>Implementation Issues</vt:lpstr>
      <vt:lpstr>Implementation Issues (Cont.)</vt:lpstr>
      <vt:lpstr>Participants</vt:lpstr>
      <vt:lpstr>Human Rights</vt:lpstr>
      <vt:lpstr>Expected Outcome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SSF Guidelines</dc:title>
  <dc:creator>SEBASTIAN</dc:creator>
  <cp:lastModifiedBy>Sebastian Mathew</cp:lastModifiedBy>
  <cp:revision>42</cp:revision>
  <dcterms:created xsi:type="dcterms:W3CDTF">2014-06-07T04:40:22Z</dcterms:created>
  <dcterms:modified xsi:type="dcterms:W3CDTF">2022-05-04T12:24:10Z</dcterms:modified>
</cp:coreProperties>
</file>