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Default Extension="wdp" ContentType="image/vnd.ms-photo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7"/>
  </p:notesMasterIdLst>
  <p:sldIdLst>
    <p:sldId id="256" r:id="rId2"/>
    <p:sldId id="258" r:id="rId3"/>
    <p:sldId id="259" r:id="rId4"/>
    <p:sldId id="271" r:id="rId5"/>
    <p:sldId id="272" r:id="rId6"/>
    <p:sldId id="298" r:id="rId7"/>
    <p:sldId id="260" r:id="rId8"/>
    <p:sldId id="274" r:id="rId9"/>
    <p:sldId id="275" r:id="rId10"/>
    <p:sldId id="276" r:id="rId11"/>
    <p:sldId id="281" r:id="rId12"/>
    <p:sldId id="282" r:id="rId13"/>
    <p:sldId id="280" r:id="rId14"/>
    <p:sldId id="287" r:id="rId15"/>
    <p:sldId id="278" r:id="rId16"/>
    <p:sldId id="288" r:id="rId17"/>
    <p:sldId id="285" r:id="rId18"/>
    <p:sldId id="279" r:id="rId19"/>
    <p:sldId id="289" r:id="rId20"/>
    <p:sldId id="263" r:id="rId21"/>
    <p:sldId id="297" r:id="rId22"/>
    <p:sldId id="264" r:id="rId23"/>
    <p:sldId id="265" r:id="rId24"/>
    <p:sldId id="273" r:id="rId25"/>
    <p:sldId id="266" r:id="rId26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7022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1pPr>
    <a:lvl2pPr marL="0" marR="0" indent="0" algn="ctr" defTabSz="587022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2pPr>
    <a:lvl3pPr marL="0" marR="0" indent="0" algn="ctr" defTabSz="587022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3pPr>
    <a:lvl4pPr marL="0" marR="0" indent="0" algn="ctr" defTabSz="587022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4pPr>
    <a:lvl5pPr marL="0" marR="0" indent="0" algn="ctr" defTabSz="587022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5pPr>
    <a:lvl6pPr marL="0" marR="0" indent="0" algn="ctr" defTabSz="587022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6pPr>
    <a:lvl7pPr marL="0" marR="0" indent="0" algn="ctr" defTabSz="587022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7pPr>
    <a:lvl8pPr marL="0" marR="0" indent="0" algn="ctr" defTabSz="587022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8pPr>
    <a:lvl9pPr marL="0" marR="0" indent="0" algn="ctr" defTabSz="587022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browse/>
    <p:sldAll/>
    <p:penClr>
      <a:srgbClr val="FF0000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F8A706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DFFF"/>
          </a:solidFill>
        </a:fill>
      </a:tcStyle>
    </a:wholeTbl>
    <a:band2H>
      <a:tcTxStyle/>
      <a:tcStyle>
        <a:tcBdr/>
        <a:fill>
          <a:solidFill>
            <a:srgbClr val="E6F0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1F0CC"/>
          </a:solidFill>
        </a:fill>
      </a:tcStyle>
    </a:wholeTbl>
    <a:band2H>
      <a:tcTxStyle/>
      <a:tcStyle>
        <a:tcBdr/>
        <a:fill>
          <a:solidFill>
            <a:srgbClr val="EAF8E7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9D1E1"/>
          </a:solidFill>
        </a:fill>
      </a:tcStyle>
    </a:wholeTbl>
    <a:band2H>
      <a:tcTxStyle/>
      <a:tcStyle>
        <a:tcBdr/>
        <a:fill>
          <a:solidFill>
            <a:srgbClr val="FCE9F0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E269D01E-BC32-4049-B463-5C60D7B0CCD2}" styleName="Themed Style 2 - Accent 4">
    <a:tblBg>
      <a:fillRef idx="3">
        <a:schemeClr val="accent4"/>
      </a:fillRef>
      <a:effectRef idx="3">
        <a:schemeClr val="accent4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4">
                <a:tint val="50000"/>
              </a:schemeClr>
            </a:lnRef>
          </a:left>
          <a:right>
            <a:lnRef idx="1">
              <a:schemeClr val="accent4">
                <a:tint val="50000"/>
              </a:schemeClr>
            </a:lnRef>
          </a:right>
          <a:top>
            <a:lnRef idx="1">
              <a:schemeClr val="accent4">
                <a:tint val="50000"/>
              </a:schemeClr>
            </a:lnRef>
          </a:top>
          <a:bottom>
            <a:lnRef idx="1">
              <a:schemeClr val="accent4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34602" autoAdjust="0"/>
    <p:restoredTop sz="98854" autoAdjust="0"/>
  </p:normalViewPr>
  <p:slideViewPr>
    <p:cSldViewPr>
      <p:cViewPr>
        <p:scale>
          <a:sx n="50" d="100"/>
          <a:sy n="50" d="100"/>
        </p:scale>
        <p:origin x="-2501" y="-446"/>
      </p:cViewPr>
      <p:guideLst>
        <p:guide orient="horz" pos="3072"/>
        <p:guide pos="4096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5" d="100"/>
        <a:sy n="65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Nikita%20Gopal\Desktop\GAF8%20run-up%20events\1st%20event_29%20Nov%202021\data%20India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chart>
    <c:plotArea>
      <c:layout/>
      <c:barChart>
        <c:barDir val="col"/>
        <c:grouping val="clustered"/>
        <c:ser>
          <c:idx val="0"/>
          <c:order val="0"/>
          <c:dLbls>
            <c:txPr>
              <a:bodyPr/>
              <a:lstStyle/>
              <a:p>
                <a:pPr>
                  <a:defRPr lang="en-IN" sz="1400"/>
                </a:pPr>
                <a:endParaRPr lang="en-US"/>
              </a:p>
            </c:txPr>
            <c:showVal val="1"/>
            <c:showCatName val="1"/>
          </c:dLbls>
          <c:cat>
            <c:strRef>
              <c:f>Sheet1!$Q$2:$V$2</c:f>
              <c:strCache>
                <c:ptCount val="6"/>
                <c:pt idx="0">
                  <c:v>Marketing of fish</c:v>
                </c:pt>
                <c:pt idx="1">
                  <c:v>Net making and mending</c:v>
                </c:pt>
                <c:pt idx="2">
                  <c:v>Curing/ processing</c:v>
                </c:pt>
                <c:pt idx="3">
                  <c:v>Peeling</c:v>
                </c:pt>
                <c:pt idx="4">
                  <c:v>Labourer</c:v>
                </c:pt>
                <c:pt idx="5">
                  <c:v>Others</c:v>
                </c:pt>
              </c:strCache>
            </c:strRef>
          </c:cat>
          <c:val>
            <c:numRef>
              <c:f>Sheet1!$Q$3:$V$3</c:f>
              <c:numCache>
                <c:formatCode>0.00</c:formatCode>
                <c:ptCount val="6"/>
                <c:pt idx="0">
                  <c:v>86.419612151999885</c:v>
                </c:pt>
                <c:pt idx="1">
                  <c:v>52.188866326399939</c:v>
                </c:pt>
                <c:pt idx="2">
                  <c:v>90.331731963886341</c:v>
                </c:pt>
                <c:pt idx="3">
                  <c:v>94.553372186233915</c:v>
                </c:pt>
                <c:pt idx="4">
                  <c:v>53.666200218057568</c:v>
                </c:pt>
                <c:pt idx="5">
                  <c:v>57.036133556944655</c:v>
                </c:pt>
              </c:numCache>
            </c:numRef>
          </c:val>
        </c:ser>
        <c:dLbls/>
        <c:gapWidth val="100"/>
        <c:axId val="187856384"/>
        <c:axId val="187857920"/>
      </c:barChart>
      <c:catAx>
        <c:axId val="187856384"/>
        <c:scaling>
          <c:orientation val="minMax"/>
        </c:scaling>
        <c:axPos val="b"/>
        <c:tickLblPos val="nextTo"/>
        <c:txPr>
          <a:bodyPr/>
          <a:lstStyle/>
          <a:p>
            <a:pPr>
              <a:defRPr lang="en-IN"/>
            </a:pPr>
            <a:endParaRPr lang="en-US"/>
          </a:p>
        </c:txPr>
        <c:crossAx val="187857920"/>
        <c:crosses val="autoZero"/>
        <c:auto val="1"/>
        <c:lblAlgn val="ctr"/>
        <c:lblOffset val="100"/>
      </c:catAx>
      <c:valAx>
        <c:axId val="187857920"/>
        <c:scaling>
          <c:orientation val="minMax"/>
        </c:scaling>
        <c:axPos val="l"/>
        <c:numFmt formatCode="0.00" sourceLinked="1"/>
        <c:tickLblPos val="nextTo"/>
        <c:txPr>
          <a:bodyPr/>
          <a:lstStyle/>
          <a:p>
            <a:pPr>
              <a:defRPr lang="en-IN"/>
            </a:pPr>
            <a:endParaRPr lang="en-US"/>
          </a:p>
        </c:txPr>
        <c:crossAx val="187856384"/>
        <c:crosses val="autoZero"/>
        <c:crossBetween val="between"/>
      </c:valAx>
    </c:plotArea>
    <c:plotVisOnly val="1"/>
    <c:dispBlanksAs val="gap"/>
  </c:chart>
  <c:externalData r:id="rId1"/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17" name="Shape 117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xmlns="" val="3204417019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1pPr>
    <a:lvl2pPr indent="228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2pPr>
    <a:lvl3pPr indent="457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3pPr>
    <a:lvl4pPr indent="685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4pPr>
    <a:lvl5pPr indent="9144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5pPr>
    <a:lvl6pPr indent="11430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6pPr>
    <a:lvl7pPr indent="1371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7pPr>
    <a:lvl8pPr indent="1600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8pPr>
    <a:lvl9pPr indent="1828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xmlns="" val="22116931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xmlns="" val="22116931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xmlns="" val="22116931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xmlns="" val="22116931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xmlns="" val="22116931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xmlns="" val="2211693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xmlns="" val="2211693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xmlns="" val="2211693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xmlns="" val="22116931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xmlns="" val="22116931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xmlns="" val="22116931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xmlns="" val="22116931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xmlns="" val="22116931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xmlns="" val="2211693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2" name="Body Level One…"/>
          <p:cNvSpPr txBox="1"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View of beach and sea from a grassy sand dune"/>
          <p:cNvSpPr>
            <a:spLocks noGrp="1"/>
          </p:cNvSpPr>
          <p:nvPr>
            <p:ph type="pic" idx="21"/>
          </p:nvPr>
        </p:nvSpPr>
        <p:spPr>
          <a:xfrm>
            <a:off x="-27096" y="541866"/>
            <a:ext cx="13058990" cy="8705993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0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92405" y="9202779"/>
            <a:ext cx="2297753" cy="390144"/>
          </a:xfrm>
          <a:prstGeom prst="rect">
            <a:avLst/>
          </a:prstGeom>
        </p:spPr>
        <p:txBody>
          <a:bodyPr lIns="109234" tIns="54617" rIns="109234" bIns="54617"/>
          <a:lstStyle/>
          <a:p>
            <a:fld id="{951D1AAF-67C3-4339-9C53-CB421154815E}" type="datetimeFigureOut">
              <a:rPr lang="en-US" smtClean="0"/>
              <a:pPr/>
              <a:t>4/9/2022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165794" y="9202779"/>
            <a:ext cx="6294890" cy="390144"/>
          </a:xfrm>
          <a:prstGeom prst="rect">
            <a:avLst/>
          </a:prstGeom>
        </p:spPr>
        <p:txBody>
          <a:bodyPr lIns="109234" tIns="54617" rIns="109234" bIns="54617"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345822" y="8195733"/>
            <a:ext cx="306383" cy="300932"/>
          </a:xfrm>
        </p:spPr>
        <p:txBody>
          <a:bodyPr/>
          <a:lstStyle/>
          <a:p>
            <a:fld id="{25E02DF4-0FAE-4BC8-869A-1C37D4D1FF4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47508765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290" y="6267592"/>
            <a:ext cx="11054080" cy="1937173"/>
          </a:xfrm>
        </p:spPr>
        <p:txBody>
          <a:bodyPr anchor="t"/>
          <a:lstStyle>
            <a:lvl1pPr algn="l">
              <a:defRPr sz="57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290" y="4133993"/>
            <a:ext cx="11054080" cy="2133599"/>
          </a:xfrm>
        </p:spPr>
        <p:txBody>
          <a:bodyPr anchor="b"/>
          <a:lstStyle>
            <a:lvl1pPr marL="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1pPr>
            <a:lvl2pPr marL="650230" indent="0">
              <a:buNone/>
              <a:defRPr sz="2600">
                <a:solidFill>
                  <a:schemeClr val="tx1">
                    <a:tint val="75000"/>
                  </a:schemeClr>
                </a:solidFill>
              </a:defRPr>
            </a:lvl2pPr>
            <a:lvl3pPr marL="1300460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3pPr>
            <a:lvl4pPr marL="195069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4pPr>
            <a:lvl5pPr marL="260091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5pPr>
            <a:lvl6pPr marL="325114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6pPr>
            <a:lvl7pPr marL="390137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7pPr>
            <a:lvl8pPr marL="455160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8pPr>
            <a:lvl9pPr marL="520183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50240" y="9040143"/>
            <a:ext cx="3034453" cy="519289"/>
          </a:xfrm>
          <a:prstGeom prst="rect">
            <a:avLst/>
          </a:prstGeom>
        </p:spPr>
        <p:txBody>
          <a:bodyPr lIns="130046" tIns="65023" rIns="130046" bIns="65023"/>
          <a:lstStyle/>
          <a:p>
            <a:fld id="{6E4B23AB-C941-477D-B35F-1706A5558C9E}" type="datetimeFigureOut">
              <a:rPr lang="en-US" smtClean="0"/>
              <a:pPr/>
              <a:t>4/9/2022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443307" y="9040143"/>
            <a:ext cx="4118187" cy="519289"/>
          </a:xfrm>
          <a:prstGeom prst="rect">
            <a:avLst/>
          </a:prstGeom>
        </p:spPr>
        <p:txBody>
          <a:bodyPr lIns="130046" tIns="65023" rIns="130046" bIns="65023"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345822" y="8195733"/>
            <a:ext cx="306383" cy="300932"/>
          </a:xfrm>
        </p:spPr>
        <p:txBody>
          <a:bodyPr/>
          <a:lstStyle/>
          <a:p>
            <a:fld id="{0B5A3150-2F0D-45F6-9314-F4E51737DFC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470963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View of beach and sea from a grassy sand dune"/>
          <p:cNvSpPr>
            <a:spLocks noGrp="1"/>
          </p:cNvSpPr>
          <p:nvPr>
            <p:ph type="pic" idx="21"/>
          </p:nvPr>
        </p:nvSpPr>
        <p:spPr>
          <a:xfrm>
            <a:off x="1667181" y="1009225"/>
            <a:ext cx="9672324" cy="6448217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1" name="Title Text"/>
          <p:cNvSpPr txBox="1">
            <a:spLocks noGrp="1"/>
          </p:cNvSpPr>
          <p:nvPr>
            <p:ph type="title"/>
          </p:nvPr>
        </p:nvSpPr>
        <p:spPr>
          <a:xfrm>
            <a:off x="338666" y="6292424"/>
            <a:ext cx="12327468" cy="107019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338666" y="7321973"/>
            <a:ext cx="12327468" cy="846669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Text"/>
          <p:cNvSpPr txBox="1">
            <a:spLocks noGrp="1"/>
          </p:cNvSpPr>
          <p:nvPr>
            <p:ph type="title"/>
          </p:nvPr>
        </p:nvSpPr>
        <p:spPr>
          <a:xfrm>
            <a:off x="948264" y="3637279"/>
            <a:ext cx="11108271" cy="2479044"/>
          </a:xfrm>
          <a:prstGeom prst="rect">
            <a:avLst/>
          </a:prstGeom>
        </p:spPr>
        <p:txBody>
          <a:bodyPr anchor="ctr"/>
          <a:lstStyle/>
          <a:p>
            <a:r>
              <a:t>Title Text</a:t>
            </a:r>
          </a:p>
        </p:txBody>
      </p:sp>
      <p:sp>
        <p:nvSpPr>
          <p:cNvPr id="3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Heron flying low over a beach with a short fence in the foreground"/>
          <p:cNvSpPr>
            <a:spLocks noGrp="1"/>
          </p:cNvSpPr>
          <p:nvPr>
            <p:ph type="pic" sz="half" idx="21"/>
          </p:nvPr>
        </p:nvSpPr>
        <p:spPr>
          <a:xfrm>
            <a:off x="6841066" y="1727199"/>
            <a:ext cx="6116324" cy="6116324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9" name="Title Text"/>
          <p:cNvSpPr txBox="1">
            <a:spLocks noGrp="1"/>
          </p:cNvSpPr>
          <p:nvPr>
            <p:ph type="title"/>
          </p:nvPr>
        </p:nvSpPr>
        <p:spPr>
          <a:xfrm>
            <a:off x="880532" y="1727199"/>
            <a:ext cx="5452536" cy="2959950"/>
          </a:xfrm>
          <a:prstGeom prst="rect">
            <a:avLst/>
          </a:prstGeom>
        </p:spPr>
        <p:txBody>
          <a:bodyPr/>
          <a:lstStyle>
            <a:lvl1pPr>
              <a:defRPr sz="5800"/>
            </a:lvl1pPr>
          </a:lstStyle>
          <a:p>
            <a:r>
              <a:t>Title Text</a:t>
            </a:r>
          </a:p>
        </p:txBody>
      </p:sp>
      <p:sp>
        <p:nvSpPr>
          <p:cNvPr id="4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880532" y="4700692"/>
            <a:ext cx="5452536" cy="3054776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itle Text"/>
          <p:cNvSpPr txBox="1">
            <a:spLocks noGrp="1"/>
          </p:cNvSpPr>
          <p:nvPr>
            <p:ph type="title"/>
          </p:nvPr>
        </p:nvSpPr>
        <p:spPr>
          <a:xfrm>
            <a:off x="900851" y="1408851"/>
            <a:ext cx="11203097" cy="1219204"/>
          </a:xfrm>
          <a:prstGeom prst="rect">
            <a:avLst/>
          </a:prstGeom>
        </p:spPr>
        <p:txBody>
          <a:bodyPr anchor="ctr"/>
          <a:lstStyle/>
          <a:p>
            <a:r>
              <a:t>Title Text</a:t>
            </a:r>
          </a:p>
        </p:txBody>
      </p:sp>
      <p:sp>
        <p:nvSpPr>
          <p:cNvPr id="4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andy path between two hills leading to the ocean"/>
          <p:cNvSpPr>
            <a:spLocks noGrp="1"/>
          </p:cNvSpPr>
          <p:nvPr>
            <p:ph type="pic" sz="half" idx="21"/>
          </p:nvPr>
        </p:nvSpPr>
        <p:spPr>
          <a:xfrm>
            <a:off x="5845385" y="2898986"/>
            <a:ext cx="7437123" cy="495808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66" name="Title Text"/>
          <p:cNvSpPr txBox="1">
            <a:spLocks noGrp="1"/>
          </p:cNvSpPr>
          <p:nvPr>
            <p:ph type="title"/>
          </p:nvPr>
        </p:nvSpPr>
        <p:spPr>
          <a:xfrm>
            <a:off x="900851" y="1408851"/>
            <a:ext cx="11203097" cy="1219204"/>
          </a:xfrm>
          <a:prstGeom prst="rect">
            <a:avLst/>
          </a:prstGeom>
        </p:spPr>
        <p:txBody>
          <a:bodyPr anchor="ctr"/>
          <a:lstStyle/>
          <a:p>
            <a:r>
              <a:t>Title Text</a:t>
            </a:r>
          </a:p>
        </p:txBody>
      </p:sp>
      <p:sp>
        <p:nvSpPr>
          <p:cNvPr id="67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900851" y="2898986"/>
            <a:ext cx="5452537" cy="4958082"/>
          </a:xfrm>
          <a:prstGeom prst="rect">
            <a:avLst/>
          </a:prstGeom>
        </p:spPr>
        <p:txBody>
          <a:bodyPr anchor="ctr"/>
          <a:lstStyle>
            <a:lvl1pPr marL="382334" indent="-382334" algn="l">
              <a:spcBef>
                <a:spcPts val="3200"/>
              </a:spcBef>
              <a:buSzPct val="125000"/>
              <a:buChar char="•"/>
              <a:defRPr sz="2600"/>
            </a:lvl1pPr>
            <a:lvl2pPr marL="941134" indent="-382334" algn="l">
              <a:spcBef>
                <a:spcPts val="3200"/>
              </a:spcBef>
              <a:buSzPct val="125000"/>
              <a:buChar char="•"/>
              <a:defRPr sz="2600"/>
            </a:lvl2pPr>
            <a:lvl3pPr marL="1499934" indent="-382334" algn="l">
              <a:spcBef>
                <a:spcPts val="3200"/>
              </a:spcBef>
              <a:buSzPct val="125000"/>
              <a:buChar char="•"/>
              <a:defRPr sz="2600"/>
            </a:lvl3pPr>
            <a:lvl4pPr marL="2058734" indent="-382334" algn="l">
              <a:spcBef>
                <a:spcPts val="3200"/>
              </a:spcBef>
              <a:buSzPct val="125000"/>
              <a:buChar char="•"/>
              <a:defRPr sz="2600"/>
            </a:lvl4pPr>
            <a:lvl5pPr marL="2617534" indent="-382334" algn="l">
              <a:spcBef>
                <a:spcPts val="3200"/>
              </a:spcBef>
              <a:buSzPct val="125000"/>
              <a:buChar char="•"/>
              <a:defRPr sz="26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Body Level One…"/>
          <p:cNvSpPr txBox="1">
            <a:spLocks noGrp="1"/>
          </p:cNvSpPr>
          <p:nvPr>
            <p:ph type="body" idx="1"/>
          </p:nvPr>
        </p:nvSpPr>
        <p:spPr>
          <a:xfrm>
            <a:off x="900851" y="2167464"/>
            <a:ext cx="11203097" cy="5418672"/>
          </a:xfrm>
          <a:prstGeom prst="rect">
            <a:avLst/>
          </a:prstGeom>
        </p:spPr>
        <p:txBody>
          <a:bodyPr anchor="ctr"/>
          <a:lstStyle>
            <a:lvl1pPr marL="449789" indent="-449789" algn="l">
              <a:spcBef>
                <a:spcPts val="4100"/>
              </a:spcBef>
              <a:buSzPct val="125000"/>
              <a:buChar char="•"/>
              <a:defRPr sz="3400"/>
            </a:lvl1pPr>
            <a:lvl2pPr marL="1084789" indent="-449791" algn="l">
              <a:spcBef>
                <a:spcPts val="4100"/>
              </a:spcBef>
              <a:buSzPct val="125000"/>
              <a:buChar char="•"/>
              <a:defRPr sz="3400"/>
            </a:lvl2pPr>
            <a:lvl3pPr marL="1719789" indent="-449789" algn="l">
              <a:spcBef>
                <a:spcPts val="4100"/>
              </a:spcBef>
              <a:buSzPct val="125000"/>
              <a:buChar char="•"/>
              <a:defRPr sz="3400"/>
            </a:lvl3pPr>
            <a:lvl4pPr marL="2354789" indent="-449789" algn="l">
              <a:spcBef>
                <a:spcPts val="4100"/>
              </a:spcBef>
              <a:buSzPct val="125000"/>
              <a:buChar char="•"/>
              <a:defRPr sz="3400"/>
            </a:lvl4pPr>
            <a:lvl5pPr marL="2989789" indent="-449789" algn="l">
              <a:spcBef>
                <a:spcPts val="4100"/>
              </a:spcBef>
              <a:buSzPct val="125000"/>
              <a:buChar char="•"/>
              <a:defRPr sz="3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Sandy path between two hills leading to the ocean"/>
          <p:cNvSpPr>
            <a:spLocks noGrp="1"/>
          </p:cNvSpPr>
          <p:nvPr>
            <p:ph type="pic" sz="quarter" idx="21"/>
          </p:nvPr>
        </p:nvSpPr>
        <p:spPr>
          <a:xfrm>
            <a:off x="8160173" y="4978400"/>
            <a:ext cx="4439923" cy="2959949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84" name="Heron flying low over a beach with a short fence in the foreground"/>
          <p:cNvSpPr>
            <a:spLocks noGrp="1"/>
          </p:cNvSpPr>
          <p:nvPr>
            <p:ph type="pic" sz="quarter" idx="22"/>
          </p:nvPr>
        </p:nvSpPr>
        <p:spPr>
          <a:xfrm>
            <a:off x="8405707" y="1679786"/>
            <a:ext cx="3948856" cy="3948854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85" name="View of beach and sea from a grassy sand dune"/>
          <p:cNvSpPr>
            <a:spLocks noGrp="1"/>
          </p:cNvSpPr>
          <p:nvPr>
            <p:ph type="pic" idx="23"/>
          </p:nvPr>
        </p:nvSpPr>
        <p:spPr>
          <a:xfrm>
            <a:off x="-528321" y="1822025"/>
            <a:ext cx="9174482" cy="6116324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8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273386" y="5994400"/>
            <a:ext cx="10464804" cy="389265"/>
          </a:xfrm>
          <a:prstGeom prst="rect">
            <a:avLst/>
          </a:prstGeom>
        </p:spPr>
        <p:txBody>
          <a:bodyPr/>
          <a:lstStyle>
            <a:lvl1pPr>
              <a:defRPr sz="2200" i="1"/>
            </a:lvl1pPr>
            <a:lvl2pPr>
              <a:defRPr sz="2200" i="1"/>
            </a:lvl2pPr>
            <a:lvl3pPr>
              <a:defRPr sz="2200" i="1"/>
            </a:lvl3pPr>
            <a:lvl4pPr>
              <a:defRPr sz="2200" i="1"/>
            </a:lvl4pPr>
            <a:lvl5pPr>
              <a:defRPr sz="2200" i="1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4" name="“Type a quote here.”"/>
          <p:cNvSpPr txBox="1">
            <a:spLocks noGrp="1"/>
          </p:cNvSpPr>
          <p:nvPr>
            <p:ph type="body" sz="quarter" idx="21"/>
          </p:nvPr>
        </p:nvSpPr>
        <p:spPr>
          <a:xfrm>
            <a:off x="1273385" y="4399191"/>
            <a:ext cx="10464804" cy="562364"/>
          </a:xfrm>
          <a:prstGeom prst="rect">
            <a:avLst/>
          </a:prstGeom>
        </p:spPr>
        <p:txBody>
          <a:bodyPr anchor="ctr"/>
          <a:lstStyle/>
          <a:p>
            <a:endParaRPr/>
          </a:p>
        </p:txBody>
      </p:sp>
      <p:sp>
        <p:nvSpPr>
          <p:cNvPr id="9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948264" y="2445173"/>
            <a:ext cx="11108271" cy="2479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7091" tIns="27091" rIns="27091" bIns="27091" anchor="b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948264" y="4991946"/>
            <a:ext cx="11108271" cy="8466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7091" tIns="27091" rIns="27091" bIns="27091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352591" y="8195733"/>
            <a:ext cx="292844" cy="276890"/>
          </a:xfrm>
          <a:prstGeom prst="rect">
            <a:avLst/>
          </a:prstGeom>
          <a:ln w="12700">
            <a:miter lim="400000"/>
          </a:ln>
        </p:spPr>
        <p:txBody>
          <a:bodyPr wrap="none" lIns="27091" tIns="27091" rIns="27091" bIns="27091">
            <a:spAutoFit/>
          </a:bodyPr>
          <a:lstStyle>
            <a:lvl1pPr>
              <a:defRPr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1" r:id="rId12"/>
  </p:sldLayoutIdLst>
  <p:transition spd="med"/>
  <p:txStyles>
    <p:titleStyle>
      <a:lvl1pPr marL="0" marR="0" indent="0" algn="ctr" defTabSz="58702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8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1pPr>
      <a:lvl2pPr marL="0" marR="0" indent="0" algn="ctr" defTabSz="58702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8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2pPr>
      <a:lvl3pPr marL="0" marR="0" indent="0" algn="ctr" defTabSz="58702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8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3pPr>
      <a:lvl4pPr marL="0" marR="0" indent="0" algn="ctr" defTabSz="58702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8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4pPr>
      <a:lvl5pPr marL="0" marR="0" indent="0" algn="ctr" defTabSz="58702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8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5pPr>
      <a:lvl6pPr marL="0" marR="0" indent="0" algn="ctr" defTabSz="58702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8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6pPr>
      <a:lvl7pPr marL="0" marR="0" indent="0" algn="ctr" defTabSz="58702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8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7pPr>
      <a:lvl8pPr marL="0" marR="0" indent="0" algn="ctr" defTabSz="58702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8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8pPr>
      <a:lvl9pPr marL="0" marR="0" indent="0" algn="ctr" defTabSz="58702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8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9pPr>
    </p:titleStyle>
    <p:bodyStyle>
      <a:lvl1pPr marL="0" marR="0" indent="0" algn="ctr" defTabSz="58702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0" algn="ctr" defTabSz="58702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0" algn="ctr" defTabSz="58702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0" algn="ctr" defTabSz="58702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0" algn="ctr" defTabSz="58702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0" algn="ctr" defTabSz="58702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0" algn="ctr" defTabSz="58702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0" algn="ctr" defTabSz="58702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0" algn="ctr" defTabSz="58702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bodyStyle>
    <p:otherStyle>
      <a:lvl1pPr marL="0" marR="0" indent="0" algn="ctr" defTabSz="58702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0" algn="ctr" defTabSz="58702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0" algn="ctr" defTabSz="58702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0" algn="ctr" defTabSz="58702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0" algn="ctr" defTabSz="58702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0" algn="ctr" defTabSz="58702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0" algn="ctr" defTabSz="58702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0" algn="ctr" defTabSz="58702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0" algn="ctr" defTabSz="58702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png"/><Relationship Id="rId7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4.jpeg"/><Relationship Id="rId5" Type="http://schemas.microsoft.com/office/2007/relationships/hdphoto" Target="../media/hdphoto3.wdp"/><Relationship Id="rId4" Type="http://schemas.openxmlformats.org/officeDocument/2006/relationships/image" Target="../media/image3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3.png"/><Relationship Id="rId4" Type="http://schemas.openxmlformats.org/officeDocument/2006/relationships/image" Target="../media/image4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5.jpeg"/><Relationship Id="rId4" Type="http://schemas.microsoft.com/office/2007/relationships/hdphoto" Target="../media/hdphoto4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eforum.org/agenda/2020/12/covid-women-workload-domestic-caring/" TargetMode="External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1.jpeg"/><Relationship Id="rId5" Type="http://schemas.openxmlformats.org/officeDocument/2006/relationships/hyperlink" Target="https://www.hindustantimes.com/india-news" TargetMode="External"/><Relationship Id="rId4" Type="http://schemas.openxmlformats.org/officeDocument/2006/relationships/hyperlink" Target="https://www.hindustantimes.com/" TargetMode="Externa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9.jpeg"/><Relationship Id="rId7" Type="http://schemas.microsoft.com/office/2007/relationships/hdphoto" Target="../media/hdphoto2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10" Type="http://schemas.openxmlformats.org/officeDocument/2006/relationships/image" Target="../media/image15.jpeg"/><Relationship Id="rId4" Type="http://schemas.openxmlformats.org/officeDocument/2006/relationships/image" Target="../media/image10.jpeg"/><Relationship Id="rId9" Type="http://schemas.openxmlformats.org/officeDocument/2006/relationships/image" Target="../media/image1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2.png"/><Relationship Id="rId5" Type="http://schemas.openxmlformats.org/officeDocument/2006/relationships/image" Target="../media/image21.jpeg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" name="Logo, company nameDescription automatically generated" descr="Logo, company nameDescription automatically generated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10632523" y="4732784"/>
            <a:ext cx="2172321" cy="1207453"/>
          </a:xfrm>
          <a:prstGeom prst="rect">
            <a:avLst/>
          </a:prstGeom>
          <a:ln w="12700">
            <a:miter lim="400000"/>
          </a:ln>
        </p:spPr>
      </p:pic>
      <p:sp>
        <p:nvSpPr>
          <p:cNvPr id="125" name="Session title"/>
          <p:cNvSpPr txBox="1"/>
          <p:nvPr/>
        </p:nvSpPr>
        <p:spPr>
          <a:xfrm>
            <a:off x="612775" y="484312"/>
            <a:ext cx="11866289" cy="15320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27091" tIns="27091" rIns="27091" bIns="27091" anchor="ctr">
            <a:spAutoFit/>
          </a:bodyPr>
          <a:lstStyle>
            <a:lvl1pPr>
              <a:defRPr sz="4800" b="1">
                <a:latin typeface="Candara"/>
                <a:ea typeface="Candara"/>
                <a:cs typeface="Candara"/>
                <a:sym typeface="Candara"/>
              </a:defRPr>
            </a:lvl1pPr>
          </a:lstStyle>
          <a:p>
            <a:r>
              <a:rPr lang="en-US" dirty="0" smtClean="0"/>
              <a:t>Women fish harvesters in India: Issues and Challenges</a:t>
            </a:r>
            <a:endParaRPr dirty="0"/>
          </a:p>
        </p:txBody>
      </p:sp>
      <p:sp>
        <p:nvSpPr>
          <p:cNvPr id="126" name="Webinar on Gender and Labour in Fisheries: Women Work in Fisheries, Too!…"/>
          <p:cNvSpPr txBox="1"/>
          <p:nvPr/>
        </p:nvSpPr>
        <p:spPr>
          <a:xfrm>
            <a:off x="501608" y="6662750"/>
            <a:ext cx="12215898" cy="25169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27091" tIns="27091" rIns="27091" bIns="27091" anchor="ctr">
            <a:spAutoFit/>
          </a:bodyPr>
          <a:lstStyle/>
          <a:p>
            <a:pPr>
              <a:defRPr sz="4000">
                <a:solidFill>
                  <a:srgbClr val="FF6600"/>
                </a:solidFill>
                <a:latin typeface="Candara"/>
                <a:ea typeface="Candara"/>
                <a:cs typeface="Candara"/>
                <a:sym typeface="Candara"/>
              </a:defRPr>
            </a:pPr>
            <a:r>
              <a:rPr lang="en-IN" sz="4000" b="1" dirty="0" smtClean="0">
                <a:solidFill>
                  <a:schemeClr val="tx1"/>
                </a:solidFill>
              </a:rPr>
              <a:t>Nikita </a:t>
            </a:r>
            <a:r>
              <a:rPr lang="en-IN" sz="4000" b="1" dirty="0" err="1" smtClean="0">
                <a:solidFill>
                  <a:schemeClr val="tx1"/>
                </a:solidFill>
              </a:rPr>
              <a:t>Gopal</a:t>
            </a:r>
            <a:r>
              <a:rPr lang="en-IN" sz="4000" b="1" dirty="0" smtClean="0">
                <a:solidFill>
                  <a:schemeClr val="tx1"/>
                </a:solidFill>
              </a:rPr>
              <a:t>, , Principal Scientist, ICAR-CIFT</a:t>
            </a:r>
            <a:r>
              <a:rPr lang="en-IN" sz="4000" b="1" dirty="0" smtClean="0">
                <a:solidFill>
                  <a:schemeClr val="tx1"/>
                </a:solidFill>
              </a:rPr>
              <a:t> </a:t>
            </a:r>
          </a:p>
          <a:p>
            <a:pPr>
              <a:defRPr sz="4000">
                <a:solidFill>
                  <a:srgbClr val="FF6600"/>
                </a:solidFill>
                <a:latin typeface="Candara"/>
                <a:ea typeface="Candara"/>
                <a:cs typeface="Candara"/>
                <a:sym typeface="Candara"/>
              </a:defRPr>
            </a:pPr>
            <a:endParaRPr lang="en-IN" sz="4000" b="1" dirty="0" smtClean="0">
              <a:solidFill>
                <a:schemeClr val="tx1"/>
              </a:solidFill>
            </a:endParaRPr>
          </a:p>
          <a:p>
            <a:pPr>
              <a:defRPr sz="4000">
                <a:solidFill>
                  <a:srgbClr val="FF6600"/>
                </a:solidFill>
                <a:latin typeface="Candara"/>
                <a:ea typeface="Candara"/>
                <a:cs typeface="Candara"/>
                <a:sym typeface="Candara"/>
              </a:defRPr>
            </a:pPr>
            <a:r>
              <a:rPr lang="en-IN" sz="4000" b="1" dirty="0" smtClean="0">
                <a:solidFill>
                  <a:schemeClr val="tx1"/>
                </a:solidFill>
              </a:rPr>
              <a:t>National Workshop: SSF Guidelines and Women in Fisheries, </a:t>
            </a:r>
            <a:r>
              <a:rPr lang="en-IN" sz="4000" b="1" dirty="0" smtClean="0">
                <a:solidFill>
                  <a:schemeClr val="tx1"/>
                </a:solidFill>
              </a:rPr>
              <a:t>India, Chennai</a:t>
            </a:r>
            <a:r>
              <a:rPr lang="en-IN" sz="4000" b="1" dirty="0" smtClean="0">
                <a:solidFill>
                  <a:schemeClr val="tx1"/>
                </a:solidFill>
              </a:rPr>
              <a:t>; 8-10 April 2022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10632523" y="2356520"/>
            <a:ext cx="1622498" cy="917072"/>
            <a:chOff x="4112846" y="2362200"/>
            <a:chExt cx="1107747" cy="666750"/>
          </a:xfrm>
        </p:grpSpPr>
        <p:pic>
          <p:nvPicPr>
            <p:cNvPr id="15" name="Picture 4" descr="Logo of Indian Council of Agricultural Research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12846" y="2362200"/>
              <a:ext cx="537308" cy="6667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10" descr="Central Institute of Fisheries Technology - Wikipedia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53001" y="2442738"/>
              <a:ext cx="567592" cy="5056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" name="Group 3"/>
          <p:cNvGrpSpPr/>
          <p:nvPr/>
        </p:nvGrpSpPr>
        <p:grpSpPr>
          <a:xfrm>
            <a:off x="430170" y="3019412"/>
            <a:ext cx="10002464" cy="2880320"/>
            <a:chOff x="1389832" y="4039610"/>
            <a:chExt cx="9073007" cy="2403659"/>
          </a:xfrm>
        </p:grpSpPr>
        <p:pic>
          <p:nvPicPr>
            <p:cNvPr id="17" name="Picture 2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89832" y="4039610"/>
              <a:ext cx="3215680" cy="238485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8" name="Picture 4" descr="E:\D back up 2 July 2020\DESKtop 31 August 2017 all files\DESKTOP\lesely photos\New folder\DSC_1042.JP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24638" y="4039751"/>
              <a:ext cx="2644007" cy="239738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" name="Picture 2" descr="E:\DESKtop 31 August 2017 all files\DESKTOP\lesely photos\New folder\DSC_1384.JP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99132" y="4039820"/>
              <a:ext cx="3163707" cy="24034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AutoShape 4" descr="Central Institute of Fisheries Education - Wikipedi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sp>
        <p:nvSpPr>
          <p:cNvPr id="3" name="AutoShape 6" descr="Central Institute of Fisheries Education - Wikipedia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pic>
        <p:nvPicPr>
          <p:cNvPr id="1032" name="Picture 8" descr="CIFE Mumbai offers admissions to Ph.D programmes - Careerindia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2509" t="1894" r="13636" b="2584"/>
          <a:stretch/>
        </p:blipFill>
        <p:spPr bwMode="auto">
          <a:xfrm>
            <a:off x="11056801" y="3580656"/>
            <a:ext cx="865395" cy="839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Introduction/Background"/>
          <p:cNvSpPr txBox="1">
            <a:spLocks noGrp="1"/>
          </p:cNvSpPr>
          <p:nvPr>
            <p:ph type="title"/>
          </p:nvPr>
        </p:nvSpPr>
        <p:spPr>
          <a:xfrm>
            <a:off x="165696" y="43307"/>
            <a:ext cx="12809286" cy="1219205"/>
          </a:xfrm>
          <a:prstGeom prst="rect">
            <a:avLst/>
          </a:prstGeom>
        </p:spPr>
        <p:txBody>
          <a:bodyPr>
            <a:noAutofit/>
          </a:bodyPr>
          <a:lstStyle>
            <a:lvl1pPr algn="l" defTabSz="563540">
              <a:defRPr sz="7400" b="1">
                <a:solidFill>
                  <a:srgbClr val="FFFFFF"/>
                </a:solidFill>
                <a:latin typeface="Candara"/>
                <a:ea typeface="Candara"/>
                <a:cs typeface="Candara"/>
                <a:sym typeface="Candara"/>
              </a:defRPr>
            </a:lvl1pPr>
          </a:lstStyle>
          <a:p>
            <a:r>
              <a:rPr lang="en-IN" sz="6000" dirty="0"/>
              <a:t>Women in small scale fish harvesting</a:t>
            </a:r>
            <a:endParaRPr sz="2400" dirty="0"/>
          </a:p>
        </p:txBody>
      </p:sp>
      <p:sp>
        <p:nvSpPr>
          <p:cNvPr id="7" name="Double-click to edit"/>
          <p:cNvSpPr txBox="1">
            <a:spLocks noGrp="1"/>
          </p:cNvSpPr>
          <p:nvPr>
            <p:ph type="body" idx="1"/>
          </p:nvPr>
        </p:nvSpPr>
        <p:spPr>
          <a:xfrm>
            <a:off x="381720" y="1519944"/>
            <a:ext cx="12241360" cy="4536504"/>
          </a:xfrm>
          <a:prstGeom prst="rect">
            <a:avLst/>
          </a:prstGeom>
        </p:spPr>
        <p:txBody>
          <a:bodyPr anchor="t">
            <a:noAutofit/>
          </a:bodyPr>
          <a:lstStyle/>
          <a:p>
            <a:pPr lvl="1">
              <a:spcBef>
                <a:spcPts val="0"/>
              </a:spcBef>
            </a:pPr>
            <a:r>
              <a:rPr lang="en-IN" sz="3600" dirty="0" smtClean="0">
                <a:latin typeface="Candara"/>
                <a:ea typeface="Candara"/>
                <a:cs typeface="Candara"/>
              </a:rPr>
              <a:t>Lakes/ rivers </a:t>
            </a:r>
          </a:p>
          <a:p>
            <a:pPr lvl="1">
              <a:spcBef>
                <a:spcPts val="0"/>
              </a:spcBef>
            </a:pPr>
            <a:endParaRPr lang="en-IN" sz="3600" dirty="0" smtClean="0">
              <a:latin typeface="Candara"/>
              <a:ea typeface="Candara"/>
              <a:cs typeface="Candara"/>
            </a:endParaRPr>
          </a:p>
          <a:p>
            <a:pPr lvl="1">
              <a:spcBef>
                <a:spcPts val="0"/>
              </a:spcBef>
            </a:pPr>
            <a:endParaRPr lang="en-IN" sz="3600" dirty="0" smtClean="0">
              <a:latin typeface="Candara"/>
              <a:ea typeface="Candara"/>
              <a:cs typeface="Candara"/>
            </a:endParaRPr>
          </a:p>
          <a:p>
            <a:pPr lvl="1">
              <a:spcBef>
                <a:spcPts val="0"/>
              </a:spcBef>
            </a:pPr>
            <a:endParaRPr lang="en-IN" sz="3600" dirty="0" smtClean="0">
              <a:latin typeface="Candara"/>
              <a:ea typeface="Candara"/>
              <a:cs typeface="Candara"/>
            </a:endParaRPr>
          </a:p>
          <a:p>
            <a:pPr>
              <a:spcBef>
                <a:spcPts val="0"/>
              </a:spcBef>
            </a:pPr>
            <a:endParaRPr lang="en-IN" sz="3600" dirty="0" smtClean="0">
              <a:latin typeface="Candara"/>
              <a:ea typeface="Candara"/>
              <a:cs typeface="Candara"/>
            </a:endParaRPr>
          </a:p>
          <a:p>
            <a:pPr marL="449789" indent="-449789">
              <a:spcBef>
                <a:spcPts val="0"/>
              </a:spcBef>
              <a:defRPr sz="3400">
                <a:latin typeface="Candara"/>
                <a:ea typeface="Candara"/>
                <a:cs typeface="Candara"/>
                <a:sym typeface="Candara"/>
              </a:defRPr>
            </a:pPr>
            <a:endParaRPr sz="1600" dirty="0"/>
          </a:p>
        </p:txBody>
      </p:sp>
      <p:grpSp>
        <p:nvGrpSpPr>
          <p:cNvPr id="4" name="Group 3"/>
          <p:cNvGrpSpPr/>
          <p:nvPr/>
        </p:nvGrpSpPr>
        <p:grpSpPr>
          <a:xfrm>
            <a:off x="422990" y="2354070"/>
            <a:ext cx="6480720" cy="4439285"/>
            <a:chOff x="813768" y="2525747"/>
            <a:chExt cx="5472608" cy="3686875"/>
          </a:xfrm>
        </p:grpSpPr>
        <p:pic>
          <p:nvPicPr>
            <p:cNvPr id="8" name="Picture 7"/>
            <p:cNvPicPr/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5337" t="8018" r="10672" b="12646"/>
            <a:stretch/>
          </p:blipFill>
          <p:spPr>
            <a:xfrm>
              <a:off x="813768" y="2525747"/>
              <a:ext cx="5472608" cy="3431173"/>
            </a:xfrm>
            <a:prstGeom prst="rect">
              <a:avLst/>
            </a:prstGeom>
          </p:spPr>
        </p:pic>
        <p:sp>
          <p:nvSpPr>
            <p:cNvPr id="3" name="Rectangle 2"/>
            <p:cNvSpPr/>
            <p:nvPr/>
          </p:nvSpPr>
          <p:spPr>
            <a:xfrm>
              <a:off x="813768" y="5951012"/>
              <a:ext cx="5472608" cy="261610"/>
            </a:xfrm>
            <a:prstGeom prst="rect">
              <a:avLst/>
            </a:prstGeom>
            <a:solidFill>
              <a:srgbClr val="F8A706"/>
            </a:solidFill>
          </p:spPr>
          <p:txBody>
            <a:bodyPr wrap="square">
              <a:spAutoFit/>
            </a:bodyPr>
            <a:lstStyle/>
            <a:p>
              <a:r>
                <a:rPr lang="en-IN" sz="1100" b="1" dirty="0" err="1"/>
                <a:t>Wular</a:t>
              </a:r>
              <a:r>
                <a:rPr lang="en-IN" sz="1100" b="1" dirty="0"/>
                <a:t> Lake  (Jammu &amp; Kashmir) </a:t>
              </a:r>
              <a:r>
                <a:rPr lang="en-IN" sz="1100" b="1" i="1" dirty="0"/>
                <a:t>(</a:t>
              </a:r>
              <a:r>
                <a:rPr lang="en-IN" sz="1100" b="1" i="1" dirty="0" err="1"/>
                <a:t>Regu</a:t>
              </a:r>
              <a:r>
                <a:rPr lang="en-IN" sz="1100" b="1" i="1" dirty="0"/>
                <a:t> and </a:t>
              </a:r>
              <a:r>
                <a:rPr lang="en-IN" sz="1100" b="1" i="1" dirty="0" err="1"/>
                <a:t>Ananthan</a:t>
              </a:r>
              <a:r>
                <a:rPr lang="en-IN" sz="1100" b="1" i="1" dirty="0"/>
                <a:t>, 2021)</a:t>
              </a:r>
              <a:endParaRPr lang="en-IN" sz="1100" dirty="0"/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6881107" y="6042182"/>
            <a:ext cx="5636050" cy="3519844"/>
            <a:chOff x="6915022" y="2483519"/>
            <a:chExt cx="4843962" cy="3018467"/>
          </a:xfrm>
        </p:grpSpPr>
        <p:pic>
          <p:nvPicPr>
            <p:cNvPr id="10" name="Picture 9" descr="Loktak Lake - Lives of the Fishermen Inhabiting the Phumdis - UNCONVENTIONAL AND VIVID - Google Chrome"/>
            <p:cNvPicPr/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7241" t="18454" r="35000" b="3722"/>
            <a:stretch/>
          </p:blipFill>
          <p:spPr>
            <a:xfrm>
              <a:off x="6934448" y="2483519"/>
              <a:ext cx="4824536" cy="2753321"/>
            </a:xfrm>
            <a:prstGeom prst="rect">
              <a:avLst/>
            </a:prstGeom>
          </p:spPr>
        </p:pic>
        <p:sp>
          <p:nvSpPr>
            <p:cNvPr id="6" name="Rectangle 5"/>
            <p:cNvSpPr/>
            <p:nvPr/>
          </p:nvSpPr>
          <p:spPr>
            <a:xfrm>
              <a:off x="6915022" y="5240376"/>
              <a:ext cx="4843962" cy="261610"/>
            </a:xfrm>
            <a:prstGeom prst="rect">
              <a:avLst/>
            </a:prstGeom>
            <a:solidFill>
              <a:srgbClr val="F8A706"/>
            </a:solidFill>
          </p:spPr>
          <p:txBody>
            <a:bodyPr wrap="square">
              <a:spAutoFit/>
            </a:bodyPr>
            <a:lstStyle/>
            <a:p>
              <a:r>
                <a:rPr lang="en-IN" sz="1100" b="1" dirty="0" err="1"/>
                <a:t>Loktak</a:t>
              </a:r>
              <a:r>
                <a:rPr lang="en-IN" sz="1100" b="1" dirty="0"/>
                <a:t> Lake ( Manipur) (</a:t>
              </a:r>
              <a:r>
                <a:rPr lang="en-IN" sz="1100" b="1" dirty="0" err="1"/>
                <a:t>Gurumayum</a:t>
              </a:r>
              <a:r>
                <a:rPr lang="en-IN" sz="1100" b="1" dirty="0"/>
                <a:t> et al., 2006)</a:t>
              </a:r>
            </a:p>
          </p:txBody>
        </p:sp>
      </p:grpSp>
      <p:sp>
        <p:nvSpPr>
          <p:cNvPr id="12" name="Rectangle"/>
          <p:cNvSpPr/>
          <p:nvPr/>
        </p:nvSpPr>
        <p:spPr>
          <a:xfrm>
            <a:off x="-32681" y="-19744"/>
            <a:ext cx="13070162" cy="1364812"/>
          </a:xfrm>
          <a:prstGeom prst="rect">
            <a:avLst/>
          </a:prstGeom>
          <a:solidFill>
            <a:schemeClr val="accent2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>
              <a:solidFill>
                <a:schemeClr val="tx1"/>
              </a:solidFill>
            </a:endParaRPr>
          </a:p>
        </p:txBody>
      </p:sp>
      <p:sp>
        <p:nvSpPr>
          <p:cNvPr id="13" name="Introduction/Background"/>
          <p:cNvSpPr txBox="1">
            <a:spLocks/>
          </p:cNvSpPr>
          <p:nvPr/>
        </p:nvSpPr>
        <p:spPr>
          <a:xfrm>
            <a:off x="381720" y="43307"/>
            <a:ext cx="12313367" cy="12192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7091" tIns="27091" rIns="27091" bIns="27091" anchor="ctr">
            <a:noAutofit/>
          </a:bodyPr>
          <a:lstStyle>
            <a:lvl1pPr marL="0" marR="0" indent="0" algn="l" defTabSz="56354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400" b="1" i="0" u="none" strike="noStrike" cap="none" spc="0" baseline="0">
                <a:solidFill>
                  <a:srgbClr val="FFFFFF"/>
                </a:solidFill>
                <a:uFillTx/>
                <a:latin typeface="Candara"/>
                <a:ea typeface="Candara"/>
                <a:cs typeface="Candara"/>
                <a:sym typeface="Candara"/>
              </a:defRPr>
            </a:lvl1pPr>
            <a:lvl2pPr marL="0" marR="0" indent="0" algn="ctr" defTabSz="587022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800" b="0" i="0" u="none" strike="noStrike" cap="none" spc="0" baseline="0">
                <a:solidFill>
                  <a:srgbClr val="000000"/>
                </a:solidFill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0" marR="0" indent="0" algn="ctr" defTabSz="587022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800" b="0" i="0" u="none" strike="noStrike" cap="none" spc="0" baseline="0">
                <a:solidFill>
                  <a:srgbClr val="000000"/>
                </a:solidFill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0" marR="0" indent="0" algn="ctr" defTabSz="587022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800" b="0" i="0" u="none" strike="noStrike" cap="none" spc="0" baseline="0">
                <a:solidFill>
                  <a:srgbClr val="000000"/>
                </a:solidFill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0" marR="0" indent="0" algn="ctr" defTabSz="587022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800" b="0" i="0" u="none" strike="noStrike" cap="none" spc="0" baseline="0">
                <a:solidFill>
                  <a:srgbClr val="000000"/>
                </a:solidFill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  <a:lvl6pPr marL="0" marR="0" indent="0" algn="ctr" defTabSz="587022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800" b="0" i="0" u="none" strike="noStrike" cap="none" spc="0" baseline="0">
                <a:solidFill>
                  <a:srgbClr val="000000"/>
                </a:solidFill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defRPr>
            </a:lvl6pPr>
            <a:lvl7pPr marL="0" marR="0" indent="0" algn="ctr" defTabSz="587022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800" b="0" i="0" u="none" strike="noStrike" cap="none" spc="0" baseline="0">
                <a:solidFill>
                  <a:srgbClr val="000000"/>
                </a:solidFill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defRPr>
            </a:lvl7pPr>
            <a:lvl8pPr marL="0" marR="0" indent="0" algn="ctr" defTabSz="587022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800" b="0" i="0" u="none" strike="noStrike" cap="none" spc="0" baseline="0">
                <a:solidFill>
                  <a:srgbClr val="000000"/>
                </a:solidFill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defRPr>
            </a:lvl8pPr>
            <a:lvl9pPr marL="0" marR="0" indent="0" algn="ctr" defTabSz="587022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800" b="0" i="0" u="none" strike="noStrike" cap="none" spc="0" baseline="0">
                <a:solidFill>
                  <a:srgbClr val="000000"/>
                </a:solidFill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defRPr>
            </a:lvl9pPr>
          </a:lstStyle>
          <a:p>
            <a:r>
              <a:rPr lang="en-US" sz="6000" smtClean="0">
                <a:solidFill>
                  <a:schemeClr val="tx1"/>
                </a:solidFill>
              </a:rPr>
              <a:t>Women in small scale fish harvesting</a:t>
            </a:r>
            <a:endParaRPr lang="en-US" sz="6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4225754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0730" b="42902"/>
          <a:stretch/>
        </p:blipFill>
        <p:spPr bwMode="auto">
          <a:xfrm>
            <a:off x="3632634" y="8202907"/>
            <a:ext cx="4536504" cy="15506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9" name="Introduction/Background"/>
          <p:cNvSpPr txBox="1">
            <a:spLocks noGrp="1"/>
          </p:cNvSpPr>
          <p:nvPr>
            <p:ph type="title"/>
          </p:nvPr>
        </p:nvSpPr>
        <p:spPr>
          <a:xfrm>
            <a:off x="165696" y="43307"/>
            <a:ext cx="12809286" cy="1219205"/>
          </a:xfrm>
          <a:prstGeom prst="rect">
            <a:avLst/>
          </a:prstGeom>
        </p:spPr>
        <p:txBody>
          <a:bodyPr>
            <a:noAutofit/>
          </a:bodyPr>
          <a:lstStyle>
            <a:lvl1pPr algn="l" defTabSz="563540">
              <a:defRPr sz="7400" b="1">
                <a:solidFill>
                  <a:srgbClr val="FFFFFF"/>
                </a:solidFill>
                <a:latin typeface="Candara"/>
                <a:ea typeface="Candara"/>
                <a:cs typeface="Candara"/>
                <a:sym typeface="Candara"/>
              </a:defRPr>
            </a:lvl1pPr>
          </a:lstStyle>
          <a:p>
            <a:r>
              <a:rPr lang="en-IN" sz="6000" dirty="0"/>
              <a:t>Women in small scale fish harvesting</a:t>
            </a:r>
            <a:endParaRPr sz="2400" dirty="0"/>
          </a:p>
        </p:txBody>
      </p:sp>
      <p:sp>
        <p:nvSpPr>
          <p:cNvPr id="7" name="Double-click to edit"/>
          <p:cNvSpPr txBox="1">
            <a:spLocks noGrp="1"/>
          </p:cNvSpPr>
          <p:nvPr>
            <p:ph type="body" idx="1"/>
          </p:nvPr>
        </p:nvSpPr>
        <p:spPr>
          <a:xfrm>
            <a:off x="381720" y="1335316"/>
            <a:ext cx="12241360" cy="4536504"/>
          </a:xfrm>
          <a:prstGeom prst="rect">
            <a:avLst/>
          </a:prstGeom>
        </p:spPr>
        <p:txBody>
          <a:bodyPr anchor="t">
            <a:noAutofit/>
          </a:bodyPr>
          <a:lstStyle/>
          <a:p>
            <a:pPr lvl="1">
              <a:spcBef>
                <a:spcPts val="0"/>
              </a:spcBef>
            </a:pPr>
            <a:r>
              <a:rPr lang="en-IN" sz="3200" dirty="0" smtClean="0">
                <a:latin typeface="Candara"/>
                <a:ea typeface="Candara"/>
                <a:cs typeface="Candara"/>
              </a:rPr>
              <a:t>Estuaries &amp; Backwaters</a:t>
            </a:r>
          </a:p>
          <a:p>
            <a:pPr lvl="1">
              <a:spcBef>
                <a:spcPts val="0"/>
              </a:spcBef>
            </a:pPr>
            <a:endParaRPr lang="en-IN" sz="3200" dirty="0" smtClean="0">
              <a:latin typeface="Candara"/>
              <a:ea typeface="Candara"/>
              <a:cs typeface="Candara"/>
            </a:endParaRPr>
          </a:p>
          <a:p>
            <a:pPr lvl="1">
              <a:spcBef>
                <a:spcPts val="0"/>
              </a:spcBef>
            </a:pPr>
            <a:endParaRPr lang="en-IN" sz="3200" dirty="0" smtClean="0">
              <a:latin typeface="Candara"/>
              <a:ea typeface="Candara"/>
              <a:cs typeface="Candara"/>
            </a:endParaRPr>
          </a:p>
          <a:p>
            <a:pPr>
              <a:spcBef>
                <a:spcPts val="0"/>
              </a:spcBef>
            </a:pPr>
            <a:endParaRPr lang="en-IN" sz="3200" dirty="0" smtClean="0">
              <a:latin typeface="Candara"/>
              <a:ea typeface="Candara"/>
              <a:cs typeface="Candara"/>
            </a:endParaRPr>
          </a:p>
          <a:p>
            <a:pPr marL="449789" indent="-449789">
              <a:spcBef>
                <a:spcPts val="0"/>
              </a:spcBef>
              <a:defRPr sz="3400">
                <a:latin typeface="Candara"/>
                <a:ea typeface="Candara"/>
                <a:cs typeface="Candara"/>
                <a:sym typeface="Candara"/>
              </a:defRPr>
            </a:pPr>
            <a:endParaRPr sz="1400" dirty="0"/>
          </a:p>
        </p:txBody>
      </p:sp>
      <p:grpSp>
        <p:nvGrpSpPr>
          <p:cNvPr id="3" name="Group 2"/>
          <p:cNvGrpSpPr/>
          <p:nvPr/>
        </p:nvGrpSpPr>
        <p:grpSpPr>
          <a:xfrm>
            <a:off x="0" y="2020117"/>
            <a:ext cx="6934448" cy="3600400"/>
            <a:chOff x="1101800" y="2860576"/>
            <a:chExt cx="7416824" cy="3962888"/>
          </a:xfrm>
        </p:grpSpPr>
        <p:pic>
          <p:nvPicPr>
            <p:cNvPr id="5" name="Picture 4" descr="C:\Users\pc\Downloads\20211027_114820.jpg"/>
            <p:cNvPicPr/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 xmlns="">
                    <a14:imgLayer r:embed="rId5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1800" y="2860576"/>
              <a:ext cx="7416824" cy="36004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" name="TextBox 1"/>
            <p:cNvSpPr txBox="1"/>
            <p:nvPr/>
          </p:nvSpPr>
          <p:spPr>
            <a:xfrm>
              <a:off x="1101800" y="6460976"/>
              <a:ext cx="7416823" cy="362488"/>
            </a:xfrm>
            <a:prstGeom prst="rect">
              <a:avLst/>
            </a:prstGeom>
            <a:solidFill>
              <a:srgbClr val="F8A706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27091" tIns="27091" rIns="27091" bIns="27091" numCol="1" spcCol="38100" rtlCol="0" anchor="ctr">
              <a:spAutoFit/>
            </a:bodyPr>
            <a:lstStyle/>
            <a:p>
              <a:pPr marL="0" marR="0" indent="0" algn="ctr" defTabSz="587022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IN" sz="2000" b="1" i="0" u="none" strike="noStrike" cap="none" spc="0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Helvetica"/>
                </a:rPr>
                <a:t>Gill net fishing</a:t>
              </a:r>
              <a:r>
                <a:rPr kumimoji="0" lang="en-IN" sz="2000" b="1" i="0" u="none" strike="noStrike" cap="none" spc="0" normalizeH="0" dirty="0" smtClean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Helvetica"/>
                </a:rPr>
                <a:t> in </a:t>
              </a:r>
              <a:r>
                <a:rPr kumimoji="0" lang="en-IN" sz="2000" b="1" i="0" u="none" strike="noStrike" cap="none" spc="0" normalizeH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Helvetica"/>
                </a:rPr>
                <a:t>Vembanad</a:t>
              </a:r>
              <a:r>
                <a:rPr kumimoji="0" lang="en-IN" sz="2000" b="1" i="0" u="none" strike="noStrike" cap="none" spc="0" normalizeH="0" dirty="0" smtClean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Helvetica"/>
                </a:rPr>
                <a:t> backwaters, Kerala</a:t>
              </a:r>
              <a:endParaRPr kumimoji="0" lang="en-IN" sz="20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"/>
              </a:endParaRPr>
            </a:p>
          </p:txBody>
        </p:sp>
      </p:grp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658901077"/>
              </p:ext>
            </p:extLst>
          </p:nvPr>
        </p:nvGraphicFramePr>
        <p:xfrm>
          <a:off x="6968729" y="1941583"/>
          <a:ext cx="5657405" cy="228714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645092"/>
                <a:gridCol w="1344783"/>
                <a:gridCol w="1667530"/>
              </a:tblGrid>
              <a:tr h="454711">
                <a:tc>
                  <a:txBody>
                    <a:bodyPr/>
                    <a:lstStyle/>
                    <a:p>
                      <a:r>
                        <a:rPr lang="en-IN" sz="2000" b="0" i="0" u="none" strike="noStrike" cap="none" spc="0" baseline="0" dirty="0" smtClean="0">
                          <a:solidFill>
                            <a:srgbClr val="000000"/>
                          </a:solidFill>
                          <a:uFillTx/>
                          <a:latin typeface="Candara"/>
                          <a:ea typeface="Candara"/>
                          <a:cs typeface="Candara"/>
                          <a:sym typeface="Helvetica Neue"/>
                        </a:rPr>
                        <a:t>Activity</a:t>
                      </a:r>
                      <a:endParaRPr lang="en-IN" sz="2000" b="0" i="0" u="none" strike="noStrike" cap="none" spc="0" baseline="0" dirty="0">
                        <a:solidFill>
                          <a:srgbClr val="000000"/>
                        </a:solidFill>
                        <a:uFillTx/>
                        <a:latin typeface="Candara"/>
                        <a:ea typeface="Candara"/>
                        <a:cs typeface="Candara"/>
                        <a:sym typeface="Helvetica Neue"/>
                      </a:endParaRPr>
                    </a:p>
                  </a:txBody>
                  <a:tcPr>
                    <a:solidFill>
                      <a:srgbClr val="F8A70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IN" sz="2000" b="0" i="0" u="none" strike="noStrike" cap="none" spc="0" baseline="0" dirty="0" smtClean="0">
                          <a:solidFill>
                            <a:srgbClr val="000000"/>
                          </a:solidFill>
                          <a:uFillTx/>
                          <a:latin typeface="Candara"/>
                          <a:ea typeface="Candara"/>
                          <a:cs typeface="Candara"/>
                          <a:sym typeface="Helvetica Neue"/>
                        </a:rPr>
                        <a:t>Man</a:t>
                      </a:r>
                      <a:endParaRPr lang="en-IN" sz="2000" b="0" i="0" u="none" strike="noStrike" cap="none" spc="0" baseline="0" dirty="0">
                        <a:solidFill>
                          <a:srgbClr val="000000"/>
                        </a:solidFill>
                        <a:uFillTx/>
                        <a:latin typeface="Candara"/>
                        <a:ea typeface="Candara"/>
                        <a:cs typeface="Candara"/>
                        <a:sym typeface="Helvetica Neue"/>
                      </a:endParaRPr>
                    </a:p>
                  </a:txBody>
                  <a:tcPr>
                    <a:solidFill>
                      <a:srgbClr val="F8A70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IN" sz="2000" b="0" i="0" u="none" strike="noStrike" cap="none" spc="0" baseline="0" dirty="0" smtClean="0">
                          <a:solidFill>
                            <a:srgbClr val="000000"/>
                          </a:solidFill>
                          <a:uFillTx/>
                          <a:latin typeface="Candara"/>
                          <a:ea typeface="Candara"/>
                          <a:cs typeface="Candara"/>
                          <a:sym typeface="Helvetica Neue"/>
                        </a:rPr>
                        <a:t>Woman</a:t>
                      </a:r>
                      <a:endParaRPr lang="en-IN" sz="2000" b="0" i="0" u="none" strike="noStrike" cap="none" spc="0" baseline="0" dirty="0">
                        <a:solidFill>
                          <a:srgbClr val="000000"/>
                        </a:solidFill>
                        <a:uFillTx/>
                        <a:latin typeface="Candara"/>
                        <a:ea typeface="Candara"/>
                        <a:cs typeface="Candara"/>
                        <a:sym typeface="Helvetica Neue"/>
                      </a:endParaRPr>
                    </a:p>
                  </a:txBody>
                  <a:tcPr>
                    <a:solidFill>
                      <a:srgbClr val="F8A706"/>
                    </a:solidFill>
                  </a:tcPr>
                </a:tc>
              </a:tr>
              <a:tr h="454711">
                <a:tc>
                  <a:txBody>
                    <a:bodyPr/>
                    <a:lstStyle/>
                    <a:p>
                      <a:pPr marL="0" marR="0" indent="0" algn="ctr" defTabSz="58702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2000" b="0" i="0" u="none" strike="noStrike" cap="none" spc="0" baseline="0" dirty="0" smtClean="0">
                          <a:solidFill>
                            <a:srgbClr val="000000"/>
                          </a:solidFill>
                          <a:uFillTx/>
                          <a:latin typeface="Candara"/>
                          <a:ea typeface="Candara"/>
                          <a:cs typeface="Candara"/>
                          <a:sym typeface="Helvetica Neue"/>
                        </a:rPr>
                        <a:t>Fishing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sz="2000" b="0" i="0" u="none" strike="noStrike" cap="none" spc="0" baseline="0" dirty="0" smtClean="0">
                          <a:solidFill>
                            <a:srgbClr val="000000"/>
                          </a:solidFill>
                          <a:uFillTx/>
                          <a:latin typeface="Candara"/>
                          <a:ea typeface="Candara"/>
                          <a:cs typeface="Candara"/>
                          <a:sym typeface="Wingdings"/>
                        </a:rPr>
                        <a:t></a:t>
                      </a:r>
                      <a:endParaRPr lang="en-IN" sz="2000" b="0" i="0" u="none" strike="noStrike" cap="none" spc="0" baseline="0" dirty="0">
                        <a:solidFill>
                          <a:srgbClr val="000000"/>
                        </a:solidFill>
                        <a:uFillTx/>
                        <a:latin typeface="Candara"/>
                        <a:ea typeface="Candara"/>
                        <a:cs typeface="Candara"/>
                        <a:sym typeface="Helvetica Neue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sz="2000" b="0" i="0" u="none" strike="noStrike" cap="none" spc="0" baseline="0" dirty="0" smtClean="0">
                          <a:solidFill>
                            <a:srgbClr val="000000"/>
                          </a:solidFill>
                          <a:uFillTx/>
                          <a:latin typeface="Candara"/>
                          <a:ea typeface="Candara"/>
                          <a:cs typeface="Candara"/>
                          <a:sym typeface="Wingdings"/>
                        </a:rPr>
                        <a:t></a:t>
                      </a:r>
                      <a:endParaRPr lang="en-IN" sz="2000" b="0" i="0" u="none" strike="noStrike" cap="none" spc="0" baseline="0" dirty="0">
                        <a:solidFill>
                          <a:srgbClr val="000000"/>
                        </a:solidFill>
                        <a:uFillTx/>
                        <a:latin typeface="Candara"/>
                        <a:ea typeface="Candara"/>
                        <a:cs typeface="Candara"/>
                        <a:sym typeface="Helvetica Neue"/>
                      </a:endParaRPr>
                    </a:p>
                  </a:txBody>
                  <a:tcPr/>
                </a:tc>
              </a:tr>
              <a:tr h="469508">
                <a:tc>
                  <a:txBody>
                    <a:bodyPr/>
                    <a:lstStyle/>
                    <a:p>
                      <a:r>
                        <a:rPr lang="en-IN" sz="2000" b="0" i="0" u="none" strike="noStrike" cap="none" spc="0" baseline="0" dirty="0" smtClean="0">
                          <a:solidFill>
                            <a:srgbClr val="000000"/>
                          </a:solidFill>
                          <a:uFillTx/>
                          <a:latin typeface="Candara"/>
                          <a:ea typeface="Candara"/>
                          <a:cs typeface="Candara"/>
                          <a:sym typeface="Helvetica Neue"/>
                        </a:rPr>
                        <a:t>Sorting of catch</a:t>
                      </a:r>
                      <a:endParaRPr lang="en-IN" sz="2000" b="0" i="0" u="none" strike="noStrike" cap="none" spc="0" baseline="0" dirty="0">
                        <a:solidFill>
                          <a:srgbClr val="000000"/>
                        </a:solidFill>
                        <a:uFillTx/>
                        <a:latin typeface="Candara"/>
                        <a:ea typeface="Candara"/>
                        <a:cs typeface="Candara"/>
                        <a:sym typeface="Helvetica Neue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58702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2000" b="0" i="0" u="none" strike="noStrike" cap="none" spc="0" baseline="0" dirty="0" smtClean="0">
                          <a:solidFill>
                            <a:srgbClr val="000000"/>
                          </a:solidFill>
                          <a:uFillTx/>
                          <a:latin typeface="Candara"/>
                          <a:ea typeface="Candara"/>
                          <a:cs typeface="Candara"/>
                          <a:sym typeface="Wingdings"/>
                        </a:rPr>
                        <a:t></a:t>
                      </a:r>
                      <a:endParaRPr lang="en-IN" sz="2000" b="0" i="0" u="none" strike="noStrike" cap="none" spc="0" baseline="0" dirty="0" smtClean="0">
                        <a:solidFill>
                          <a:srgbClr val="000000"/>
                        </a:solidFill>
                        <a:uFillTx/>
                        <a:latin typeface="Candara"/>
                        <a:ea typeface="Candara"/>
                        <a:cs typeface="Candara"/>
                        <a:sym typeface="Helvetica Neue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58702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2000" b="0" i="0" u="none" strike="noStrike" cap="none" spc="0" baseline="0" dirty="0" smtClean="0">
                          <a:solidFill>
                            <a:srgbClr val="000000"/>
                          </a:solidFill>
                          <a:uFillTx/>
                          <a:latin typeface="Candara"/>
                          <a:ea typeface="Candara"/>
                          <a:cs typeface="Candara"/>
                          <a:sym typeface="Wingdings"/>
                        </a:rPr>
                        <a:t></a:t>
                      </a:r>
                      <a:endParaRPr lang="en-IN" sz="2000" b="0" i="0" u="none" strike="noStrike" cap="none" spc="0" baseline="0" dirty="0" smtClean="0">
                        <a:solidFill>
                          <a:srgbClr val="000000"/>
                        </a:solidFill>
                        <a:uFillTx/>
                        <a:latin typeface="Candara"/>
                        <a:ea typeface="Candara"/>
                        <a:cs typeface="Candara"/>
                        <a:sym typeface="Helvetica Neue"/>
                      </a:endParaRPr>
                    </a:p>
                  </a:txBody>
                  <a:tcPr/>
                </a:tc>
              </a:tr>
              <a:tr h="454711">
                <a:tc>
                  <a:txBody>
                    <a:bodyPr/>
                    <a:lstStyle/>
                    <a:p>
                      <a:r>
                        <a:rPr lang="en-IN" sz="2000" b="0" i="0" u="none" strike="noStrike" cap="none" spc="0" baseline="0" dirty="0" smtClean="0">
                          <a:solidFill>
                            <a:srgbClr val="000000"/>
                          </a:solidFill>
                          <a:uFillTx/>
                          <a:latin typeface="Candara"/>
                          <a:ea typeface="Candara"/>
                          <a:cs typeface="Candara"/>
                          <a:sym typeface="Helvetica Neue"/>
                        </a:rPr>
                        <a:t>Marketing</a:t>
                      </a:r>
                      <a:endParaRPr lang="en-IN" sz="2000" b="0" i="0" u="none" strike="noStrike" cap="none" spc="0" baseline="0" dirty="0">
                        <a:solidFill>
                          <a:srgbClr val="000000"/>
                        </a:solidFill>
                        <a:uFillTx/>
                        <a:latin typeface="Candara"/>
                        <a:ea typeface="Candara"/>
                        <a:cs typeface="Candara"/>
                        <a:sym typeface="Helvetica Neue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58702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2000" b="0" i="0" u="none" strike="noStrike" cap="none" spc="0" baseline="0" dirty="0" smtClean="0">
                          <a:solidFill>
                            <a:srgbClr val="000000"/>
                          </a:solidFill>
                          <a:uFillTx/>
                          <a:latin typeface="Candara"/>
                          <a:ea typeface="Candara"/>
                          <a:cs typeface="Candara"/>
                          <a:sym typeface="Wingdings"/>
                        </a:rPr>
                        <a:t></a:t>
                      </a:r>
                      <a:endParaRPr lang="en-IN" sz="2000" b="0" i="0" u="none" strike="noStrike" cap="none" spc="0" baseline="0" dirty="0" smtClean="0">
                        <a:solidFill>
                          <a:srgbClr val="000000"/>
                        </a:solidFill>
                        <a:uFillTx/>
                        <a:latin typeface="Candara"/>
                        <a:ea typeface="Candara"/>
                        <a:cs typeface="Candara"/>
                        <a:sym typeface="Helvetica Neue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58702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IN" sz="2000" b="0" i="0" u="none" strike="noStrike" cap="none" spc="0" baseline="0" dirty="0" smtClean="0">
                        <a:solidFill>
                          <a:srgbClr val="000000"/>
                        </a:solidFill>
                        <a:uFillTx/>
                        <a:latin typeface="Candara"/>
                        <a:ea typeface="Candara"/>
                        <a:cs typeface="Candara"/>
                        <a:sym typeface="Helvetica Neue"/>
                      </a:endParaRPr>
                    </a:p>
                  </a:txBody>
                  <a:tcPr>
                    <a:solidFill>
                      <a:schemeClr val="accent2"/>
                    </a:solidFill>
                  </a:tcPr>
                </a:tc>
              </a:tr>
              <a:tr h="453503">
                <a:tc>
                  <a:txBody>
                    <a:bodyPr/>
                    <a:lstStyle/>
                    <a:p>
                      <a:r>
                        <a:rPr lang="en-IN" sz="2000" b="0" i="0" u="none" strike="noStrike" cap="none" spc="0" baseline="0" dirty="0" smtClean="0">
                          <a:solidFill>
                            <a:srgbClr val="000000"/>
                          </a:solidFill>
                          <a:uFillTx/>
                          <a:latin typeface="Candara"/>
                          <a:ea typeface="Candara"/>
                          <a:cs typeface="Candara"/>
                          <a:sym typeface="Helvetica Neue"/>
                        </a:rPr>
                        <a:t>Net mending</a:t>
                      </a:r>
                      <a:endParaRPr lang="en-IN" sz="2000" b="0" i="0" u="none" strike="noStrike" cap="none" spc="0" baseline="0" dirty="0">
                        <a:solidFill>
                          <a:srgbClr val="000000"/>
                        </a:solidFill>
                        <a:uFillTx/>
                        <a:latin typeface="Candara"/>
                        <a:ea typeface="Candara"/>
                        <a:cs typeface="Candara"/>
                        <a:sym typeface="Helvetica Neue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58702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2000" b="0" i="0" u="none" strike="noStrike" cap="none" spc="0" baseline="0" dirty="0" smtClean="0">
                          <a:solidFill>
                            <a:srgbClr val="000000"/>
                          </a:solidFill>
                          <a:uFillTx/>
                          <a:latin typeface="Candara"/>
                          <a:ea typeface="Candara"/>
                          <a:cs typeface="Candara"/>
                          <a:sym typeface="Wingdings"/>
                        </a:rPr>
                        <a:t></a:t>
                      </a:r>
                      <a:endParaRPr lang="en-IN" sz="2000" b="0" i="0" u="none" strike="noStrike" cap="none" spc="0" baseline="0" dirty="0" smtClean="0">
                        <a:solidFill>
                          <a:srgbClr val="000000"/>
                        </a:solidFill>
                        <a:uFillTx/>
                        <a:latin typeface="Candara"/>
                        <a:ea typeface="Candara"/>
                        <a:cs typeface="Candara"/>
                        <a:sym typeface="Helvetica Neue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58702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2000" b="0" i="0" u="none" strike="noStrike" cap="none" spc="0" baseline="0" dirty="0" smtClean="0">
                          <a:solidFill>
                            <a:srgbClr val="000000"/>
                          </a:solidFill>
                          <a:uFillTx/>
                          <a:latin typeface="Candara"/>
                          <a:ea typeface="Candara"/>
                          <a:cs typeface="Candara"/>
                          <a:sym typeface="Wingdings"/>
                        </a:rPr>
                        <a:t></a:t>
                      </a:r>
                      <a:endParaRPr lang="en-IN" sz="2000" b="0" i="0" u="none" strike="noStrike" cap="none" spc="0" baseline="0" dirty="0" smtClean="0">
                        <a:solidFill>
                          <a:srgbClr val="000000"/>
                        </a:solidFill>
                        <a:uFillTx/>
                        <a:latin typeface="Candara"/>
                        <a:ea typeface="Candara"/>
                        <a:cs typeface="Candara"/>
                        <a:sym typeface="Helvetica Neue"/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7169" name="Picture 1" descr="C:\Users\Nikita Gopal\Desktop\GAF8 run-up events\1st event_29 Nov 2021\ananthan material\IMG-20211116-WA0013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173043" y="5780227"/>
            <a:ext cx="4824536" cy="3618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8173042" y="9411224"/>
            <a:ext cx="4836181" cy="400110"/>
          </a:xfrm>
          <a:prstGeom prst="rect">
            <a:avLst/>
          </a:prstGeom>
          <a:solidFill>
            <a:srgbClr val="F8A706"/>
          </a:solidFill>
        </p:spPr>
        <p:txBody>
          <a:bodyPr wrap="square">
            <a:spAutoFit/>
          </a:bodyPr>
          <a:lstStyle/>
          <a:p>
            <a:r>
              <a:rPr lang="en-IN" b="1" dirty="0" smtClean="0"/>
              <a:t>Gill net fishing, </a:t>
            </a:r>
            <a:r>
              <a:rPr lang="en-IN" b="1" dirty="0" err="1" smtClean="0"/>
              <a:t>Raigad</a:t>
            </a:r>
            <a:r>
              <a:rPr lang="en-IN" b="1" dirty="0" smtClean="0"/>
              <a:t>, Maharashtra</a:t>
            </a:r>
            <a:endParaRPr lang="en-IN" b="1" dirty="0"/>
          </a:p>
        </p:txBody>
      </p:sp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513076799"/>
              </p:ext>
            </p:extLst>
          </p:nvPr>
        </p:nvGraphicFramePr>
        <p:xfrm>
          <a:off x="858600" y="5869119"/>
          <a:ext cx="7287267" cy="233458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774613"/>
                <a:gridCol w="2014578"/>
                <a:gridCol w="2498076"/>
              </a:tblGrid>
              <a:tr h="723629">
                <a:tc>
                  <a:txBody>
                    <a:bodyPr/>
                    <a:lstStyle/>
                    <a:p>
                      <a:r>
                        <a:rPr lang="en-IN" sz="2000" b="0" i="0" u="none" strike="noStrike" cap="none" spc="0" baseline="0" dirty="0" smtClean="0">
                          <a:solidFill>
                            <a:srgbClr val="000000"/>
                          </a:solidFill>
                          <a:uFillTx/>
                          <a:latin typeface="Candara"/>
                          <a:ea typeface="Candara"/>
                          <a:cs typeface="Candara"/>
                          <a:sym typeface="Helvetica Neue"/>
                        </a:rPr>
                        <a:t>Activity</a:t>
                      </a:r>
                      <a:endParaRPr lang="en-IN" sz="2000" b="0" i="0" u="none" strike="noStrike" cap="none" spc="0" baseline="0" dirty="0">
                        <a:solidFill>
                          <a:srgbClr val="000000"/>
                        </a:solidFill>
                        <a:uFillTx/>
                        <a:latin typeface="Candara"/>
                        <a:ea typeface="Candara"/>
                        <a:cs typeface="Candara"/>
                        <a:sym typeface="Helvetica Neue"/>
                      </a:endParaRPr>
                    </a:p>
                  </a:txBody>
                  <a:tcPr>
                    <a:solidFill>
                      <a:srgbClr val="F8A70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IN" sz="2000" b="0" i="0" u="none" strike="noStrike" cap="none" spc="0" baseline="0" dirty="0" smtClean="0">
                          <a:solidFill>
                            <a:srgbClr val="000000"/>
                          </a:solidFill>
                          <a:uFillTx/>
                          <a:latin typeface="Candara"/>
                          <a:ea typeface="Candara"/>
                          <a:cs typeface="Candara"/>
                          <a:sym typeface="Helvetica Neue"/>
                        </a:rPr>
                        <a:t>Man</a:t>
                      </a:r>
                      <a:endParaRPr lang="en-IN" sz="2000" b="0" i="0" u="none" strike="noStrike" cap="none" spc="0" baseline="0" dirty="0">
                        <a:solidFill>
                          <a:srgbClr val="000000"/>
                        </a:solidFill>
                        <a:uFillTx/>
                        <a:latin typeface="Candara"/>
                        <a:ea typeface="Candara"/>
                        <a:cs typeface="Candara"/>
                        <a:sym typeface="Helvetica Neue"/>
                      </a:endParaRPr>
                    </a:p>
                  </a:txBody>
                  <a:tcPr>
                    <a:solidFill>
                      <a:srgbClr val="F8A70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IN" sz="2000" b="0" i="0" u="none" strike="noStrike" cap="none" spc="0" baseline="0" dirty="0" smtClean="0">
                          <a:solidFill>
                            <a:srgbClr val="000000"/>
                          </a:solidFill>
                          <a:uFillTx/>
                          <a:latin typeface="Candara"/>
                          <a:ea typeface="Candara"/>
                          <a:cs typeface="Candara"/>
                          <a:sym typeface="Helvetica Neue"/>
                        </a:rPr>
                        <a:t>Woman</a:t>
                      </a:r>
                      <a:endParaRPr lang="en-IN" sz="2000" b="0" i="0" u="none" strike="noStrike" cap="none" spc="0" baseline="0" dirty="0">
                        <a:solidFill>
                          <a:srgbClr val="000000"/>
                        </a:solidFill>
                        <a:uFillTx/>
                        <a:latin typeface="Candara"/>
                        <a:ea typeface="Candara"/>
                        <a:cs typeface="Candara"/>
                        <a:sym typeface="Helvetica Neue"/>
                      </a:endParaRPr>
                    </a:p>
                  </a:txBody>
                  <a:tcPr>
                    <a:solidFill>
                      <a:srgbClr val="F8A706"/>
                    </a:solidFill>
                  </a:tcPr>
                </a:tc>
              </a:tr>
              <a:tr h="320534">
                <a:tc>
                  <a:txBody>
                    <a:bodyPr/>
                    <a:lstStyle/>
                    <a:p>
                      <a:pPr marL="0" marR="0" indent="0" algn="ctr" defTabSz="58702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2000" b="0" i="0" u="none" strike="noStrike" cap="none" spc="0" baseline="0" dirty="0" smtClean="0">
                          <a:solidFill>
                            <a:srgbClr val="000000"/>
                          </a:solidFill>
                          <a:uFillTx/>
                          <a:latin typeface="Candara"/>
                          <a:ea typeface="Candara"/>
                          <a:cs typeface="Candara"/>
                          <a:sym typeface="Helvetica Neue"/>
                        </a:rPr>
                        <a:t>Fishing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sz="2000" b="0" i="0" u="none" strike="noStrike" cap="none" spc="0" baseline="0" dirty="0" smtClean="0">
                          <a:solidFill>
                            <a:srgbClr val="000000"/>
                          </a:solidFill>
                          <a:uFillTx/>
                          <a:latin typeface="Candara"/>
                          <a:ea typeface="Candara"/>
                          <a:cs typeface="Candara"/>
                          <a:sym typeface="Wingdings"/>
                        </a:rPr>
                        <a:t></a:t>
                      </a:r>
                      <a:endParaRPr lang="en-IN" sz="2000" b="0" i="0" u="none" strike="noStrike" cap="none" spc="0" baseline="0" dirty="0">
                        <a:solidFill>
                          <a:srgbClr val="000000"/>
                        </a:solidFill>
                        <a:uFillTx/>
                        <a:latin typeface="Candara"/>
                        <a:ea typeface="Candara"/>
                        <a:cs typeface="Candara"/>
                        <a:sym typeface="Helvetica Neue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sz="2000" b="0" i="0" u="none" strike="noStrike" cap="none" spc="0" baseline="0" dirty="0" smtClean="0">
                          <a:solidFill>
                            <a:srgbClr val="000000"/>
                          </a:solidFill>
                          <a:uFillTx/>
                          <a:latin typeface="Candara"/>
                          <a:ea typeface="Candara"/>
                          <a:cs typeface="Candara"/>
                          <a:sym typeface="Wingdings"/>
                        </a:rPr>
                        <a:t></a:t>
                      </a:r>
                      <a:endParaRPr lang="en-IN" sz="2000" b="0" i="0" u="none" strike="noStrike" cap="none" spc="0" baseline="0" dirty="0">
                        <a:solidFill>
                          <a:srgbClr val="000000"/>
                        </a:solidFill>
                        <a:uFillTx/>
                        <a:latin typeface="Candara"/>
                        <a:ea typeface="Candara"/>
                        <a:cs typeface="Candara"/>
                        <a:sym typeface="Helvetica Neue"/>
                      </a:endParaRPr>
                    </a:p>
                  </a:txBody>
                  <a:tcPr/>
                </a:tc>
              </a:tr>
              <a:tr h="388993">
                <a:tc>
                  <a:txBody>
                    <a:bodyPr/>
                    <a:lstStyle/>
                    <a:p>
                      <a:r>
                        <a:rPr lang="en-IN" sz="2000" b="0" i="0" u="none" strike="noStrike" cap="none" spc="0" baseline="0" dirty="0" smtClean="0">
                          <a:solidFill>
                            <a:srgbClr val="000000"/>
                          </a:solidFill>
                          <a:uFillTx/>
                          <a:latin typeface="Candara"/>
                          <a:ea typeface="Candara"/>
                          <a:cs typeface="Candara"/>
                          <a:sym typeface="Helvetica Neue"/>
                        </a:rPr>
                        <a:t>Sorting of catch</a:t>
                      </a:r>
                      <a:endParaRPr lang="en-IN" sz="2000" b="0" i="0" u="none" strike="noStrike" cap="none" spc="0" baseline="0" dirty="0">
                        <a:solidFill>
                          <a:srgbClr val="000000"/>
                        </a:solidFill>
                        <a:uFillTx/>
                        <a:latin typeface="Candara"/>
                        <a:ea typeface="Candara"/>
                        <a:cs typeface="Candara"/>
                        <a:sym typeface="Helvetica Neue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58702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2000" b="0" i="0" u="none" strike="noStrike" cap="none" spc="0" baseline="0" dirty="0" smtClean="0">
                          <a:solidFill>
                            <a:srgbClr val="000000"/>
                          </a:solidFill>
                          <a:uFillTx/>
                          <a:latin typeface="Candara"/>
                          <a:ea typeface="Candara"/>
                          <a:cs typeface="Candara"/>
                          <a:sym typeface="Wingdings"/>
                        </a:rPr>
                        <a:t></a:t>
                      </a:r>
                      <a:endParaRPr lang="en-IN" sz="2000" b="0" i="0" u="none" strike="noStrike" cap="none" spc="0" baseline="0" dirty="0" smtClean="0">
                        <a:solidFill>
                          <a:srgbClr val="000000"/>
                        </a:solidFill>
                        <a:uFillTx/>
                        <a:latin typeface="Candara"/>
                        <a:ea typeface="Candara"/>
                        <a:cs typeface="Candara"/>
                        <a:sym typeface="Helvetica Neue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58702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2000" b="0" i="0" u="none" strike="noStrike" cap="none" spc="0" baseline="0" dirty="0" smtClean="0">
                          <a:solidFill>
                            <a:srgbClr val="000000"/>
                          </a:solidFill>
                          <a:uFillTx/>
                          <a:latin typeface="Candara"/>
                          <a:ea typeface="Candara"/>
                          <a:cs typeface="Candara"/>
                          <a:sym typeface="Wingdings"/>
                        </a:rPr>
                        <a:t></a:t>
                      </a:r>
                      <a:endParaRPr lang="en-IN" sz="2000" b="0" i="0" u="none" strike="noStrike" cap="none" spc="0" baseline="0" dirty="0" smtClean="0">
                        <a:solidFill>
                          <a:srgbClr val="000000"/>
                        </a:solidFill>
                        <a:uFillTx/>
                        <a:latin typeface="Candara"/>
                        <a:ea typeface="Candara"/>
                        <a:cs typeface="Candara"/>
                        <a:sym typeface="Helvetica Neue"/>
                      </a:endParaRPr>
                    </a:p>
                  </a:txBody>
                  <a:tcPr/>
                </a:tc>
              </a:tr>
              <a:tr h="148310">
                <a:tc>
                  <a:txBody>
                    <a:bodyPr/>
                    <a:lstStyle/>
                    <a:p>
                      <a:r>
                        <a:rPr lang="en-IN" sz="2000" b="0" i="0" u="none" strike="noStrike" cap="none" spc="0" baseline="0" dirty="0" smtClean="0">
                          <a:solidFill>
                            <a:srgbClr val="000000"/>
                          </a:solidFill>
                          <a:uFillTx/>
                          <a:latin typeface="Candara"/>
                          <a:ea typeface="Candara"/>
                          <a:cs typeface="Candara"/>
                          <a:sym typeface="Helvetica Neue"/>
                        </a:rPr>
                        <a:t>Marketing</a:t>
                      </a:r>
                      <a:endParaRPr lang="en-IN" sz="2000" b="0" i="0" u="none" strike="noStrike" cap="none" spc="0" baseline="0" dirty="0">
                        <a:solidFill>
                          <a:srgbClr val="000000"/>
                        </a:solidFill>
                        <a:uFillTx/>
                        <a:latin typeface="Candara"/>
                        <a:ea typeface="Candara"/>
                        <a:cs typeface="Candara"/>
                        <a:sym typeface="Helvetica Neue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58702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IN" sz="2000" b="0" i="0" u="none" strike="noStrike" cap="none" spc="0" baseline="0" dirty="0" smtClean="0">
                        <a:solidFill>
                          <a:srgbClr val="000000"/>
                        </a:solidFill>
                        <a:uFillTx/>
                        <a:latin typeface="Candara"/>
                        <a:ea typeface="Candara"/>
                        <a:cs typeface="Candara"/>
                        <a:sym typeface="Helvetica Neue"/>
                      </a:endParaRP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58702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2000" b="0" i="0" u="none" strike="noStrike" cap="none" spc="0" baseline="0" dirty="0" smtClean="0">
                          <a:solidFill>
                            <a:srgbClr val="000000"/>
                          </a:solidFill>
                          <a:uFillTx/>
                          <a:latin typeface="Candara"/>
                          <a:ea typeface="Candara"/>
                          <a:cs typeface="Candara"/>
                          <a:sym typeface="Wingdings"/>
                        </a:rPr>
                        <a:t></a:t>
                      </a:r>
                      <a:endParaRPr lang="en-IN" sz="2000" b="0" i="0" u="none" strike="noStrike" cap="none" spc="0" baseline="0" dirty="0" smtClean="0">
                        <a:solidFill>
                          <a:srgbClr val="000000"/>
                        </a:solidFill>
                        <a:uFillTx/>
                        <a:latin typeface="Candara"/>
                        <a:ea typeface="Candara"/>
                        <a:cs typeface="Candara"/>
                        <a:sym typeface="Helvetica Neue"/>
                      </a:endParaRPr>
                    </a:p>
                  </a:txBody>
                  <a:tcPr/>
                </a:tc>
              </a:tr>
              <a:tr h="422238">
                <a:tc>
                  <a:txBody>
                    <a:bodyPr/>
                    <a:lstStyle/>
                    <a:p>
                      <a:r>
                        <a:rPr lang="en-IN" sz="2000" b="0" i="0" u="none" strike="noStrike" cap="none" spc="0" baseline="0" dirty="0" smtClean="0">
                          <a:solidFill>
                            <a:srgbClr val="000000"/>
                          </a:solidFill>
                          <a:uFillTx/>
                          <a:latin typeface="Candara"/>
                          <a:ea typeface="Candara"/>
                          <a:cs typeface="Candara"/>
                          <a:sym typeface="Helvetica Neue"/>
                        </a:rPr>
                        <a:t>Net mending</a:t>
                      </a:r>
                      <a:endParaRPr lang="en-IN" sz="2000" b="0" i="0" u="none" strike="noStrike" cap="none" spc="0" baseline="0" dirty="0">
                        <a:solidFill>
                          <a:srgbClr val="000000"/>
                        </a:solidFill>
                        <a:uFillTx/>
                        <a:latin typeface="Candara"/>
                        <a:ea typeface="Candara"/>
                        <a:cs typeface="Candara"/>
                        <a:sym typeface="Helvetica Neue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58702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2000" b="0" i="0" u="none" strike="noStrike" cap="none" spc="0" baseline="0" dirty="0" smtClean="0">
                          <a:solidFill>
                            <a:srgbClr val="000000"/>
                          </a:solidFill>
                          <a:uFillTx/>
                          <a:latin typeface="Candara"/>
                          <a:ea typeface="Candara"/>
                          <a:cs typeface="Candara"/>
                          <a:sym typeface="Wingdings"/>
                        </a:rPr>
                        <a:t></a:t>
                      </a:r>
                      <a:endParaRPr lang="en-IN" sz="2000" b="0" i="0" u="none" strike="noStrike" cap="none" spc="0" baseline="0" dirty="0" smtClean="0">
                        <a:solidFill>
                          <a:srgbClr val="000000"/>
                        </a:solidFill>
                        <a:uFillTx/>
                        <a:latin typeface="Candara"/>
                        <a:ea typeface="Candara"/>
                        <a:cs typeface="Candara"/>
                        <a:sym typeface="Helvetica Neue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58702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2000" b="0" i="0" u="none" strike="noStrike" cap="none" spc="0" baseline="0" dirty="0" smtClean="0">
                          <a:solidFill>
                            <a:srgbClr val="000000"/>
                          </a:solidFill>
                          <a:uFillTx/>
                          <a:latin typeface="Candara"/>
                          <a:ea typeface="Candara"/>
                          <a:cs typeface="Candara"/>
                          <a:sym typeface="Wingdings"/>
                        </a:rPr>
                        <a:t></a:t>
                      </a:r>
                      <a:endParaRPr lang="en-IN" sz="2000" b="0" i="0" u="none" strike="noStrike" cap="none" spc="0" baseline="0" dirty="0" smtClean="0">
                        <a:solidFill>
                          <a:srgbClr val="000000"/>
                        </a:solidFill>
                        <a:uFillTx/>
                        <a:latin typeface="Candara"/>
                        <a:ea typeface="Candara"/>
                        <a:cs typeface="Candara"/>
                        <a:sym typeface="Helvetica Neue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8" name="Rectangle 7"/>
          <p:cNvSpPr/>
          <p:nvPr/>
        </p:nvSpPr>
        <p:spPr>
          <a:xfrm>
            <a:off x="5934930" y="9480474"/>
            <a:ext cx="2238112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N" sz="1100" b="1" i="1" dirty="0" smtClean="0"/>
              <a:t>(</a:t>
            </a:r>
            <a:r>
              <a:rPr lang="en-IN" sz="1100" b="1" i="1" dirty="0" err="1" smtClean="0"/>
              <a:t>Priyanka</a:t>
            </a:r>
            <a:r>
              <a:rPr lang="en-IN" sz="1100" b="1" i="1" dirty="0" smtClean="0"/>
              <a:t> </a:t>
            </a:r>
            <a:r>
              <a:rPr lang="en-IN" sz="1100" b="1" i="1" dirty="0"/>
              <a:t>and </a:t>
            </a:r>
            <a:r>
              <a:rPr lang="en-IN" sz="1100" b="1" i="1" dirty="0" err="1"/>
              <a:t>Ananthan</a:t>
            </a:r>
            <a:r>
              <a:rPr lang="en-IN" sz="1100" b="1" i="1" dirty="0"/>
              <a:t>, 2021)</a:t>
            </a:r>
            <a:endParaRPr lang="en-IN" sz="1100" dirty="0"/>
          </a:p>
        </p:txBody>
      </p:sp>
      <p:sp>
        <p:nvSpPr>
          <p:cNvPr id="13" name="Rectangle 12"/>
          <p:cNvSpPr/>
          <p:nvPr/>
        </p:nvSpPr>
        <p:spPr>
          <a:xfrm>
            <a:off x="6987038" y="4228728"/>
            <a:ext cx="1425390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N" sz="1100" b="1" i="1" dirty="0" smtClean="0"/>
              <a:t>(</a:t>
            </a:r>
            <a:r>
              <a:rPr lang="en-IN" sz="1100" b="1" i="1" dirty="0" err="1" smtClean="0"/>
              <a:t>Gopal</a:t>
            </a:r>
            <a:r>
              <a:rPr lang="en-IN" sz="1100" b="1" i="1" dirty="0" smtClean="0"/>
              <a:t>, et.al, </a:t>
            </a:r>
            <a:r>
              <a:rPr lang="en-IN" sz="1100" b="1" i="1" dirty="0"/>
              <a:t>2021)</a:t>
            </a:r>
            <a:endParaRPr lang="en-IN" sz="1100" dirty="0"/>
          </a:p>
        </p:txBody>
      </p:sp>
      <p:sp>
        <p:nvSpPr>
          <p:cNvPr id="15" name="Rectangle"/>
          <p:cNvSpPr/>
          <p:nvPr/>
        </p:nvSpPr>
        <p:spPr>
          <a:xfrm>
            <a:off x="-32681" y="-7447"/>
            <a:ext cx="13070162" cy="1364812"/>
          </a:xfrm>
          <a:prstGeom prst="rect">
            <a:avLst/>
          </a:prstGeom>
          <a:solidFill>
            <a:schemeClr val="accent2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>
              <a:solidFill>
                <a:schemeClr val="tx1"/>
              </a:solidFill>
            </a:endParaRPr>
          </a:p>
        </p:txBody>
      </p:sp>
      <p:sp>
        <p:nvSpPr>
          <p:cNvPr id="16" name="Introduction/Background"/>
          <p:cNvSpPr txBox="1">
            <a:spLocks/>
          </p:cNvSpPr>
          <p:nvPr/>
        </p:nvSpPr>
        <p:spPr>
          <a:xfrm>
            <a:off x="381720" y="-19744"/>
            <a:ext cx="12313367" cy="12192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7091" tIns="27091" rIns="27091" bIns="27091" anchor="ctr">
            <a:noAutofit/>
          </a:bodyPr>
          <a:lstStyle>
            <a:lvl1pPr marL="0" marR="0" indent="0" algn="l" defTabSz="56354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400" b="1" i="0" u="none" strike="noStrike" cap="none" spc="0" baseline="0">
                <a:solidFill>
                  <a:srgbClr val="FFFFFF"/>
                </a:solidFill>
                <a:uFillTx/>
                <a:latin typeface="Candara"/>
                <a:ea typeface="Candara"/>
                <a:cs typeface="Candara"/>
                <a:sym typeface="Candara"/>
              </a:defRPr>
            </a:lvl1pPr>
            <a:lvl2pPr marL="0" marR="0" indent="0" algn="ctr" defTabSz="587022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800" b="0" i="0" u="none" strike="noStrike" cap="none" spc="0" baseline="0">
                <a:solidFill>
                  <a:srgbClr val="000000"/>
                </a:solidFill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0" marR="0" indent="0" algn="ctr" defTabSz="587022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800" b="0" i="0" u="none" strike="noStrike" cap="none" spc="0" baseline="0">
                <a:solidFill>
                  <a:srgbClr val="000000"/>
                </a:solidFill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0" marR="0" indent="0" algn="ctr" defTabSz="587022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800" b="0" i="0" u="none" strike="noStrike" cap="none" spc="0" baseline="0">
                <a:solidFill>
                  <a:srgbClr val="000000"/>
                </a:solidFill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0" marR="0" indent="0" algn="ctr" defTabSz="587022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800" b="0" i="0" u="none" strike="noStrike" cap="none" spc="0" baseline="0">
                <a:solidFill>
                  <a:srgbClr val="000000"/>
                </a:solidFill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  <a:lvl6pPr marL="0" marR="0" indent="0" algn="ctr" defTabSz="587022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800" b="0" i="0" u="none" strike="noStrike" cap="none" spc="0" baseline="0">
                <a:solidFill>
                  <a:srgbClr val="000000"/>
                </a:solidFill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defRPr>
            </a:lvl6pPr>
            <a:lvl7pPr marL="0" marR="0" indent="0" algn="ctr" defTabSz="587022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800" b="0" i="0" u="none" strike="noStrike" cap="none" spc="0" baseline="0">
                <a:solidFill>
                  <a:srgbClr val="000000"/>
                </a:solidFill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defRPr>
            </a:lvl7pPr>
            <a:lvl8pPr marL="0" marR="0" indent="0" algn="ctr" defTabSz="587022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800" b="0" i="0" u="none" strike="noStrike" cap="none" spc="0" baseline="0">
                <a:solidFill>
                  <a:srgbClr val="000000"/>
                </a:solidFill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defRPr>
            </a:lvl8pPr>
            <a:lvl9pPr marL="0" marR="0" indent="0" algn="ctr" defTabSz="587022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800" b="0" i="0" u="none" strike="noStrike" cap="none" spc="0" baseline="0">
                <a:solidFill>
                  <a:srgbClr val="000000"/>
                </a:solidFill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defRPr>
            </a:lvl9pPr>
          </a:lstStyle>
          <a:p>
            <a:r>
              <a:rPr lang="en-US" sz="6000" smtClean="0">
                <a:solidFill>
                  <a:schemeClr val="tx1"/>
                </a:solidFill>
              </a:rPr>
              <a:t>Women in small scale fish harvesting</a:t>
            </a:r>
            <a:endParaRPr lang="en-US" sz="6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69377172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Introduction/Background"/>
          <p:cNvSpPr txBox="1">
            <a:spLocks noGrp="1"/>
          </p:cNvSpPr>
          <p:nvPr>
            <p:ph type="title"/>
          </p:nvPr>
        </p:nvSpPr>
        <p:spPr>
          <a:xfrm>
            <a:off x="165696" y="43307"/>
            <a:ext cx="12809286" cy="1219205"/>
          </a:xfrm>
          <a:prstGeom prst="rect">
            <a:avLst/>
          </a:prstGeom>
        </p:spPr>
        <p:txBody>
          <a:bodyPr>
            <a:noAutofit/>
          </a:bodyPr>
          <a:lstStyle>
            <a:lvl1pPr algn="l" defTabSz="563540">
              <a:defRPr sz="7400" b="1">
                <a:solidFill>
                  <a:srgbClr val="FFFFFF"/>
                </a:solidFill>
                <a:latin typeface="Candara"/>
                <a:ea typeface="Candara"/>
                <a:cs typeface="Candara"/>
                <a:sym typeface="Candara"/>
              </a:defRPr>
            </a:lvl1pPr>
          </a:lstStyle>
          <a:p>
            <a:r>
              <a:rPr lang="en-IN" sz="6000" dirty="0"/>
              <a:t>Women in small scale fish harvesting</a:t>
            </a:r>
            <a:endParaRPr sz="2400" dirty="0"/>
          </a:p>
        </p:txBody>
      </p:sp>
      <p:sp>
        <p:nvSpPr>
          <p:cNvPr id="7" name="Double-click to edit"/>
          <p:cNvSpPr txBox="1">
            <a:spLocks noGrp="1"/>
          </p:cNvSpPr>
          <p:nvPr>
            <p:ph type="body" idx="1"/>
          </p:nvPr>
        </p:nvSpPr>
        <p:spPr>
          <a:xfrm>
            <a:off x="381720" y="1334666"/>
            <a:ext cx="12241360" cy="4536504"/>
          </a:xfrm>
          <a:prstGeom prst="rect">
            <a:avLst/>
          </a:prstGeom>
        </p:spPr>
        <p:txBody>
          <a:bodyPr anchor="t">
            <a:noAutofit/>
          </a:bodyPr>
          <a:lstStyle/>
          <a:p>
            <a:pPr lvl="1">
              <a:spcBef>
                <a:spcPts val="0"/>
              </a:spcBef>
            </a:pPr>
            <a:r>
              <a:rPr lang="en-IN" sz="3600" dirty="0" err="1" smtClean="0">
                <a:latin typeface="Candara"/>
                <a:ea typeface="Candara"/>
                <a:cs typeface="Candara"/>
              </a:rPr>
              <a:t>Beels</a:t>
            </a:r>
            <a:r>
              <a:rPr lang="en-IN" sz="3600" dirty="0" smtClean="0">
                <a:latin typeface="Candara"/>
                <a:ea typeface="Candara"/>
                <a:cs typeface="Candara"/>
              </a:rPr>
              <a:t> &amp; ponds</a:t>
            </a:r>
          </a:p>
          <a:p>
            <a:pPr lvl="1">
              <a:spcBef>
                <a:spcPts val="0"/>
              </a:spcBef>
            </a:pPr>
            <a:endParaRPr lang="en-IN" sz="3600" dirty="0" smtClean="0">
              <a:latin typeface="Candara"/>
              <a:ea typeface="Candara"/>
              <a:cs typeface="Candara"/>
            </a:endParaRPr>
          </a:p>
          <a:p>
            <a:pPr lvl="1">
              <a:spcBef>
                <a:spcPts val="0"/>
              </a:spcBef>
            </a:pPr>
            <a:endParaRPr lang="en-IN" sz="3600" dirty="0" smtClean="0">
              <a:latin typeface="Candara"/>
              <a:ea typeface="Candara"/>
              <a:cs typeface="Candara"/>
            </a:endParaRPr>
          </a:p>
          <a:p>
            <a:pPr lvl="1">
              <a:spcBef>
                <a:spcPts val="0"/>
              </a:spcBef>
            </a:pPr>
            <a:endParaRPr lang="en-IN" sz="3600" dirty="0" smtClean="0">
              <a:latin typeface="Candara"/>
              <a:ea typeface="Candara"/>
              <a:cs typeface="Candara"/>
            </a:endParaRPr>
          </a:p>
          <a:p>
            <a:pPr lvl="1">
              <a:spcBef>
                <a:spcPts val="0"/>
              </a:spcBef>
            </a:pPr>
            <a:endParaRPr lang="en-IN" sz="3600" dirty="0" smtClean="0">
              <a:latin typeface="Candara"/>
              <a:ea typeface="Candara"/>
              <a:cs typeface="Candara"/>
            </a:endParaRPr>
          </a:p>
          <a:p>
            <a:pPr>
              <a:spcBef>
                <a:spcPts val="0"/>
              </a:spcBef>
            </a:pPr>
            <a:endParaRPr lang="en-IN" sz="3600" dirty="0" smtClean="0">
              <a:latin typeface="Candara"/>
              <a:ea typeface="Candara"/>
              <a:cs typeface="Candara"/>
            </a:endParaRPr>
          </a:p>
          <a:p>
            <a:pPr marL="449789" indent="-449789">
              <a:spcBef>
                <a:spcPts val="0"/>
              </a:spcBef>
              <a:defRPr sz="3400">
                <a:latin typeface="Candara"/>
                <a:ea typeface="Candara"/>
                <a:cs typeface="Candara"/>
                <a:sym typeface="Candara"/>
              </a:defRPr>
            </a:pPr>
            <a:endParaRPr sz="1600" dirty="0"/>
          </a:p>
        </p:txBody>
      </p:sp>
      <p:pic>
        <p:nvPicPr>
          <p:cNvPr id="8" name="Picture 7" descr="Let’s Go Fishing, Assam Style! - East India Story - Culture - Google Chrome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793" t="26462" r="36897" b="3401"/>
          <a:stretch/>
        </p:blipFill>
        <p:spPr>
          <a:xfrm>
            <a:off x="1018910" y="1973750"/>
            <a:ext cx="5616624" cy="352839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934448" y="3560388"/>
            <a:ext cx="5472608" cy="409376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31084" y="5608682"/>
            <a:ext cx="5604449" cy="409094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9" name="Rectangle 8"/>
          <p:cNvSpPr/>
          <p:nvPr/>
        </p:nvSpPr>
        <p:spPr>
          <a:xfrm>
            <a:off x="6575864" y="7957472"/>
            <a:ext cx="3321743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N" sz="1100" b="1" i="1" dirty="0" smtClean="0"/>
              <a:t>(</a:t>
            </a:r>
            <a:r>
              <a:rPr lang="en-IN" sz="1100" b="1" i="1" dirty="0" err="1" smtClean="0"/>
              <a:t>Regu</a:t>
            </a:r>
            <a:r>
              <a:rPr lang="en-IN" sz="1100" b="1" i="1" dirty="0" smtClean="0"/>
              <a:t> and </a:t>
            </a:r>
            <a:r>
              <a:rPr lang="en-IN" sz="1100" b="1" i="1" dirty="0" err="1" smtClean="0"/>
              <a:t>Ananthan</a:t>
            </a:r>
            <a:r>
              <a:rPr lang="en-IN" sz="1100" b="1" i="1" dirty="0" smtClean="0"/>
              <a:t>, 2021; </a:t>
            </a:r>
            <a:r>
              <a:rPr lang="en-IN" sz="1100" b="1" i="1" dirty="0" err="1" smtClean="0"/>
              <a:t>Gopal</a:t>
            </a:r>
            <a:r>
              <a:rPr lang="en-IN" sz="1100" b="1" i="1" dirty="0" smtClean="0"/>
              <a:t>, et.al, 2012) </a:t>
            </a:r>
            <a:endParaRPr lang="en-IN" sz="1100" dirty="0"/>
          </a:p>
        </p:txBody>
      </p:sp>
      <p:sp>
        <p:nvSpPr>
          <p:cNvPr id="10" name="Rectangle"/>
          <p:cNvSpPr/>
          <p:nvPr/>
        </p:nvSpPr>
        <p:spPr>
          <a:xfrm>
            <a:off x="-32681" y="55604"/>
            <a:ext cx="13070162" cy="1364812"/>
          </a:xfrm>
          <a:prstGeom prst="rect">
            <a:avLst/>
          </a:prstGeom>
          <a:solidFill>
            <a:schemeClr val="accent2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>
              <a:solidFill>
                <a:schemeClr val="tx1"/>
              </a:solidFill>
            </a:endParaRPr>
          </a:p>
        </p:txBody>
      </p:sp>
      <p:sp>
        <p:nvSpPr>
          <p:cNvPr id="11" name="Introduction/Background"/>
          <p:cNvSpPr txBox="1">
            <a:spLocks/>
          </p:cNvSpPr>
          <p:nvPr/>
        </p:nvSpPr>
        <p:spPr>
          <a:xfrm>
            <a:off x="381720" y="43307"/>
            <a:ext cx="12313367" cy="12192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7091" tIns="27091" rIns="27091" bIns="27091" anchor="ctr">
            <a:noAutofit/>
          </a:bodyPr>
          <a:lstStyle>
            <a:lvl1pPr marL="0" marR="0" indent="0" algn="l" defTabSz="56354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400" b="1" i="0" u="none" strike="noStrike" cap="none" spc="0" baseline="0">
                <a:solidFill>
                  <a:srgbClr val="FFFFFF"/>
                </a:solidFill>
                <a:uFillTx/>
                <a:latin typeface="Candara"/>
                <a:ea typeface="Candara"/>
                <a:cs typeface="Candara"/>
                <a:sym typeface="Candara"/>
              </a:defRPr>
            </a:lvl1pPr>
            <a:lvl2pPr marL="0" marR="0" indent="0" algn="ctr" defTabSz="587022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800" b="0" i="0" u="none" strike="noStrike" cap="none" spc="0" baseline="0">
                <a:solidFill>
                  <a:srgbClr val="000000"/>
                </a:solidFill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0" marR="0" indent="0" algn="ctr" defTabSz="587022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800" b="0" i="0" u="none" strike="noStrike" cap="none" spc="0" baseline="0">
                <a:solidFill>
                  <a:srgbClr val="000000"/>
                </a:solidFill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0" marR="0" indent="0" algn="ctr" defTabSz="587022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800" b="0" i="0" u="none" strike="noStrike" cap="none" spc="0" baseline="0">
                <a:solidFill>
                  <a:srgbClr val="000000"/>
                </a:solidFill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0" marR="0" indent="0" algn="ctr" defTabSz="587022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800" b="0" i="0" u="none" strike="noStrike" cap="none" spc="0" baseline="0">
                <a:solidFill>
                  <a:srgbClr val="000000"/>
                </a:solidFill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  <a:lvl6pPr marL="0" marR="0" indent="0" algn="ctr" defTabSz="587022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800" b="0" i="0" u="none" strike="noStrike" cap="none" spc="0" baseline="0">
                <a:solidFill>
                  <a:srgbClr val="000000"/>
                </a:solidFill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defRPr>
            </a:lvl6pPr>
            <a:lvl7pPr marL="0" marR="0" indent="0" algn="ctr" defTabSz="587022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800" b="0" i="0" u="none" strike="noStrike" cap="none" spc="0" baseline="0">
                <a:solidFill>
                  <a:srgbClr val="000000"/>
                </a:solidFill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defRPr>
            </a:lvl7pPr>
            <a:lvl8pPr marL="0" marR="0" indent="0" algn="ctr" defTabSz="587022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800" b="0" i="0" u="none" strike="noStrike" cap="none" spc="0" baseline="0">
                <a:solidFill>
                  <a:srgbClr val="000000"/>
                </a:solidFill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defRPr>
            </a:lvl8pPr>
            <a:lvl9pPr marL="0" marR="0" indent="0" algn="ctr" defTabSz="587022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800" b="0" i="0" u="none" strike="noStrike" cap="none" spc="0" baseline="0">
                <a:solidFill>
                  <a:srgbClr val="000000"/>
                </a:solidFill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defRPr>
            </a:lvl9pPr>
          </a:lstStyle>
          <a:p>
            <a:r>
              <a:rPr lang="en-US" sz="6000" smtClean="0">
                <a:solidFill>
                  <a:schemeClr val="tx1"/>
                </a:solidFill>
              </a:rPr>
              <a:t>Women in small scale fish harvesting</a:t>
            </a:r>
            <a:endParaRPr lang="en-US" sz="6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69377172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Introduction/Background"/>
          <p:cNvSpPr txBox="1">
            <a:spLocks noGrp="1"/>
          </p:cNvSpPr>
          <p:nvPr>
            <p:ph type="title"/>
          </p:nvPr>
        </p:nvSpPr>
        <p:spPr>
          <a:xfrm>
            <a:off x="165696" y="43307"/>
            <a:ext cx="12809286" cy="1219205"/>
          </a:xfrm>
          <a:prstGeom prst="rect">
            <a:avLst/>
          </a:prstGeom>
        </p:spPr>
        <p:txBody>
          <a:bodyPr>
            <a:noAutofit/>
          </a:bodyPr>
          <a:lstStyle>
            <a:lvl1pPr algn="l" defTabSz="563540">
              <a:defRPr sz="7400" b="1">
                <a:solidFill>
                  <a:srgbClr val="FFFFFF"/>
                </a:solidFill>
                <a:latin typeface="Candara"/>
                <a:ea typeface="Candara"/>
                <a:cs typeface="Candara"/>
                <a:sym typeface="Candara"/>
              </a:defRPr>
            </a:lvl1pPr>
          </a:lstStyle>
          <a:p>
            <a:r>
              <a:rPr lang="en-IN" sz="6000" smtClean="0"/>
              <a:t>Women in small scale fish harvesting</a:t>
            </a:r>
            <a:endParaRPr sz="2400" dirty="0"/>
          </a:p>
        </p:txBody>
      </p:sp>
      <p:sp>
        <p:nvSpPr>
          <p:cNvPr id="7" name="Double-click to edit"/>
          <p:cNvSpPr txBox="1">
            <a:spLocks noGrp="1"/>
          </p:cNvSpPr>
          <p:nvPr>
            <p:ph type="body" idx="1"/>
          </p:nvPr>
        </p:nvSpPr>
        <p:spPr>
          <a:xfrm>
            <a:off x="381720" y="1519944"/>
            <a:ext cx="12241360" cy="4536504"/>
          </a:xfrm>
          <a:prstGeom prst="rect">
            <a:avLst/>
          </a:prstGeom>
        </p:spPr>
        <p:txBody>
          <a:bodyPr anchor="t">
            <a:noAutofit/>
          </a:bodyPr>
          <a:lstStyle/>
          <a:p>
            <a:pPr lvl="1">
              <a:spcBef>
                <a:spcPts val="0"/>
              </a:spcBef>
            </a:pPr>
            <a:r>
              <a:rPr lang="en-IN" sz="3200" dirty="0" err="1" smtClean="0">
                <a:latin typeface="Candara"/>
                <a:ea typeface="Candara"/>
                <a:cs typeface="Candara"/>
              </a:rPr>
              <a:t>Paadams</a:t>
            </a:r>
            <a:r>
              <a:rPr lang="en-IN" sz="3200" dirty="0" smtClean="0">
                <a:latin typeface="Candara"/>
                <a:ea typeface="Candara"/>
                <a:cs typeface="Candara"/>
              </a:rPr>
              <a:t>/</a:t>
            </a:r>
            <a:r>
              <a:rPr lang="en-IN" sz="3200" dirty="0" err="1" smtClean="0">
                <a:latin typeface="Candara"/>
                <a:ea typeface="Candara"/>
                <a:cs typeface="Candara"/>
              </a:rPr>
              <a:t>kettus</a:t>
            </a:r>
            <a:r>
              <a:rPr lang="en-IN" sz="3200" dirty="0" smtClean="0">
                <a:latin typeface="Candara"/>
                <a:ea typeface="Candara"/>
                <a:cs typeface="Candara"/>
              </a:rPr>
              <a:t>(alternate rice-fish)/ prawn filtration-farming areas/ paddy fields</a:t>
            </a:r>
          </a:p>
          <a:p>
            <a:pPr lvl="1">
              <a:spcBef>
                <a:spcPts val="0"/>
              </a:spcBef>
            </a:pPr>
            <a:endParaRPr lang="en-IN" sz="3200" dirty="0" smtClean="0">
              <a:latin typeface="Candara"/>
              <a:ea typeface="Candara"/>
              <a:cs typeface="Candara"/>
            </a:endParaRPr>
          </a:p>
          <a:p>
            <a:pPr lvl="1">
              <a:spcBef>
                <a:spcPts val="0"/>
              </a:spcBef>
            </a:pPr>
            <a:endParaRPr lang="en-IN" sz="3200" dirty="0" smtClean="0">
              <a:latin typeface="Candara"/>
              <a:ea typeface="Candara"/>
              <a:cs typeface="Candara"/>
            </a:endParaRPr>
          </a:p>
          <a:p>
            <a:pPr>
              <a:spcBef>
                <a:spcPts val="0"/>
              </a:spcBef>
            </a:pPr>
            <a:endParaRPr lang="en-IN" sz="3200" dirty="0" smtClean="0">
              <a:latin typeface="Candara"/>
              <a:ea typeface="Candara"/>
              <a:cs typeface="Candara"/>
            </a:endParaRPr>
          </a:p>
          <a:p>
            <a:pPr marL="449789" indent="-449789">
              <a:spcBef>
                <a:spcPts val="0"/>
              </a:spcBef>
              <a:defRPr sz="3400">
                <a:latin typeface="Candara"/>
                <a:ea typeface="Candara"/>
                <a:cs typeface="Candara"/>
                <a:sym typeface="Candara"/>
              </a:defRPr>
            </a:pPr>
            <a:endParaRPr sz="1400" dirty="0"/>
          </a:p>
        </p:txBody>
      </p:sp>
      <p:pic>
        <p:nvPicPr>
          <p:cNvPr id="8" name="Picture 7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2659853"/>
            <a:ext cx="5610449" cy="3096260"/>
          </a:xfrm>
          <a:prstGeom prst="rect">
            <a:avLst/>
          </a:prstGeom>
        </p:spPr>
      </p:pic>
      <p:pic>
        <p:nvPicPr>
          <p:cNvPr id="9" name="Picture 8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289" y="5791062"/>
            <a:ext cx="5598160" cy="3148965"/>
          </a:xfrm>
          <a:prstGeom prst="rect">
            <a:avLst/>
          </a:prstGeom>
        </p:spPr>
      </p:pic>
      <p:pic>
        <p:nvPicPr>
          <p:cNvPr id="14" name="Picture 13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610449" y="4634914"/>
            <a:ext cx="3933098" cy="2312295"/>
          </a:xfrm>
          <a:prstGeom prst="rect">
            <a:avLst/>
          </a:prstGeom>
        </p:spPr>
      </p:pic>
      <p:pic>
        <p:nvPicPr>
          <p:cNvPr id="15" name="Picture 14" descr="D:\Sewa Conseltancy\jiswin\DSC01840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618751" y="3088136"/>
            <a:ext cx="3370673" cy="5335954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Rectangle"/>
          <p:cNvSpPr/>
          <p:nvPr/>
        </p:nvSpPr>
        <p:spPr>
          <a:xfrm>
            <a:off x="-32681" y="-19744"/>
            <a:ext cx="13070162" cy="1364812"/>
          </a:xfrm>
          <a:prstGeom prst="rect">
            <a:avLst/>
          </a:prstGeom>
          <a:solidFill>
            <a:schemeClr val="accent2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>
              <a:solidFill>
                <a:schemeClr val="tx1"/>
              </a:solidFill>
            </a:endParaRPr>
          </a:p>
        </p:txBody>
      </p:sp>
      <p:sp>
        <p:nvSpPr>
          <p:cNvPr id="12" name="Introduction/Background"/>
          <p:cNvSpPr txBox="1">
            <a:spLocks/>
          </p:cNvSpPr>
          <p:nvPr/>
        </p:nvSpPr>
        <p:spPr>
          <a:xfrm>
            <a:off x="381720" y="43307"/>
            <a:ext cx="12313367" cy="12192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7091" tIns="27091" rIns="27091" bIns="27091" anchor="ctr">
            <a:noAutofit/>
          </a:bodyPr>
          <a:lstStyle>
            <a:lvl1pPr marL="0" marR="0" indent="0" algn="l" defTabSz="56354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400" b="1" i="0" u="none" strike="noStrike" cap="none" spc="0" baseline="0">
                <a:solidFill>
                  <a:srgbClr val="FFFFFF"/>
                </a:solidFill>
                <a:uFillTx/>
                <a:latin typeface="Candara"/>
                <a:ea typeface="Candara"/>
                <a:cs typeface="Candara"/>
                <a:sym typeface="Candara"/>
              </a:defRPr>
            </a:lvl1pPr>
            <a:lvl2pPr marL="0" marR="0" indent="0" algn="ctr" defTabSz="587022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800" b="0" i="0" u="none" strike="noStrike" cap="none" spc="0" baseline="0">
                <a:solidFill>
                  <a:srgbClr val="000000"/>
                </a:solidFill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0" marR="0" indent="0" algn="ctr" defTabSz="587022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800" b="0" i="0" u="none" strike="noStrike" cap="none" spc="0" baseline="0">
                <a:solidFill>
                  <a:srgbClr val="000000"/>
                </a:solidFill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0" marR="0" indent="0" algn="ctr" defTabSz="587022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800" b="0" i="0" u="none" strike="noStrike" cap="none" spc="0" baseline="0">
                <a:solidFill>
                  <a:srgbClr val="000000"/>
                </a:solidFill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0" marR="0" indent="0" algn="ctr" defTabSz="587022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800" b="0" i="0" u="none" strike="noStrike" cap="none" spc="0" baseline="0">
                <a:solidFill>
                  <a:srgbClr val="000000"/>
                </a:solidFill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  <a:lvl6pPr marL="0" marR="0" indent="0" algn="ctr" defTabSz="587022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800" b="0" i="0" u="none" strike="noStrike" cap="none" spc="0" baseline="0">
                <a:solidFill>
                  <a:srgbClr val="000000"/>
                </a:solidFill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defRPr>
            </a:lvl6pPr>
            <a:lvl7pPr marL="0" marR="0" indent="0" algn="ctr" defTabSz="587022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800" b="0" i="0" u="none" strike="noStrike" cap="none" spc="0" baseline="0">
                <a:solidFill>
                  <a:srgbClr val="000000"/>
                </a:solidFill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defRPr>
            </a:lvl7pPr>
            <a:lvl8pPr marL="0" marR="0" indent="0" algn="ctr" defTabSz="587022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800" b="0" i="0" u="none" strike="noStrike" cap="none" spc="0" baseline="0">
                <a:solidFill>
                  <a:srgbClr val="000000"/>
                </a:solidFill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defRPr>
            </a:lvl8pPr>
            <a:lvl9pPr marL="0" marR="0" indent="0" algn="ctr" defTabSz="587022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800" b="0" i="0" u="none" strike="noStrike" cap="none" spc="0" baseline="0">
                <a:solidFill>
                  <a:srgbClr val="000000"/>
                </a:solidFill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defRPr>
            </a:lvl9pPr>
          </a:lstStyle>
          <a:p>
            <a:r>
              <a:rPr lang="en-US" sz="6000" smtClean="0">
                <a:solidFill>
                  <a:schemeClr val="tx1"/>
                </a:solidFill>
              </a:rPr>
              <a:t>Women in small scale fish harvesting</a:t>
            </a:r>
            <a:endParaRPr lang="en-US" sz="6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69377172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Introduction/Background"/>
          <p:cNvSpPr txBox="1">
            <a:spLocks noGrp="1"/>
          </p:cNvSpPr>
          <p:nvPr>
            <p:ph type="title"/>
          </p:nvPr>
        </p:nvSpPr>
        <p:spPr>
          <a:xfrm>
            <a:off x="165696" y="43307"/>
            <a:ext cx="12809286" cy="1219205"/>
          </a:xfrm>
          <a:prstGeom prst="rect">
            <a:avLst/>
          </a:prstGeom>
        </p:spPr>
        <p:txBody>
          <a:bodyPr>
            <a:noAutofit/>
          </a:bodyPr>
          <a:lstStyle>
            <a:lvl1pPr algn="l" defTabSz="563540">
              <a:defRPr sz="7400" b="1">
                <a:solidFill>
                  <a:srgbClr val="FFFFFF"/>
                </a:solidFill>
                <a:latin typeface="Candara"/>
                <a:ea typeface="Candara"/>
                <a:cs typeface="Candara"/>
                <a:sym typeface="Candara"/>
              </a:defRPr>
            </a:lvl1pPr>
          </a:lstStyle>
          <a:p>
            <a:r>
              <a:rPr lang="en-IN" sz="6000" smtClean="0"/>
              <a:t>Women in small scale fish harvesting</a:t>
            </a:r>
            <a:endParaRPr sz="2400" dirty="0"/>
          </a:p>
        </p:txBody>
      </p:sp>
      <p:sp>
        <p:nvSpPr>
          <p:cNvPr id="7" name="Double-click to edit"/>
          <p:cNvSpPr txBox="1">
            <a:spLocks noGrp="1"/>
          </p:cNvSpPr>
          <p:nvPr>
            <p:ph type="body" idx="1"/>
          </p:nvPr>
        </p:nvSpPr>
        <p:spPr>
          <a:xfrm>
            <a:off x="381720" y="1519944"/>
            <a:ext cx="12241360" cy="4536504"/>
          </a:xfrm>
          <a:prstGeom prst="rect">
            <a:avLst/>
          </a:prstGeom>
        </p:spPr>
        <p:txBody>
          <a:bodyPr anchor="t">
            <a:noAutofit/>
          </a:bodyPr>
          <a:lstStyle/>
          <a:p>
            <a:pPr lvl="1">
              <a:spcBef>
                <a:spcPts val="0"/>
              </a:spcBef>
            </a:pPr>
            <a:r>
              <a:rPr lang="en-IN" sz="3200" dirty="0" err="1" smtClean="0">
                <a:latin typeface="Candara"/>
                <a:ea typeface="Candara"/>
                <a:cs typeface="Candara"/>
              </a:rPr>
              <a:t>Paadams</a:t>
            </a:r>
            <a:r>
              <a:rPr lang="en-IN" sz="3200" dirty="0" smtClean="0">
                <a:latin typeface="Candara"/>
                <a:ea typeface="Candara"/>
                <a:cs typeface="Candara"/>
              </a:rPr>
              <a:t>/ </a:t>
            </a:r>
            <a:r>
              <a:rPr lang="en-IN" sz="3200" dirty="0" err="1" smtClean="0">
                <a:latin typeface="Candara"/>
                <a:ea typeface="Candara"/>
                <a:cs typeface="Candara"/>
              </a:rPr>
              <a:t>Kettus</a:t>
            </a:r>
            <a:r>
              <a:rPr lang="en-IN" sz="3200" dirty="0" smtClean="0">
                <a:latin typeface="Candara"/>
                <a:ea typeface="Candara"/>
                <a:cs typeface="Candara"/>
              </a:rPr>
              <a:t> (alternate rice-fish)/ prawn filtration-farming areas/ paddy fields</a:t>
            </a:r>
          </a:p>
          <a:p>
            <a:pPr lvl="1">
              <a:spcBef>
                <a:spcPts val="0"/>
              </a:spcBef>
            </a:pPr>
            <a:endParaRPr lang="en-IN" sz="3200" dirty="0" smtClean="0">
              <a:latin typeface="Candara"/>
              <a:ea typeface="Candara"/>
              <a:cs typeface="Candara"/>
            </a:endParaRPr>
          </a:p>
          <a:p>
            <a:pPr lvl="1">
              <a:spcBef>
                <a:spcPts val="0"/>
              </a:spcBef>
            </a:pPr>
            <a:endParaRPr lang="en-IN" sz="3200" dirty="0" smtClean="0">
              <a:latin typeface="Candara"/>
              <a:ea typeface="Candara"/>
              <a:cs typeface="Candara"/>
            </a:endParaRPr>
          </a:p>
          <a:p>
            <a:pPr>
              <a:spcBef>
                <a:spcPts val="0"/>
              </a:spcBef>
            </a:pPr>
            <a:endParaRPr lang="en-IN" sz="3200" dirty="0" smtClean="0">
              <a:latin typeface="Candara"/>
              <a:ea typeface="Candara"/>
              <a:cs typeface="Candara"/>
            </a:endParaRPr>
          </a:p>
          <a:p>
            <a:pPr marL="449789" indent="-449789">
              <a:spcBef>
                <a:spcPts val="0"/>
              </a:spcBef>
              <a:defRPr sz="3400">
                <a:latin typeface="Candara"/>
                <a:ea typeface="Candara"/>
                <a:cs typeface="Candara"/>
                <a:sym typeface="Candara"/>
              </a:defRPr>
            </a:pPr>
            <a:endParaRPr sz="1400" dirty="0"/>
          </a:p>
        </p:txBody>
      </p:sp>
      <p:grpSp>
        <p:nvGrpSpPr>
          <p:cNvPr id="2" name="Group 1"/>
          <p:cNvGrpSpPr/>
          <p:nvPr/>
        </p:nvGrpSpPr>
        <p:grpSpPr>
          <a:xfrm>
            <a:off x="1029792" y="2644552"/>
            <a:ext cx="6912768" cy="3384376"/>
            <a:chOff x="5926336" y="2644552"/>
            <a:chExt cx="6856230" cy="3656330"/>
          </a:xfrm>
        </p:grpSpPr>
        <p:pic>
          <p:nvPicPr>
            <p:cNvPr id="5" name="Picture 4" descr="D:\Sewa Conseltancy\_DSC0577.JPG"/>
            <p:cNvPicPr/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26336" y="2644552"/>
              <a:ext cx="5503545" cy="365633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" name="Picture 5" descr="G:\Sewa Conseltancy\_DSC0582.JPG"/>
            <p:cNvPicPr/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19863" r="16438"/>
            <a:stretch/>
          </p:blipFill>
          <p:spPr bwMode="auto">
            <a:xfrm>
              <a:off x="11429882" y="2644552"/>
              <a:ext cx="1352684" cy="3656330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 xmlns=""/>
              </a:ext>
            </a:extLst>
          </p:spPr>
        </p:pic>
      </p:grpSp>
      <p:pic>
        <p:nvPicPr>
          <p:cNvPr id="8193" name="Picture 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20156" y="6028928"/>
            <a:ext cx="5484644" cy="36564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Rectangle"/>
          <p:cNvSpPr/>
          <p:nvPr/>
        </p:nvSpPr>
        <p:spPr>
          <a:xfrm>
            <a:off x="-32681" y="-7447"/>
            <a:ext cx="13070162" cy="1364812"/>
          </a:xfrm>
          <a:prstGeom prst="rect">
            <a:avLst/>
          </a:prstGeom>
          <a:solidFill>
            <a:schemeClr val="accent2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>
              <a:solidFill>
                <a:schemeClr val="tx1"/>
              </a:solidFill>
            </a:endParaRPr>
          </a:p>
        </p:txBody>
      </p:sp>
      <p:sp>
        <p:nvSpPr>
          <p:cNvPr id="11" name="Introduction/Background"/>
          <p:cNvSpPr txBox="1">
            <a:spLocks/>
          </p:cNvSpPr>
          <p:nvPr/>
        </p:nvSpPr>
        <p:spPr>
          <a:xfrm>
            <a:off x="381720" y="-19744"/>
            <a:ext cx="12313367" cy="12192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7091" tIns="27091" rIns="27091" bIns="27091" anchor="ctr">
            <a:noAutofit/>
          </a:bodyPr>
          <a:lstStyle>
            <a:lvl1pPr marL="0" marR="0" indent="0" algn="l" defTabSz="56354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400" b="1" i="0" u="none" strike="noStrike" cap="none" spc="0" baseline="0">
                <a:solidFill>
                  <a:srgbClr val="FFFFFF"/>
                </a:solidFill>
                <a:uFillTx/>
                <a:latin typeface="Candara"/>
                <a:ea typeface="Candara"/>
                <a:cs typeface="Candara"/>
                <a:sym typeface="Candara"/>
              </a:defRPr>
            </a:lvl1pPr>
            <a:lvl2pPr marL="0" marR="0" indent="0" algn="ctr" defTabSz="587022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800" b="0" i="0" u="none" strike="noStrike" cap="none" spc="0" baseline="0">
                <a:solidFill>
                  <a:srgbClr val="000000"/>
                </a:solidFill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0" marR="0" indent="0" algn="ctr" defTabSz="587022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800" b="0" i="0" u="none" strike="noStrike" cap="none" spc="0" baseline="0">
                <a:solidFill>
                  <a:srgbClr val="000000"/>
                </a:solidFill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0" marR="0" indent="0" algn="ctr" defTabSz="587022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800" b="0" i="0" u="none" strike="noStrike" cap="none" spc="0" baseline="0">
                <a:solidFill>
                  <a:srgbClr val="000000"/>
                </a:solidFill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0" marR="0" indent="0" algn="ctr" defTabSz="587022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800" b="0" i="0" u="none" strike="noStrike" cap="none" spc="0" baseline="0">
                <a:solidFill>
                  <a:srgbClr val="000000"/>
                </a:solidFill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  <a:lvl6pPr marL="0" marR="0" indent="0" algn="ctr" defTabSz="587022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800" b="0" i="0" u="none" strike="noStrike" cap="none" spc="0" baseline="0">
                <a:solidFill>
                  <a:srgbClr val="000000"/>
                </a:solidFill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defRPr>
            </a:lvl6pPr>
            <a:lvl7pPr marL="0" marR="0" indent="0" algn="ctr" defTabSz="587022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800" b="0" i="0" u="none" strike="noStrike" cap="none" spc="0" baseline="0">
                <a:solidFill>
                  <a:srgbClr val="000000"/>
                </a:solidFill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defRPr>
            </a:lvl7pPr>
            <a:lvl8pPr marL="0" marR="0" indent="0" algn="ctr" defTabSz="587022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800" b="0" i="0" u="none" strike="noStrike" cap="none" spc="0" baseline="0">
                <a:solidFill>
                  <a:srgbClr val="000000"/>
                </a:solidFill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defRPr>
            </a:lvl8pPr>
            <a:lvl9pPr marL="0" marR="0" indent="0" algn="ctr" defTabSz="587022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800" b="0" i="0" u="none" strike="noStrike" cap="none" spc="0" baseline="0">
                <a:solidFill>
                  <a:srgbClr val="000000"/>
                </a:solidFill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defRPr>
            </a:lvl9pPr>
          </a:lstStyle>
          <a:p>
            <a:r>
              <a:rPr lang="en-US" sz="6000" smtClean="0">
                <a:solidFill>
                  <a:schemeClr val="tx1"/>
                </a:solidFill>
              </a:rPr>
              <a:t>Women in small scale fish harvesting</a:t>
            </a:r>
            <a:endParaRPr lang="en-US" sz="6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55232696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Introduction/Background"/>
          <p:cNvSpPr txBox="1">
            <a:spLocks noGrp="1"/>
          </p:cNvSpPr>
          <p:nvPr>
            <p:ph type="title"/>
          </p:nvPr>
        </p:nvSpPr>
        <p:spPr>
          <a:xfrm>
            <a:off x="165696" y="43307"/>
            <a:ext cx="12809286" cy="1219205"/>
          </a:xfrm>
          <a:prstGeom prst="rect">
            <a:avLst/>
          </a:prstGeom>
        </p:spPr>
        <p:txBody>
          <a:bodyPr>
            <a:noAutofit/>
          </a:bodyPr>
          <a:lstStyle>
            <a:lvl1pPr algn="l" defTabSz="563540">
              <a:defRPr sz="7400" b="1">
                <a:solidFill>
                  <a:srgbClr val="FFFFFF"/>
                </a:solidFill>
                <a:latin typeface="Candara"/>
                <a:ea typeface="Candara"/>
                <a:cs typeface="Candara"/>
                <a:sym typeface="Candara"/>
              </a:defRPr>
            </a:lvl1pPr>
          </a:lstStyle>
          <a:p>
            <a:r>
              <a:rPr lang="en-IN" sz="6000" dirty="0"/>
              <a:t>Women in small scale fish harvesting</a:t>
            </a:r>
            <a:endParaRPr sz="2400" dirty="0"/>
          </a:p>
        </p:txBody>
      </p:sp>
      <p:pic>
        <p:nvPicPr>
          <p:cNvPr id="5" name="Picture 4" descr="G:\Sewa Conseltancy\_DSC1095.JPG"/>
          <p:cNvPicPr/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4038" r="27476"/>
          <a:stretch/>
        </p:blipFill>
        <p:spPr bwMode="auto">
          <a:xfrm>
            <a:off x="525736" y="2860576"/>
            <a:ext cx="5688632" cy="446449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pic>
        <p:nvPicPr>
          <p:cNvPr id="6" name="Picture 5" descr="G:\Sewa Conseltancy\jiswin\DSC02096.JPG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26830"/>
          <a:stretch/>
        </p:blipFill>
        <p:spPr bwMode="auto">
          <a:xfrm>
            <a:off x="6502399" y="4443251"/>
            <a:ext cx="5861045" cy="466495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sp>
        <p:nvSpPr>
          <p:cNvPr id="8" name="Double-click to edit"/>
          <p:cNvSpPr txBox="1">
            <a:spLocks noGrp="1"/>
          </p:cNvSpPr>
          <p:nvPr>
            <p:ph type="body" idx="1"/>
          </p:nvPr>
        </p:nvSpPr>
        <p:spPr>
          <a:xfrm>
            <a:off x="381720" y="1519944"/>
            <a:ext cx="12241360" cy="4536504"/>
          </a:xfrm>
          <a:prstGeom prst="rect">
            <a:avLst/>
          </a:prstGeom>
        </p:spPr>
        <p:txBody>
          <a:bodyPr anchor="t">
            <a:noAutofit/>
          </a:bodyPr>
          <a:lstStyle/>
          <a:p>
            <a:pPr lvl="1">
              <a:spcBef>
                <a:spcPts val="0"/>
              </a:spcBef>
            </a:pPr>
            <a:r>
              <a:rPr lang="en-IN" sz="3200" dirty="0" err="1" smtClean="0">
                <a:latin typeface="Candara"/>
                <a:ea typeface="Candara"/>
                <a:cs typeface="Candara"/>
              </a:rPr>
              <a:t>Paadams</a:t>
            </a:r>
            <a:r>
              <a:rPr lang="en-IN" sz="3200" dirty="0" smtClean="0">
                <a:latin typeface="Candara"/>
                <a:ea typeface="Candara"/>
                <a:cs typeface="Candara"/>
              </a:rPr>
              <a:t>/ </a:t>
            </a:r>
            <a:r>
              <a:rPr lang="en-IN" sz="3200" dirty="0" err="1" smtClean="0">
                <a:latin typeface="Candara"/>
                <a:ea typeface="Candara"/>
                <a:cs typeface="Candara"/>
              </a:rPr>
              <a:t>Kettus</a:t>
            </a:r>
            <a:r>
              <a:rPr lang="en-IN" sz="3200" dirty="0" smtClean="0">
                <a:latin typeface="Candara"/>
                <a:ea typeface="Candara"/>
                <a:cs typeface="Candara"/>
              </a:rPr>
              <a:t> (alternate rice-fish)/ prawn filtration-farming areas/ paddy fields</a:t>
            </a:r>
          </a:p>
          <a:p>
            <a:pPr lvl="1">
              <a:spcBef>
                <a:spcPts val="0"/>
              </a:spcBef>
            </a:pPr>
            <a:endParaRPr lang="en-IN" sz="3200" dirty="0" smtClean="0">
              <a:latin typeface="Candara"/>
              <a:ea typeface="Candara"/>
              <a:cs typeface="Candara"/>
            </a:endParaRPr>
          </a:p>
          <a:p>
            <a:pPr lvl="1">
              <a:spcBef>
                <a:spcPts val="0"/>
              </a:spcBef>
            </a:pPr>
            <a:endParaRPr lang="en-IN" sz="3200" dirty="0" smtClean="0">
              <a:latin typeface="Candara"/>
              <a:ea typeface="Candara"/>
              <a:cs typeface="Candara"/>
            </a:endParaRPr>
          </a:p>
          <a:p>
            <a:pPr>
              <a:spcBef>
                <a:spcPts val="0"/>
              </a:spcBef>
            </a:pPr>
            <a:endParaRPr lang="en-IN" sz="3200" dirty="0" smtClean="0">
              <a:latin typeface="Candara"/>
              <a:ea typeface="Candara"/>
              <a:cs typeface="Candara"/>
            </a:endParaRPr>
          </a:p>
          <a:p>
            <a:pPr marL="449789" indent="-449789">
              <a:spcBef>
                <a:spcPts val="0"/>
              </a:spcBef>
              <a:defRPr sz="3400">
                <a:latin typeface="Candara"/>
                <a:ea typeface="Candara"/>
                <a:cs typeface="Candara"/>
                <a:sym typeface="Candara"/>
              </a:defRPr>
            </a:pPr>
            <a:endParaRPr sz="1400" dirty="0"/>
          </a:p>
        </p:txBody>
      </p:sp>
      <p:sp>
        <p:nvSpPr>
          <p:cNvPr id="9" name="Rectangle"/>
          <p:cNvSpPr/>
          <p:nvPr/>
        </p:nvSpPr>
        <p:spPr>
          <a:xfrm>
            <a:off x="-32681" y="55604"/>
            <a:ext cx="13070162" cy="1364812"/>
          </a:xfrm>
          <a:prstGeom prst="rect">
            <a:avLst/>
          </a:prstGeom>
          <a:solidFill>
            <a:schemeClr val="accent2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>
              <a:solidFill>
                <a:schemeClr val="tx1"/>
              </a:solidFill>
            </a:endParaRPr>
          </a:p>
        </p:txBody>
      </p:sp>
      <p:sp>
        <p:nvSpPr>
          <p:cNvPr id="10" name="Introduction/Background"/>
          <p:cNvSpPr txBox="1">
            <a:spLocks/>
          </p:cNvSpPr>
          <p:nvPr/>
        </p:nvSpPr>
        <p:spPr>
          <a:xfrm>
            <a:off x="381720" y="43307"/>
            <a:ext cx="12313367" cy="12192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7091" tIns="27091" rIns="27091" bIns="27091" anchor="ctr">
            <a:noAutofit/>
          </a:bodyPr>
          <a:lstStyle>
            <a:lvl1pPr marL="0" marR="0" indent="0" algn="l" defTabSz="56354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400" b="1" i="0" u="none" strike="noStrike" cap="none" spc="0" baseline="0">
                <a:solidFill>
                  <a:srgbClr val="FFFFFF"/>
                </a:solidFill>
                <a:uFillTx/>
                <a:latin typeface="Candara"/>
                <a:ea typeface="Candara"/>
                <a:cs typeface="Candara"/>
                <a:sym typeface="Candara"/>
              </a:defRPr>
            </a:lvl1pPr>
            <a:lvl2pPr marL="0" marR="0" indent="0" algn="ctr" defTabSz="587022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800" b="0" i="0" u="none" strike="noStrike" cap="none" spc="0" baseline="0">
                <a:solidFill>
                  <a:srgbClr val="000000"/>
                </a:solidFill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0" marR="0" indent="0" algn="ctr" defTabSz="587022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800" b="0" i="0" u="none" strike="noStrike" cap="none" spc="0" baseline="0">
                <a:solidFill>
                  <a:srgbClr val="000000"/>
                </a:solidFill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0" marR="0" indent="0" algn="ctr" defTabSz="587022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800" b="0" i="0" u="none" strike="noStrike" cap="none" spc="0" baseline="0">
                <a:solidFill>
                  <a:srgbClr val="000000"/>
                </a:solidFill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0" marR="0" indent="0" algn="ctr" defTabSz="587022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800" b="0" i="0" u="none" strike="noStrike" cap="none" spc="0" baseline="0">
                <a:solidFill>
                  <a:srgbClr val="000000"/>
                </a:solidFill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  <a:lvl6pPr marL="0" marR="0" indent="0" algn="ctr" defTabSz="587022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800" b="0" i="0" u="none" strike="noStrike" cap="none" spc="0" baseline="0">
                <a:solidFill>
                  <a:srgbClr val="000000"/>
                </a:solidFill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defRPr>
            </a:lvl6pPr>
            <a:lvl7pPr marL="0" marR="0" indent="0" algn="ctr" defTabSz="587022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800" b="0" i="0" u="none" strike="noStrike" cap="none" spc="0" baseline="0">
                <a:solidFill>
                  <a:srgbClr val="000000"/>
                </a:solidFill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defRPr>
            </a:lvl7pPr>
            <a:lvl8pPr marL="0" marR="0" indent="0" algn="ctr" defTabSz="587022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800" b="0" i="0" u="none" strike="noStrike" cap="none" spc="0" baseline="0">
                <a:solidFill>
                  <a:srgbClr val="000000"/>
                </a:solidFill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defRPr>
            </a:lvl8pPr>
            <a:lvl9pPr marL="0" marR="0" indent="0" algn="ctr" defTabSz="587022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800" b="0" i="0" u="none" strike="noStrike" cap="none" spc="0" baseline="0">
                <a:solidFill>
                  <a:srgbClr val="000000"/>
                </a:solidFill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defRPr>
            </a:lvl9pPr>
          </a:lstStyle>
          <a:p>
            <a:r>
              <a:rPr lang="en-US" sz="6000" smtClean="0">
                <a:solidFill>
                  <a:schemeClr val="tx1"/>
                </a:solidFill>
              </a:rPr>
              <a:t>Women in small scale fish harvesting</a:t>
            </a:r>
            <a:endParaRPr lang="en-US" sz="6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4225754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3339" y="2208410"/>
            <a:ext cx="7256704" cy="3848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381720" y="6031564"/>
            <a:ext cx="7258597" cy="459089"/>
          </a:xfrm>
          <a:solidFill>
            <a:srgbClr val="F8A706"/>
          </a:solidFill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IN" sz="1050" dirty="0" smtClean="0"/>
              <a:t>Picture courtesy (</a:t>
            </a:r>
            <a:r>
              <a:rPr lang="en-IN" sz="1050" dirty="0"/>
              <a:t>Long </a:t>
            </a:r>
            <a:r>
              <a:rPr lang="en-IN" sz="1050" dirty="0" err="1"/>
              <a:t>Khonba</a:t>
            </a:r>
            <a:r>
              <a:rPr lang="en-IN" sz="1050" dirty="0"/>
              <a:t> Community </a:t>
            </a:r>
            <a:r>
              <a:rPr lang="en-IN" sz="1050" dirty="0" smtClean="0"/>
              <a:t>fishing): </a:t>
            </a:r>
            <a:r>
              <a:rPr lang="en-IN" sz="1050" dirty="0" err="1" smtClean="0"/>
              <a:t>Dr.</a:t>
            </a:r>
            <a:r>
              <a:rPr lang="en-IN" sz="1050" dirty="0" smtClean="0"/>
              <a:t> </a:t>
            </a:r>
            <a:r>
              <a:rPr lang="en-IN" sz="1050" dirty="0" err="1" smtClean="0"/>
              <a:t>Shaikhom</a:t>
            </a:r>
            <a:r>
              <a:rPr lang="en-IN" sz="1050" dirty="0" smtClean="0"/>
              <a:t> </a:t>
            </a:r>
            <a:r>
              <a:rPr lang="en-IN" sz="1050" dirty="0" err="1" smtClean="0"/>
              <a:t>Inaotombi</a:t>
            </a:r>
            <a:endParaRPr lang="en-IN" sz="1050" dirty="0" smtClean="0"/>
          </a:p>
          <a:p>
            <a:pPr marL="0" indent="0">
              <a:buNone/>
            </a:pPr>
            <a:r>
              <a:rPr lang="en-GB" sz="700" dirty="0"/>
              <a:t>Gender in Aquaculture and Fisheries: The Long Journey to Equality Asian Fisheries Science Special Issue 29S (2016): 181-191 Asian Fisheries Society ISSN 0116-6514</a:t>
            </a:r>
            <a:endParaRPr lang="en-IN" sz="700" dirty="0"/>
          </a:p>
        </p:txBody>
      </p:sp>
      <p:sp>
        <p:nvSpPr>
          <p:cNvPr id="12" name="Introduction/Background"/>
          <p:cNvSpPr txBox="1">
            <a:spLocks noGrp="1"/>
          </p:cNvSpPr>
          <p:nvPr>
            <p:ph type="title"/>
          </p:nvPr>
        </p:nvSpPr>
        <p:spPr>
          <a:xfrm>
            <a:off x="165696" y="43307"/>
            <a:ext cx="12809286" cy="1219205"/>
          </a:xfrm>
          <a:prstGeom prst="rect">
            <a:avLst/>
          </a:prstGeom>
        </p:spPr>
        <p:txBody>
          <a:bodyPr>
            <a:noAutofit/>
          </a:bodyPr>
          <a:lstStyle>
            <a:lvl1pPr algn="l" defTabSz="563540">
              <a:defRPr sz="7400" b="1">
                <a:solidFill>
                  <a:srgbClr val="FFFFFF"/>
                </a:solidFill>
                <a:latin typeface="Candara"/>
                <a:ea typeface="Candara"/>
                <a:cs typeface="Candara"/>
                <a:sym typeface="Candara"/>
              </a:defRPr>
            </a:lvl1pPr>
          </a:lstStyle>
          <a:p>
            <a:r>
              <a:rPr lang="en-IN" sz="6000" dirty="0"/>
              <a:t>Women in small scale fish harvesting</a:t>
            </a:r>
            <a:endParaRPr sz="2400" dirty="0"/>
          </a:p>
        </p:txBody>
      </p:sp>
      <p:sp>
        <p:nvSpPr>
          <p:cNvPr id="13" name="Double-click to edit"/>
          <p:cNvSpPr txBox="1">
            <a:spLocks/>
          </p:cNvSpPr>
          <p:nvPr/>
        </p:nvSpPr>
        <p:spPr>
          <a:xfrm>
            <a:off x="381720" y="1519944"/>
            <a:ext cx="12241360" cy="453650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7091" tIns="27091" rIns="27091" bIns="27091" anchor="t">
            <a:noAutofit/>
          </a:bodyPr>
          <a:lstStyle>
            <a:lvl1pPr marL="0" marR="0" indent="0" algn="ctr" defTabSz="587022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1pPr>
            <a:lvl2pPr marL="0" marR="0" indent="0" algn="ctr" defTabSz="587022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2pPr>
            <a:lvl3pPr marL="0" marR="0" indent="0" algn="ctr" defTabSz="587022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3pPr>
            <a:lvl4pPr marL="0" marR="0" indent="0" algn="ctr" defTabSz="587022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4pPr>
            <a:lvl5pPr marL="0" marR="0" indent="0" algn="ctr" defTabSz="587022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5pPr>
            <a:lvl6pPr marL="0" marR="0" indent="0" algn="ctr" defTabSz="587022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6pPr>
            <a:lvl7pPr marL="0" marR="0" indent="0" algn="ctr" defTabSz="587022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7pPr>
            <a:lvl8pPr marL="0" marR="0" indent="0" algn="ctr" defTabSz="587022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8pPr>
            <a:lvl9pPr marL="0" marR="0" indent="0" algn="ctr" defTabSz="587022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9pPr>
          </a:lstStyle>
          <a:p>
            <a:pPr lvl="1" algn="l"/>
            <a:r>
              <a:rPr lang="en-US" sz="3200" dirty="0" smtClean="0">
                <a:latin typeface="Candara"/>
                <a:ea typeface="Candara"/>
                <a:cs typeface="Candara"/>
              </a:rPr>
              <a:t>Community fishing</a:t>
            </a:r>
          </a:p>
          <a:p>
            <a:pPr lvl="1"/>
            <a:endParaRPr lang="en-US" sz="3200" dirty="0" smtClean="0">
              <a:latin typeface="Candara"/>
              <a:ea typeface="Candara"/>
              <a:cs typeface="Candara"/>
            </a:endParaRPr>
          </a:p>
          <a:p>
            <a:endParaRPr lang="en-US" sz="3200" dirty="0" smtClean="0">
              <a:latin typeface="Candara"/>
              <a:ea typeface="Candara"/>
              <a:cs typeface="Candara"/>
            </a:endParaRPr>
          </a:p>
          <a:p>
            <a:pPr marL="449789" indent="-449789">
              <a:defRPr sz="3400">
                <a:latin typeface="Candara"/>
                <a:ea typeface="Candara"/>
                <a:cs typeface="Candara"/>
                <a:sym typeface="Candara"/>
              </a:defRPr>
            </a:pPr>
            <a:endParaRPr lang="en-US" sz="1400" dirty="0">
              <a:latin typeface="Candara"/>
              <a:ea typeface="Candara"/>
              <a:cs typeface="Candara"/>
              <a:sym typeface="Candara"/>
            </a:endParaRPr>
          </a:p>
        </p:txBody>
      </p:sp>
      <p:pic>
        <p:nvPicPr>
          <p:cNvPr id="14" name="Picture 13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034806" y="6388969"/>
            <a:ext cx="6002675" cy="3364632"/>
          </a:xfrm>
          <a:prstGeom prst="rect">
            <a:avLst/>
          </a:prstGeom>
        </p:spPr>
      </p:pic>
      <p:sp>
        <p:nvSpPr>
          <p:cNvPr id="15" name="Rectangle"/>
          <p:cNvSpPr/>
          <p:nvPr/>
        </p:nvSpPr>
        <p:spPr>
          <a:xfrm>
            <a:off x="-32681" y="55604"/>
            <a:ext cx="13070162" cy="1364812"/>
          </a:xfrm>
          <a:prstGeom prst="rect">
            <a:avLst/>
          </a:prstGeom>
          <a:solidFill>
            <a:schemeClr val="accent2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>
              <a:solidFill>
                <a:schemeClr val="tx1"/>
              </a:solidFill>
            </a:endParaRPr>
          </a:p>
        </p:txBody>
      </p:sp>
      <p:sp>
        <p:nvSpPr>
          <p:cNvPr id="16" name="Introduction/Background"/>
          <p:cNvSpPr txBox="1">
            <a:spLocks/>
          </p:cNvSpPr>
          <p:nvPr/>
        </p:nvSpPr>
        <p:spPr>
          <a:xfrm>
            <a:off x="381720" y="43307"/>
            <a:ext cx="12313367" cy="12192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7091" tIns="27091" rIns="27091" bIns="27091" anchor="b">
            <a:noAutofit/>
          </a:bodyPr>
          <a:lstStyle>
            <a:lvl1pPr marL="0" marR="0" indent="0" algn="l" defTabSz="56354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400" b="1" i="0" u="none" strike="noStrike" cap="none" spc="0" baseline="0">
                <a:solidFill>
                  <a:srgbClr val="FFFFFF"/>
                </a:solidFill>
                <a:uFillTx/>
                <a:latin typeface="Candara"/>
                <a:ea typeface="Candara"/>
                <a:cs typeface="Candara"/>
                <a:sym typeface="Candara"/>
              </a:defRPr>
            </a:lvl1pPr>
            <a:lvl2pPr marL="0" marR="0" indent="0" algn="ctr" defTabSz="587022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800" b="0" i="0" u="none" strike="noStrike" cap="none" spc="0" baseline="0">
                <a:solidFill>
                  <a:srgbClr val="000000"/>
                </a:solidFill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0" marR="0" indent="0" algn="ctr" defTabSz="587022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800" b="0" i="0" u="none" strike="noStrike" cap="none" spc="0" baseline="0">
                <a:solidFill>
                  <a:srgbClr val="000000"/>
                </a:solidFill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0" marR="0" indent="0" algn="ctr" defTabSz="587022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800" b="0" i="0" u="none" strike="noStrike" cap="none" spc="0" baseline="0">
                <a:solidFill>
                  <a:srgbClr val="000000"/>
                </a:solidFill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0" marR="0" indent="0" algn="ctr" defTabSz="587022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800" b="0" i="0" u="none" strike="noStrike" cap="none" spc="0" baseline="0">
                <a:solidFill>
                  <a:srgbClr val="000000"/>
                </a:solidFill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  <a:lvl6pPr marL="0" marR="0" indent="0" algn="ctr" defTabSz="587022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800" b="0" i="0" u="none" strike="noStrike" cap="none" spc="0" baseline="0">
                <a:solidFill>
                  <a:srgbClr val="000000"/>
                </a:solidFill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defRPr>
            </a:lvl6pPr>
            <a:lvl7pPr marL="0" marR="0" indent="0" algn="ctr" defTabSz="587022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800" b="0" i="0" u="none" strike="noStrike" cap="none" spc="0" baseline="0">
                <a:solidFill>
                  <a:srgbClr val="000000"/>
                </a:solidFill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defRPr>
            </a:lvl7pPr>
            <a:lvl8pPr marL="0" marR="0" indent="0" algn="ctr" defTabSz="587022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800" b="0" i="0" u="none" strike="noStrike" cap="none" spc="0" baseline="0">
                <a:solidFill>
                  <a:srgbClr val="000000"/>
                </a:solidFill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defRPr>
            </a:lvl8pPr>
            <a:lvl9pPr marL="0" marR="0" indent="0" algn="ctr" defTabSz="587022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800" b="0" i="0" u="none" strike="noStrike" cap="none" spc="0" baseline="0">
                <a:solidFill>
                  <a:srgbClr val="000000"/>
                </a:solidFill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defRPr>
            </a:lvl9pPr>
          </a:lstStyle>
          <a:p>
            <a:r>
              <a:rPr lang="en-US" sz="6000" smtClean="0">
                <a:solidFill>
                  <a:schemeClr val="tx1"/>
                </a:solidFill>
              </a:rPr>
              <a:t>Women in small scale fish harvesting</a:t>
            </a:r>
            <a:endParaRPr lang="en-US" sz="6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2792873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534975" y="4861717"/>
            <a:ext cx="6477960" cy="48584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9" name="Introduction/Background"/>
          <p:cNvSpPr txBox="1">
            <a:spLocks noGrp="1"/>
          </p:cNvSpPr>
          <p:nvPr>
            <p:ph type="title"/>
          </p:nvPr>
        </p:nvSpPr>
        <p:spPr>
          <a:xfrm>
            <a:off x="165696" y="43307"/>
            <a:ext cx="12809286" cy="1219205"/>
          </a:xfrm>
          <a:prstGeom prst="rect">
            <a:avLst/>
          </a:prstGeom>
        </p:spPr>
        <p:txBody>
          <a:bodyPr>
            <a:noAutofit/>
          </a:bodyPr>
          <a:lstStyle>
            <a:lvl1pPr algn="l" defTabSz="563540">
              <a:defRPr sz="7400" b="1">
                <a:solidFill>
                  <a:srgbClr val="FFFFFF"/>
                </a:solidFill>
                <a:latin typeface="Candara"/>
                <a:ea typeface="Candara"/>
                <a:cs typeface="Candara"/>
                <a:sym typeface="Candara"/>
              </a:defRPr>
            </a:lvl1pPr>
          </a:lstStyle>
          <a:p>
            <a:r>
              <a:rPr lang="en-IN" sz="6000" dirty="0"/>
              <a:t>Women in small scale fish harvesting</a:t>
            </a:r>
            <a:endParaRPr sz="2400" dirty="0"/>
          </a:p>
        </p:txBody>
      </p:sp>
      <p:sp>
        <p:nvSpPr>
          <p:cNvPr id="7" name="Double-click to edit"/>
          <p:cNvSpPr txBox="1">
            <a:spLocks noGrp="1"/>
          </p:cNvSpPr>
          <p:nvPr>
            <p:ph type="body" idx="1"/>
          </p:nvPr>
        </p:nvSpPr>
        <p:spPr>
          <a:xfrm>
            <a:off x="381720" y="1519944"/>
            <a:ext cx="12241360" cy="4536504"/>
          </a:xfrm>
          <a:prstGeom prst="rect">
            <a:avLst/>
          </a:prstGeom>
        </p:spPr>
        <p:txBody>
          <a:bodyPr anchor="t">
            <a:noAutofit/>
          </a:bodyPr>
          <a:lstStyle/>
          <a:p>
            <a:pPr lvl="1">
              <a:spcBef>
                <a:spcPts val="0"/>
              </a:spcBef>
            </a:pPr>
            <a:r>
              <a:rPr lang="en-IN" sz="3600" dirty="0" smtClean="0">
                <a:latin typeface="Candara"/>
                <a:ea typeface="Candara"/>
                <a:cs typeface="Candara"/>
              </a:rPr>
              <a:t>Coastal creeks</a:t>
            </a:r>
          </a:p>
          <a:p>
            <a:pPr lvl="1">
              <a:spcBef>
                <a:spcPts val="0"/>
              </a:spcBef>
            </a:pPr>
            <a:endParaRPr lang="en-IN" sz="3600" dirty="0" smtClean="0">
              <a:latin typeface="Candara"/>
              <a:ea typeface="Candara"/>
              <a:cs typeface="Candara"/>
            </a:endParaRPr>
          </a:p>
          <a:p>
            <a:pPr lvl="1">
              <a:spcBef>
                <a:spcPts val="0"/>
              </a:spcBef>
            </a:pPr>
            <a:endParaRPr lang="en-IN" sz="3600" dirty="0" smtClean="0">
              <a:latin typeface="Candara"/>
              <a:ea typeface="Candara"/>
              <a:cs typeface="Candara"/>
            </a:endParaRPr>
          </a:p>
          <a:p>
            <a:pPr lvl="1">
              <a:spcBef>
                <a:spcPts val="0"/>
              </a:spcBef>
            </a:pPr>
            <a:endParaRPr lang="en-IN" sz="3600" dirty="0" smtClean="0">
              <a:latin typeface="Candara"/>
              <a:ea typeface="Candara"/>
              <a:cs typeface="Candara"/>
            </a:endParaRPr>
          </a:p>
          <a:p>
            <a:pPr lvl="1">
              <a:spcBef>
                <a:spcPts val="0"/>
              </a:spcBef>
            </a:pPr>
            <a:endParaRPr lang="en-IN" sz="3600" dirty="0" smtClean="0">
              <a:latin typeface="Candara"/>
              <a:ea typeface="Candara"/>
              <a:cs typeface="Candara"/>
            </a:endParaRPr>
          </a:p>
          <a:p>
            <a:pPr>
              <a:spcBef>
                <a:spcPts val="0"/>
              </a:spcBef>
            </a:pPr>
            <a:endParaRPr lang="en-IN" sz="3600" dirty="0" smtClean="0">
              <a:latin typeface="Candara"/>
              <a:ea typeface="Candara"/>
              <a:cs typeface="Candara"/>
            </a:endParaRPr>
          </a:p>
          <a:p>
            <a:pPr marL="449789" indent="-449789">
              <a:spcBef>
                <a:spcPts val="0"/>
              </a:spcBef>
              <a:defRPr sz="3400">
                <a:latin typeface="Candara"/>
                <a:ea typeface="Candara"/>
                <a:cs typeface="Candara"/>
                <a:sym typeface="Candara"/>
              </a:defRPr>
            </a:pPr>
            <a:endParaRPr sz="16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3688" y="2269697"/>
            <a:ext cx="8352928" cy="388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 7"/>
          <p:cNvSpPr/>
          <p:nvPr/>
        </p:nvSpPr>
        <p:spPr>
          <a:xfrm>
            <a:off x="4264288" y="6175463"/>
            <a:ext cx="2238112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N" sz="1100" b="1" i="1" dirty="0" smtClean="0"/>
              <a:t>(</a:t>
            </a:r>
            <a:r>
              <a:rPr lang="en-IN" sz="1100" b="1" i="1" dirty="0" err="1" smtClean="0"/>
              <a:t>Priyanka</a:t>
            </a:r>
            <a:r>
              <a:rPr lang="en-IN" sz="1100" b="1" i="1" dirty="0" smtClean="0"/>
              <a:t> </a:t>
            </a:r>
            <a:r>
              <a:rPr lang="en-IN" sz="1100" b="1" i="1" dirty="0"/>
              <a:t>and </a:t>
            </a:r>
            <a:r>
              <a:rPr lang="en-IN" sz="1100" b="1" i="1" dirty="0" err="1"/>
              <a:t>Ananthan</a:t>
            </a:r>
            <a:r>
              <a:rPr lang="en-IN" sz="1100" b="1" i="1" dirty="0"/>
              <a:t>, 2021)</a:t>
            </a:r>
            <a:endParaRPr lang="en-IN" sz="1100" dirty="0"/>
          </a:p>
        </p:txBody>
      </p:sp>
      <p:sp>
        <p:nvSpPr>
          <p:cNvPr id="9" name="Rectangle"/>
          <p:cNvSpPr/>
          <p:nvPr/>
        </p:nvSpPr>
        <p:spPr>
          <a:xfrm>
            <a:off x="-32681" y="55604"/>
            <a:ext cx="13070162" cy="1364812"/>
          </a:xfrm>
          <a:prstGeom prst="rect">
            <a:avLst/>
          </a:prstGeom>
          <a:solidFill>
            <a:schemeClr val="accent2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>
              <a:solidFill>
                <a:schemeClr val="tx1"/>
              </a:solidFill>
            </a:endParaRPr>
          </a:p>
        </p:txBody>
      </p:sp>
      <p:sp>
        <p:nvSpPr>
          <p:cNvPr id="10" name="Introduction/Background"/>
          <p:cNvSpPr txBox="1">
            <a:spLocks/>
          </p:cNvSpPr>
          <p:nvPr/>
        </p:nvSpPr>
        <p:spPr>
          <a:xfrm>
            <a:off x="381720" y="43307"/>
            <a:ext cx="12313367" cy="12192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7091" tIns="27091" rIns="27091" bIns="27091" anchor="ctr">
            <a:noAutofit/>
          </a:bodyPr>
          <a:lstStyle>
            <a:lvl1pPr marL="0" marR="0" indent="0" algn="l" defTabSz="56354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400" b="1" i="0" u="none" strike="noStrike" cap="none" spc="0" baseline="0">
                <a:solidFill>
                  <a:srgbClr val="FFFFFF"/>
                </a:solidFill>
                <a:uFillTx/>
                <a:latin typeface="Candara"/>
                <a:ea typeface="Candara"/>
                <a:cs typeface="Candara"/>
                <a:sym typeface="Candara"/>
              </a:defRPr>
            </a:lvl1pPr>
            <a:lvl2pPr marL="0" marR="0" indent="0" algn="ctr" defTabSz="587022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800" b="0" i="0" u="none" strike="noStrike" cap="none" spc="0" baseline="0">
                <a:solidFill>
                  <a:srgbClr val="000000"/>
                </a:solidFill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0" marR="0" indent="0" algn="ctr" defTabSz="587022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800" b="0" i="0" u="none" strike="noStrike" cap="none" spc="0" baseline="0">
                <a:solidFill>
                  <a:srgbClr val="000000"/>
                </a:solidFill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0" marR="0" indent="0" algn="ctr" defTabSz="587022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800" b="0" i="0" u="none" strike="noStrike" cap="none" spc="0" baseline="0">
                <a:solidFill>
                  <a:srgbClr val="000000"/>
                </a:solidFill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0" marR="0" indent="0" algn="ctr" defTabSz="587022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800" b="0" i="0" u="none" strike="noStrike" cap="none" spc="0" baseline="0">
                <a:solidFill>
                  <a:srgbClr val="000000"/>
                </a:solidFill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  <a:lvl6pPr marL="0" marR="0" indent="0" algn="ctr" defTabSz="587022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800" b="0" i="0" u="none" strike="noStrike" cap="none" spc="0" baseline="0">
                <a:solidFill>
                  <a:srgbClr val="000000"/>
                </a:solidFill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defRPr>
            </a:lvl6pPr>
            <a:lvl7pPr marL="0" marR="0" indent="0" algn="ctr" defTabSz="587022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800" b="0" i="0" u="none" strike="noStrike" cap="none" spc="0" baseline="0">
                <a:solidFill>
                  <a:srgbClr val="000000"/>
                </a:solidFill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defRPr>
            </a:lvl7pPr>
            <a:lvl8pPr marL="0" marR="0" indent="0" algn="ctr" defTabSz="587022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800" b="0" i="0" u="none" strike="noStrike" cap="none" spc="0" baseline="0">
                <a:solidFill>
                  <a:srgbClr val="000000"/>
                </a:solidFill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defRPr>
            </a:lvl8pPr>
            <a:lvl9pPr marL="0" marR="0" indent="0" algn="ctr" defTabSz="587022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800" b="0" i="0" u="none" strike="noStrike" cap="none" spc="0" baseline="0">
                <a:solidFill>
                  <a:srgbClr val="000000"/>
                </a:solidFill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defRPr>
            </a:lvl9pPr>
          </a:lstStyle>
          <a:p>
            <a:r>
              <a:rPr lang="en-US" sz="6000" smtClean="0">
                <a:solidFill>
                  <a:schemeClr val="tx1"/>
                </a:solidFill>
              </a:rPr>
              <a:t>Women in small scale fish harvesting</a:t>
            </a:r>
            <a:endParaRPr lang="en-US" sz="6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619031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Introduction/Background"/>
          <p:cNvSpPr txBox="1">
            <a:spLocks noGrp="1"/>
          </p:cNvSpPr>
          <p:nvPr>
            <p:ph type="title"/>
          </p:nvPr>
        </p:nvSpPr>
        <p:spPr>
          <a:xfrm>
            <a:off x="165696" y="43307"/>
            <a:ext cx="12809286" cy="1219205"/>
          </a:xfrm>
          <a:prstGeom prst="rect">
            <a:avLst/>
          </a:prstGeom>
        </p:spPr>
        <p:txBody>
          <a:bodyPr>
            <a:noAutofit/>
          </a:bodyPr>
          <a:lstStyle>
            <a:lvl1pPr algn="l" defTabSz="563540">
              <a:defRPr sz="7400" b="1">
                <a:solidFill>
                  <a:srgbClr val="FFFFFF"/>
                </a:solidFill>
                <a:latin typeface="Candara"/>
                <a:ea typeface="Candara"/>
                <a:cs typeface="Candara"/>
                <a:sym typeface="Candara"/>
              </a:defRPr>
            </a:lvl1pPr>
          </a:lstStyle>
          <a:p>
            <a:r>
              <a:rPr lang="en-IN" sz="6000" dirty="0"/>
              <a:t>Women in small scale fish harvesting</a:t>
            </a:r>
            <a:endParaRPr sz="2400" dirty="0"/>
          </a:p>
        </p:txBody>
      </p:sp>
      <p:grpSp>
        <p:nvGrpSpPr>
          <p:cNvPr id="5" name="Group 4"/>
          <p:cNvGrpSpPr/>
          <p:nvPr/>
        </p:nvGrpSpPr>
        <p:grpSpPr>
          <a:xfrm>
            <a:off x="590901" y="1335316"/>
            <a:ext cx="5120569" cy="5121042"/>
            <a:chOff x="4732477" y="2794157"/>
            <a:chExt cx="3096344" cy="3024669"/>
          </a:xfrm>
        </p:grpSpPr>
        <p:pic>
          <p:nvPicPr>
            <p:cNvPr id="6" name="Picture 2" descr="Women Divers - GAF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32477" y="2794157"/>
              <a:ext cx="3096344" cy="30246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Rectangle 6"/>
            <p:cNvSpPr/>
            <p:nvPr/>
          </p:nvSpPr>
          <p:spPr>
            <a:xfrm>
              <a:off x="4732477" y="5455915"/>
              <a:ext cx="3096344" cy="236319"/>
            </a:xfrm>
            <a:prstGeom prst="rect">
              <a:avLst/>
            </a:prstGeom>
            <a:solidFill>
              <a:srgbClr val="F8A706"/>
            </a:solidFill>
          </p:spPr>
          <p:txBody>
            <a:bodyPr wrap="square">
              <a:spAutoFit/>
            </a:bodyPr>
            <a:lstStyle/>
            <a:p>
              <a:r>
                <a:rPr lang="en-IN" sz="1000" dirty="0"/>
                <a:t>Picture Courtesy: https://www.genderaquafish.org/discover-gaf/gaf-networks-and-resources/women-divers/</a:t>
              </a: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6021479" y="4660776"/>
            <a:ext cx="6438154" cy="4828615"/>
            <a:chOff x="2192862" y="3158534"/>
            <a:chExt cx="4526827" cy="3395120"/>
          </a:xfrm>
        </p:grpSpPr>
        <p:pic>
          <p:nvPicPr>
            <p:cNvPr id="9" name="Picture 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92862" y="3158534"/>
              <a:ext cx="4526827" cy="33951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0" name="Rectangle 9"/>
            <p:cNvSpPr/>
            <p:nvPr/>
          </p:nvSpPr>
          <p:spPr>
            <a:xfrm>
              <a:off x="3623345" y="6338210"/>
              <a:ext cx="3096344" cy="173124"/>
            </a:xfrm>
            <a:prstGeom prst="rect">
              <a:avLst/>
            </a:prstGeom>
            <a:solidFill>
              <a:srgbClr val="F8A706"/>
            </a:solidFill>
          </p:spPr>
          <p:txBody>
            <a:bodyPr wrap="square">
              <a:spAutoFit/>
            </a:bodyPr>
            <a:lstStyle/>
            <a:p>
              <a:r>
                <a:rPr lang="en-IN" sz="1000" dirty="0"/>
                <a:t>Picture Courtesy: </a:t>
              </a:r>
              <a:r>
                <a:rPr lang="en-IN" sz="1000" dirty="0" err="1"/>
                <a:t>Dr.</a:t>
              </a:r>
              <a:r>
                <a:rPr lang="en-IN" sz="1000" dirty="0"/>
                <a:t> </a:t>
              </a:r>
              <a:r>
                <a:rPr lang="en-IN" sz="1000" dirty="0" err="1"/>
                <a:t>Swathileakshmi</a:t>
              </a:r>
              <a:r>
                <a:rPr lang="en-IN" sz="1000" dirty="0"/>
                <a:t> P S, ICAR-CMFRI</a:t>
              </a:r>
            </a:p>
          </p:txBody>
        </p:sp>
      </p:grpSp>
      <p:sp>
        <p:nvSpPr>
          <p:cNvPr id="12" name="Double-click to edit"/>
          <p:cNvSpPr txBox="1">
            <a:spLocks noGrp="1"/>
          </p:cNvSpPr>
          <p:nvPr>
            <p:ph type="body" idx="1"/>
          </p:nvPr>
        </p:nvSpPr>
        <p:spPr>
          <a:xfrm>
            <a:off x="6214368" y="1519944"/>
            <a:ext cx="6408712" cy="4536504"/>
          </a:xfrm>
          <a:prstGeom prst="rect">
            <a:avLst/>
          </a:prstGeom>
        </p:spPr>
        <p:txBody>
          <a:bodyPr anchor="t">
            <a:noAutofit/>
          </a:bodyPr>
          <a:lstStyle/>
          <a:p>
            <a:pPr lvl="1">
              <a:spcBef>
                <a:spcPts val="0"/>
              </a:spcBef>
            </a:pPr>
            <a:r>
              <a:rPr lang="en-IN" sz="3600" dirty="0" smtClean="0">
                <a:latin typeface="Candara"/>
                <a:ea typeface="Candara"/>
                <a:cs typeface="Candara"/>
              </a:rPr>
              <a:t>Marine – seaweed harvesters and farmers</a:t>
            </a:r>
          </a:p>
          <a:p>
            <a:pPr lvl="1">
              <a:spcBef>
                <a:spcPts val="0"/>
              </a:spcBef>
            </a:pPr>
            <a:endParaRPr lang="en-IN" sz="3600" dirty="0" smtClean="0">
              <a:latin typeface="Candara"/>
              <a:ea typeface="Candara"/>
              <a:cs typeface="Candara"/>
            </a:endParaRPr>
          </a:p>
          <a:p>
            <a:pPr lvl="1">
              <a:spcBef>
                <a:spcPts val="0"/>
              </a:spcBef>
            </a:pPr>
            <a:endParaRPr lang="en-IN" sz="3600" dirty="0" smtClean="0">
              <a:latin typeface="Candara"/>
              <a:ea typeface="Candara"/>
              <a:cs typeface="Candara"/>
            </a:endParaRPr>
          </a:p>
          <a:p>
            <a:pPr lvl="1">
              <a:spcBef>
                <a:spcPts val="0"/>
              </a:spcBef>
            </a:pPr>
            <a:endParaRPr lang="en-IN" sz="3600" dirty="0" smtClean="0">
              <a:latin typeface="Candara"/>
              <a:ea typeface="Candara"/>
              <a:cs typeface="Candara"/>
            </a:endParaRPr>
          </a:p>
          <a:p>
            <a:pPr lvl="1">
              <a:spcBef>
                <a:spcPts val="0"/>
              </a:spcBef>
            </a:pPr>
            <a:endParaRPr lang="en-IN" sz="3600" dirty="0" smtClean="0">
              <a:latin typeface="Candara"/>
              <a:ea typeface="Candara"/>
              <a:cs typeface="Candara"/>
            </a:endParaRPr>
          </a:p>
          <a:p>
            <a:pPr>
              <a:spcBef>
                <a:spcPts val="0"/>
              </a:spcBef>
            </a:pPr>
            <a:endParaRPr lang="en-IN" sz="3600" dirty="0" smtClean="0">
              <a:latin typeface="Candara"/>
              <a:ea typeface="Candara"/>
              <a:cs typeface="Candara"/>
            </a:endParaRPr>
          </a:p>
          <a:p>
            <a:pPr marL="449789" indent="-449789">
              <a:spcBef>
                <a:spcPts val="0"/>
              </a:spcBef>
              <a:defRPr sz="3400">
                <a:latin typeface="Candara"/>
                <a:ea typeface="Candara"/>
                <a:cs typeface="Candara"/>
                <a:sym typeface="Candara"/>
              </a:defRPr>
            </a:pPr>
            <a:endParaRPr sz="1600" dirty="0"/>
          </a:p>
        </p:txBody>
      </p:sp>
      <p:sp>
        <p:nvSpPr>
          <p:cNvPr id="11" name="Rectangle"/>
          <p:cNvSpPr/>
          <p:nvPr/>
        </p:nvSpPr>
        <p:spPr>
          <a:xfrm>
            <a:off x="-32681" y="55604"/>
            <a:ext cx="13070162" cy="1364812"/>
          </a:xfrm>
          <a:prstGeom prst="rect">
            <a:avLst/>
          </a:prstGeom>
          <a:solidFill>
            <a:schemeClr val="accent2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>
              <a:solidFill>
                <a:schemeClr val="tx1"/>
              </a:solidFill>
            </a:endParaRPr>
          </a:p>
        </p:txBody>
      </p:sp>
      <p:sp>
        <p:nvSpPr>
          <p:cNvPr id="13" name="Introduction/Background"/>
          <p:cNvSpPr txBox="1">
            <a:spLocks/>
          </p:cNvSpPr>
          <p:nvPr/>
        </p:nvSpPr>
        <p:spPr>
          <a:xfrm>
            <a:off x="381720" y="43307"/>
            <a:ext cx="12313367" cy="12192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7091" tIns="27091" rIns="27091" bIns="27091" anchor="ctr">
            <a:noAutofit/>
          </a:bodyPr>
          <a:lstStyle>
            <a:lvl1pPr marL="0" marR="0" indent="0" algn="l" defTabSz="56354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400" b="1" i="0" u="none" strike="noStrike" cap="none" spc="0" baseline="0">
                <a:solidFill>
                  <a:srgbClr val="FFFFFF"/>
                </a:solidFill>
                <a:uFillTx/>
                <a:latin typeface="Candara"/>
                <a:ea typeface="Candara"/>
                <a:cs typeface="Candara"/>
                <a:sym typeface="Candara"/>
              </a:defRPr>
            </a:lvl1pPr>
            <a:lvl2pPr marL="0" marR="0" indent="0" algn="ctr" defTabSz="587022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800" b="0" i="0" u="none" strike="noStrike" cap="none" spc="0" baseline="0">
                <a:solidFill>
                  <a:srgbClr val="000000"/>
                </a:solidFill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0" marR="0" indent="0" algn="ctr" defTabSz="587022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800" b="0" i="0" u="none" strike="noStrike" cap="none" spc="0" baseline="0">
                <a:solidFill>
                  <a:srgbClr val="000000"/>
                </a:solidFill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0" marR="0" indent="0" algn="ctr" defTabSz="587022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800" b="0" i="0" u="none" strike="noStrike" cap="none" spc="0" baseline="0">
                <a:solidFill>
                  <a:srgbClr val="000000"/>
                </a:solidFill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0" marR="0" indent="0" algn="ctr" defTabSz="587022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800" b="0" i="0" u="none" strike="noStrike" cap="none" spc="0" baseline="0">
                <a:solidFill>
                  <a:srgbClr val="000000"/>
                </a:solidFill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  <a:lvl6pPr marL="0" marR="0" indent="0" algn="ctr" defTabSz="587022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800" b="0" i="0" u="none" strike="noStrike" cap="none" spc="0" baseline="0">
                <a:solidFill>
                  <a:srgbClr val="000000"/>
                </a:solidFill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defRPr>
            </a:lvl6pPr>
            <a:lvl7pPr marL="0" marR="0" indent="0" algn="ctr" defTabSz="587022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800" b="0" i="0" u="none" strike="noStrike" cap="none" spc="0" baseline="0">
                <a:solidFill>
                  <a:srgbClr val="000000"/>
                </a:solidFill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defRPr>
            </a:lvl7pPr>
            <a:lvl8pPr marL="0" marR="0" indent="0" algn="ctr" defTabSz="587022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800" b="0" i="0" u="none" strike="noStrike" cap="none" spc="0" baseline="0">
                <a:solidFill>
                  <a:srgbClr val="000000"/>
                </a:solidFill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defRPr>
            </a:lvl8pPr>
            <a:lvl9pPr marL="0" marR="0" indent="0" algn="ctr" defTabSz="587022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800" b="0" i="0" u="none" strike="noStrike" cap="none" spc="0" baseline="0">
                <a:solidFill>
                  <a:srgbClr val="000000"/>
                </a:solidFill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defRPr>
            </a:lvl9pPr>
          </a:lstStyle>
          <a:p>
            <a:r>
              <a:rPr lang="en-US" sz="6000" smtClean="0">
                <a:solidFill>
                  <a:schemeClr val="tx1"/>
                </a:solidFill>
              </a:rPr>
              <a:t>Women in small scale fish harvesting</a:t>
            </a:r>
            <a:endParaRPr lang="en-US" sz="6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4225754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104051" y="8261176"/>
            <a:ext cx="11054080" cy="1224136"/>
          </a:xfrm>
        </p:spPr>
        <p:txBody>
          <a:bodyPr>
            <a:noAutofit/>
          </a:bodyPr>
          <a:lstStyle/>
          <a:p>
            <a:r>
              <a:rPr lang="en-IN" sz="3200" dirty="0" smtClean="0"/>
              <a:t>….persistent </a:t>
            </a:r>
            <a:r>
              <a:rPr lang="en-IN" sz="3200" dirty="0"/>
              <a:t>issues have been exacerbated during the pandemic</a:t>
            </a:r>
            <a:br>
              <a:rPr lang="en-IN" sz="3200" dirty="0"/>
            </a:br>
            <a:endParaRPr lang="en-IN" sz="3200" dirty="0"/>
          </a:p>
        </p:txBody>
      </p:sp>
      <p:sp>
        <p:nvSpPr>
          <p:cNvPr id="3" name="Rectangle"/>
          <p:cNvSpPr/>
          <p:nvPr/>
        </p:nvSpPr>
        <p:spPr>
          <a:xfrm>
            <a:off x="-32681" y="-29496"/>
            <a:ext cx="13070162" cy="1364812"/>
          </a:xfrm>
          <a:prstGeom prst="rect">
            <a:avLst/>
          </a:prstGeom>
          <a:solidFill>
            <a:schemeClr val="accent2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>
              <a:solidFill>
                <a:schemeClr val="tx1"/>
              </a:solidFill>
            </a:endParaRPr>
          </a:p>
        </p:txBody>
      </p:sp>
      <p:sp>
        <p:nvSpPr>
          <p:cNvPr id="5" name="Introduction/Background"/>
          <p:cNvSpPr txBox="1">
            <a:spLocks/>
          </p:cNvSpPr>
          <p:nvPr/>
        </p:nvSpPr>
        <p:spPr>
          <a:xfrm>
            <a:off x="1104051" y="43307"/>
            <a:ext cx="11203098" cy="12192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7091" tIns="27091" rIns="27091" bIns="27091" anchor="t">
            <a:normAutofit/>
          </a:bodyPr>
          <a:lstStyle>
            <a:lvl1pPr marL="0" marR="0" indent="0" algn="l" defTabSz="56354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400" b="1" i="0" u="none" strike="noStrike" cap="all" spc="0" baseline="0">
                <a:solidFill>
                  <a:srgbClr val="FFFFFF"/>
                </a:solidFill>
                <a:uFillTx/>
                <a:latin typeface="Candara"/>
                <a:ea typeface="Candara"/>
                <a:cs typeface="Candara"/>
                <a:sym typeface="Candara"/>
              </a:defRPr>
            </a:lvl1pPr>
            <a:lvl2pPr marL="0" marR="0" indent="0" algn="ctr" defTabSz="587022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800" b="0" i="0" u="none" strike="noStrike" cap="none" spc="0" baseline="0">
                <a:solidFill>
                  <a:srgbClr val="000000"/>
                </a:solidFill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0" marR="0" indent="0" algn="ctr" defTabSz="587022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800" b="0" i="0" u="none" strike="noStrike" cap="none" spc="0" baseline="0">
                <a:solidFill>
                  <a:srgbClr val="000000"/>
                </a:solidFill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0" marR="0" indent="0" algn="ctr" defTabSz="587022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800" b="0" i="0" u="none" strike="noStrike" cap="none" spc="0" baseline="0">
                <a:solidFill>
                  <a:srgbClr val="000000"/>
                </a:solidFill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0" marR="0" indent="0" algn="ctr" defTabSz="587022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800" b="0" i="0" u="none" strike="noStrike" cap="none" spc="0" baseline="0">
                <a:solidFill>
                  <a:srgbClr val="000000"/>
                </a:solidFill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  <a:lvl6pPr marL="0" marR="0" indent="0" algn="ctr" defTabSz="587022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800" b="0" i="0" u="none" strike="noStrike" cap="none" spc="0" baseline="0">
                <a:solidFill>
                  <a:srgbClr val="000000"/>
                </a:solidFill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defRPr>
            </a:lvl6pPr>
            <a:lvl7pPr marL="0" marR="0" indent="0" algn="ctr" defTabSz="587022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800" b="0" i="0" u="none" strike="noStrike" cap="none" spc="0" baseline="0">
                <a:solidFill>
                  <a:srgbClr val="000000"/>
                </a:solidFill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defRPr>
            </a:lvl7pPr>
            <a:lvl8pPr marL="0" marR="0" indent="0" algn="ctr" defTabSz="587022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800" b="0" i="0" u="none" strike="noStrike" cap="none" spc="0" baseline="0">
                <a:solidFill>
                  <a:srgbClr val="000000"/>
                </a:solidFill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defRPr>
            </a:lvl8pPr>
            <a:lvl9pPr marL="0" marR="0" indent="0" algn="ctr" defTabSz="587022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800" b="0" i="0" u="none" strike="noStrike" cap="none" spc="0" baseline="0">
                <a:solidFill>
                  <a:srgbClr val="000000"/>
                </a:solidFill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defRPr>
            </a:lvl9pPr>
          </a:lstStyle>
          <a:p>
            <a:r>
              <a:rPr lang="en-IN" cap="none" dirty="0" smtClean="0">
                <a:solidFill>
                  <a:schemeClr val="tx1"/>
                </a:solidFill>
              </a:rPr>
              <a:t>Impacts of </a:t>
            </a:r>
            <a:r>
              <a:rPr lang="en-IN" dirty="0" smtClean="0">
                <a:solidFill>
                  <a:schemeClr val="tx1"/>
                </a:solidFill>
              </a:rPr>
              <a:t>COVID-19</a:t>
            </a:r>
            <a:endParaRPr lang="en-IN" dirty="0">
              <a:solidFill>
                <a:schemeClr val="tx1"/>
              </a:solidFill>
            </a:endParaRPr>
          </a:p>
        </p:txBody>
      </p:sp>
      <p:pic>
        <p:nvPicPr>
          <p:cNvPr id="6" name="Picture 4" descr="COVID-19: How women are bearing the burden of unpaid work | World Economic  Foru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57784" y="1689363"/>
            <a:ext cx="10801199" cy="5465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2227027" y="7154417"/>
            <a:ext cx="9281874" cy="746869"/>
          </a:xfrm>
          <a:prstGeom prst="rect">
            <a:avLst/>
          </a:prstGeom>
        </p:spPr>
        <p:txBody>
          <a:bodyPr wrap="square" lIns="130046" tIns="65023" rIns="130046" bIns="65023">
            <a:spAutoFit/>
          </a:bodyPr>
          <a:lstStyle/>
          <a:p>
            <a:r>
              <a:rPr lang="en-US" dirty="0" smtClean="0">
                <a:hlinkClick r:id="rId3"/>
              </a:rPr>
              <a:t>Source: COVID-19</a:t>
            </a:r>
            <a:r>
              <a:rPr lang="en-US" dirty="0">
                <a:hlinkClick r:id="rId3"/>
              </a:rPr>
              <a:t>: How women are bearing the burden of unpaid work | World Economic Forum (weforum.org)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xmlns="" val="3450985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Rectangle"/>
          <p:cNvSpPr/>
          <p:nvPr/>
        </p:nvSpPr>
        <p:spPr>
          <a:xfrm>
            <a:off x="-32681" y="-29496"/>
            <a:ext cx="13070162" cy="1364812"/>
          </a:xfrm>
          <a:prstGeom prst="rect">
            <a:avLst/>
          </a:prstGeom>
          <a:solidFill>
            <a:schemeClr val="accent2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139" name="Introduction/Background"/>
          <p:cNvSpPr txBox="1">
            <a:spLocks noGrp="1"/>
          </p:cNvSpPr>
          <p:nvPr>
            <p:ph type="title"/>
          </p:nvPr>
        </p:nvSpPr>
        <p:spPr>
          <a:xfrm>
            <a:off x="1104051" y="43307"/>
            <a:ext cx="11203097" cy="1219205"/>
          </a:xfrm>
          <a:prstGeom prst="rect">
            <a:avLst/>
          </a:prstGeom>
        </p:spPr>
        <p:txBody>
          <a:bodyPr/>
          <a:lstStyle>
            <a:lvl1pPr algn="l" defTabSz="563540">
              <a:defRPr sz="7400" b="1">
                <a:solidFill>
                  <a:srgbClr val="FFFFFF"/>
                </a:solidFill>
                <a:latin typeface="Candara"/>
                <a:ea typeface="Candara"/>
                <a:cs typeface="Candara"/>
                <a:sym typeface="Candara"/>
              </a:defRPr>
            </a:lvl1pPr>
          </a:lstStyle>
          <a:p>
            <a:r>
              <a:rPr dirty="0" smtClean="0">
                <a:solidFill>
                  <a:schemeClr val="tx1"/>
                </a:solidFill>
              </a:rPr>
              <a:t>Introduction</a:t>
            </a:r>
            <a:endParaRPr dirty="0">
              <a:solidFill>
                <a:schemeClr val="tx1"/>
              </a:solidFill>
            </a:endParaRPr>
          </a:p>
        </p:txBody>
      </p:sp>
      <p:sp>
        <p:nvSpPr>
          <p:cNvPr id="140" name="Double-click to edit"/>
          <p:cNvSpPr txBox="1">
            <a:spLocks noGrp="1"/>
          </p:cNvSpPr>
          <p:nvPr>
            <p:ph type="body" sz="half" idx="1"/>
          </p:nvPr>
        </p:nvSpPr>
        <p:spPr>
          <a:xfrm>
            <a:off x="453728" y="1708448"/>
            <a:ext cx="11881320" cy="7200800"/>
          </a:xfrm>
          <a:prstGeom prst="rect">
            <a:avLst/>
          </a:prstGeom>
        </p:spPr>
        <p:txBody>
          <a:bodyPr anchor="t">
            <a:normAutofit/>
          </a:bodyPr>
          <a:lstStyle/>
          <a:p>
            <a:pPr>
              <a:defRPr sz="3400">
                <a:latin typeface="Candara"/>
                <a:ea typeface="Candara"/>
                <a:cs typeface="Candara"/>
                <a:sym typeface="Candara"/>
              </a:defRPr>
            </a:pPr>
            <a:r>
              <a:rPr lang="en-IN" sz="3600" dirty="0" smtClean="0">
                <a:sym typeface="Candara"/>
              </a:rPr>
              <a:t>Women - 50</a:t>
            </a:r>
            <a:r>
              <a:rPr lang="en-IN" sz="3600" dirty="0">
                <a:sym typeface="Candara"/>
              </a:rPr>
              <a:t>% of the workforce in fisheries and </a:t>
            </a:r>
            <a:r>
              <a:rPr lang="en-IN" sz="3600" dirty="0" smtClean="0">
                <a:sym typeface="Candara"/>
              </a:rPr>
              <a:t>aquaculture</a:t>
            </a:r>
          </a:p>
          <a:p>
            <a:pPr>
              <a:defRPr sz="3400">
                <a:latin typeface="Candara"/>
                <a:ea typeface="Candara"/>
                <a:cs typeface="Candara"/>
                <a:sym typeface="Candara"/>
              </a:defRPr>
            </a:pPr>
            <a:r>
              <a:rPr lang="en-IN" sz="3600" dirty="0" smtClean="0"/>
              <a:t>The Illuminating Hidden Harvest - globally about one in 4 workers in small scale fisheries is women</a:t>
            </a:r>
          </a:p>
          <a:p>
            <a:pPr>
              <a:defRPr sz="3400">
                <a:latin typeface="Candara"/>
                <a:ea typeface="Candara"/>
                <a:cs typeface="Candara"/>
                <a:sym typeface="Candara"/>
              </a:defRPr>
            </a:pPr>
            <a:endParaRPr sz="36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biLevel thresh="75000"/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1111" r="4546" b="7071"/>
          <a:stretch/>
        </p:blipFill>
        <p:spPr>
          <a:xfrm>
            <a:off x="150640" y="3705384"/>
            <a:ext cx="12544448" cy="6048216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0534847" y="9490157"/>
            <a:ext cx="2502633" cy="300932"/>
          </a:xfrm>
          <a:prstGeom prst="rect">
            <a:avLst/>
          </a:prstGeom>
          <a:solidFill>
            <a:schemeClr val="accent2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7091" tIns="27091" rIns="27091" bIns="27091" numCol="1" spcCol="38100" rtlCol="0" anchor="ctr">
            <a:spAutoFit/>
          </a:bodyPr>
          <a:lstStyle/>
          <a:p>
            <a:pPr marL="0" marR="0" indent="0" algn="ctr" defTabSz="587022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IN" sz="16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ndara" pitchFamily="34" charset="0"/>
                <a:sym typeface="Helvetica"/>
              </a:rPr>
              <a:t>Artwork: </a:t>
            </a:r>
            <a:r>
              <a:rPr kumimoji="0" lang="en-IN" sz="1600" b="0" i="0" u="none" strike="noStrike" cap="none" spc="0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ndara" pitchFamily="34" charset="0"/>
                <a:sym typeface="Helvetica"/>
              </a:rPr>
              <a:t>Sijitha</a:t>
            </a:r>
            <a:r>
              <a:rPr kumimoji="0" lang="en-IN" sz="16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ndara" pitchFamily="34" charset="0"/>
                <a:sym typeface="Helvetica"/>
              </a:rPr>
              <a:t> Mary C X</a:t>
            </a:r>
            <a:endParaRPr kumimoji="0" lang="en-IN" sz="1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ndara" pitchFamily="34" charset="0"/>
              <a:sym typeface="Helvetica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Rectangle"/>
          <p:cNvSpPr/>
          <p:nvPr/>
        </p:nvSpPr>
        <p:spPr>
          <a:xfrm>
            <a:off x="-32681" y="-29496"/>
            <a:ext cx="13070162" cy="1364812"/>
          </a:xfrm>
          <a:prstGeom prst="rect">
            <a:avLst/>
          </a:prstGeom>
          <a:solidFill>
            <a:schemeClr val="accent2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161" name="Introduction/Background"/>
          <p:cNvSpPr txBox="1">
            <a:spLocks noGrp="1"/>
          </p:cNvSpPr>
          <p:nvPr>
            <p:ph type="title"/>
          </p:nvPr>
        </p:nvSpPr>
        <p:spPr>
          <a:xfrm>
            <a:off x="1104051" y="43307"/>
            <a:ext cx="11203098" cy="1219205"/>
          </a:xfrm>
          <a:prstGeom prst="rect">
            <a:avLst/>
          </a:prstGeom>
        </p:spPr>
        <p:txBody>
          <a:bodyPr/>
          <a:lstStyle>
            <a:lvl1pPr algn="l" defTabSz="563540">
              <a:defRPr sz="7400" b="1">
                <a:solidFill>
                  <a:srgbClr val="FFFFFF"/>
                </a:solidFill>
                <a:latin typeface="Candara"/>
                <a:ea typeface="Candara"/>
                <a:cs typeface="Candara"/>
                <a:sym typeface="Candara"/>
              </a:defRPr>
            </a:lvl1pPr>
          </a:lstStyle>
          <a:p>
            <a:r>
              <a:rPr dirty="0">
                <a:solidFill>
                  <a:schemeClr val="tx1"/>
                </a:solidFill>
              </a:rPr>
              <a:t>Impacts of COVID-19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01050" y="1656835"/>
            <a:ext cx="3565246" cy="41323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15326"/>
          <a:stretch/>
        </p:blipFill>
        <p:spPr bwMode="auto">
          <a:xfrm>
            <a:off x="23168" y="5789179"/>
            <a:ext cx="4680520" cy="3998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9887"/>
          <a:stretch/>
        </p:blipFill>
        <p:spPr bwMode="auto">
          <a:xfrm>
            <a:off x="6783413" y="1343125"/>
            <a:ext cx="6270300" cy="41817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5" descr="C:\Users\Nikita Gopal\Desktop\WOMEN-18 Spet 2021\Pic2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465316" y="6209837"/>
            <a:ext cx="5510629" cy="3157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86376" y="4309904"/>
            <a:ext cx="5904656" cy="52934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 descr="https://cift.res.in/uploads/userfiles/refv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62539" y="379116"/>
            <a:ext cx="5842481" cy="3930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/>
          <p:nvPr/>
        </p:nvSpPr>
        <p:spPr>
          <a:xfrm>
            <a:off x="562540" y="4318914"/>
            <a:ext cx="5273463" cy="531426"/>
          </a:xfrm>
          <a:prstGeom prst="rect">
            <a:avLst/>
          </a:prstGeom>
        </p:spPr>
        <p:txBody>
          <a:bodyPr wrap="square" lIns="130046" tIns="65023" rIns="130046" bIns="65023">
            <a:spAutoFit/>
          </a:bodyPr>
          <a:lstStyle/>
          <a:p>
            <a:r>
              <a:rPr lang="en-US" sz="1300" b="1" i="1" dirty="0"/>
              <a:t>Women being trained in using the kiosk at </a:t>
            </a:r>
            <a:r>
              <a:rPr lang="en-US" sz="1300" b="1" i="1" dirty="0" smtClean="0"/>
              <a:t>ICAR-CIFT </a:t>
            </a:r>
            <a:r>
              <a:rPr lang="en-US" sz="1300" b="1" i="1" dirty="0"/>
              <a:t>under the SAF collaborative program</a:t>
            </a:r>
            <a:endParaRPr lang="en-IN" sz="1300" dirty="0"/>
          </a:p>
        </p:txBody>
      </p:sp>
      <p:sp>
        <p:nvSpPr>
          <p:cNvPr id="8" name="Rectangle"/>
          <p:cNvSpPr/>
          <p:nvPr/>
        </p:nvSpPr>
        <p:spPr>
          <a:xfrm>
            <a:off x="-32681" y="-29496"/>
            <a:ext cx="13070162" cy="1364812"/>
          </a:xfrm>
          <a:prstGeom prst="rect">
            <a:avLst/>
          </a:prstGeom>
          <a:solidFill>
            <a:schemeClr val="accent2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9" name="Introduction/Background"/>
          <p:cNvSpPr txBox="1">
            <a:spLocks/>
          </p:cNvSpPr>
          <p:nvPr/>
        </p:nvSpPr>
        <p:spPr>
          <a:xfrm>
            <a:off x="1104051" y="43307"/>
            <a:ext cx="11203098" cy="12192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7091" tIns="27091" rIns="27091" bIns="27091" anchor="t">
            <a:normAutofit/>
          </a:bodyPr>
          <a:lstStyle>
            <a:lvl1pPr marL="0" marR="0" indent="0" algn="l" defTabSz="56354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400" b="1" i="0" u="none" strike="noStrike" cap="all" spc="0" baseline="0">
                <a:solidFill>
                  <a:srgbClr val="FFFFFF"/>
                </a:solidFill>
                <a:uFillTx/>
                <a:latin typeface="Candara"/>
                <a:ea typeface="Candara"/>
                <a:cs typeface="Candara"/>
                <a:sym typeface="Candara"/>
              </a:defRPr>
            </a:lvl1pPr>
            <a:lvl2pPr marL="0" marR="0" indent="0" algn="ctr" defTabSz="587022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800" b="0" i="0" u="none" strike="noStrike" cap="none" spc="0" baseline="0">
                <a:solidFill>
                  <a:srgbClr val="000000"/>
                </a:solidFill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0" marR="0" indent="0" algn="ctr" defTabSz="587022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800" b="0" i="0" u="none" strike="noStrike" cap="none" spc="0" baseline="0">
                <a:solidFill>
                  <a:srgbClr val="000000"/>
                </a:solidFill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0" marR="0" indent="0" algn="ctr" defTabSz="587022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800" b="0" i="0" u="none" strike="noStrike" cap="none" spc="0" baseline="0">
                <a:solidFill>
                  <a:srgbClr val="000000"/>
                </a:solidFill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0" marR="0" indent="0" algn="ctr" defTabSz="587022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800" b="0" i="0" u="none" strike="noStrike" cap="none" spc="0" baseline="0">
                <a:solidFill>
                  <a:srgbClr val="000000"/>
                </a:solidFill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  <a:lvl6pPr marL="0" marR="0" indent="0" algn="ctr" defTabSz="587022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800" b="0" i="0" u="none" strike="noStrike" cap="none" spc="0" baseline="0">
                <a:solidFill>
                  <a:srgbClr val="000000"/>
                </a:solidFill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defRPr>
            </a:lvl6pPr>
            <a:lvl7pPr marL="0" marR="0" indent="0" algn="ctr" defTabSz="587022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800" b="0" i="0" u="none" strike="noStrike" cap="none" spc="0" baseline="0">
                <a:solidFill>
                  <a:srgbClr val="000000"/>
                </a:solidFill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defRPr>
            </a:lvl7pPr>
            <a:lvl8pPr marL="0" marR="0" indent="0" algn="ctr" defTabSz="587022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800" b="0" i="0" u="none" strike="noStrike" cap="none" spc="0" baseline="0">
                <a:solidFill>
                  <a:srgbClr val="000000"/>
                </a:solidFill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defRPr>
            </a:lvl8pPr>
            <a:lvl9pPr marL="0" marR="0" indent="0" algn="ctr" defTabSz="587022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800" b="0" i="0" u="none" strike="noStrike" cap="none" spc="0" baseline="0">
                <a:solidFill>
                  <a:srgbClr val="000000"/>
                </a:solidFill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defRPr>
            </a:lvl9pPr>
          </a:lstStyle>
          <a:p>
            <a:r>
              <a:rPr lang="en-IN" cap="none" dirty="0" smtClean="0">
                <a:solidFill>
                  <a:schemeClr val="tx1"/>
                </a:solidFill>
              </a:rPr>
              <a:t>Impacts of </a:t>
            </a:r>
            <a:r>
              <a:rPr lang="en-IN" dirty="0" smtClean="0">
                <a:solidFill>
                  <a:schemeClr val="tx1"/>
                </a:solidFill>
              </a:rPr>
              <a:t>COVID-19</a:t>
            </a:r>
            <a:endParaRPr lang="en-IN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47931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Rectangle"/>
          <p:cNvSpPr/>
          <p:nvPr/>
        </p:nvSpPr>
        <p:spPr>
          <a:xfrm>
            <a:off x="-32681" y="-29496"/>
            <a:ext cx="13070162" cy="1364812"/>
          </a:xfrm>
          <a:prstGeom prst="rect">
            <a:avLst/>
          </a:prstGeom>
          <a:solidFill>
            <a:schemeClr val="accent2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165" name="Introduction/Background"/>
          <p:cNvSpPr txBox="1">
            <a:spLocks noGrp="1"/>
          </p:cNvSpPr>
          <p:nvPr>
            <p:ph type="title"/>
          </p:nvPr>
        </p:nvSpPr>
        <p:spPr>
          <a:xfrm>
            <a:off x="1104051" y="43307"/>
            <a:ext cx="11203098" cy="1219205"/>
          </a:xfrm>
          <a:prstGeom prst="rect">
            <a:avLst/>
          </a:prstGeom>
        </p:spPr>
        <p:txBody>
          <a:bodyPr/>
          <a:lstStyle>
            <a:lvl1pPr algn="l" defTabSz="563540">
              <a:defRPr sz="7400" b="1">
                <a:solidFill>
                  <a:srgbClr val="FFFFFF"/>
                </a:solidFill>
                <a:latin typeface="Candara"/>
                <a:ea typeface="Candara"/>
                <a:cs typeface="Candara"/>
                <a:sym typeface="Candara"/>
              </a:defRPr>
            </a:lvl1pPr>
          </a:lstStyle>
          <a:p>
            <a:r>
              <a:rPr dirty="0">
                <a:solidFill>
                  <a:schemeClr val="tx1"/>
                </a:solidFill>
              </a:rPr>
              <a:t>Conclusions</a:t>
            </a:r>
          </a:p>
        </p:txBody>
      </p:sp>
      <p:sp>
        <p:nvSpPr>
          <p:cNvPr id="166" name="Double-click to edit"/>
          <p:cNvSpPr txBox="1">
            <a:spLocks noGrp="1"/>
          </p:cNvSpPr>
          <p:nvPr>
            <p:ph type="body" idx="1"/>
          </p:nvPr>
        </p:nvSpPr>
        <p:spPr>
          <a:xfrm>
            <a:off x="813769" y="1564432"/>
            <a:ext cx="7387346" cy="7622380"/>
          </a:xfrm>
          <a:prstGeom prst="rect">
            <a:avLst/>
          </a:prstGeom>
        </p:spPr>
        <p:txBody>
          <a:bodyPr anchor="t">
            <a:normAutofit/>
          </a:bodyPr>
          <a:lstStyle/>
          <a:p>
            <a:pPr marL="449789" indent="-449789">
              <a:spcBef>
                <a:spcPts val="4100"/>
              </a:spcBef>
              <a:defRPr sz="3400">
                <a:latin typeface="Candara"/>
                <a:ea typeface="Candara"/>
                <a:cs typeface="Candara"/>
                <a:sym typeface="Candara"/>
              </a:defRPr>
            </a:pPr>
            <a:r>
              <a:rPr lang="en-IN" sz="3600" dirty="0" smtClean="0">
                <a:latin typeface="Candara"/>
                <a:ea typeface="Candara"/>
                <a:cs typeface="Candara"/>
              </a:rPr>
              <a:t>Women are engaged in various activities in small-scale fish value chains</a:t>
            </a:r>
          </a:p>
          <a:p>
            <a:pPr marL="449789" indent="-449789">
              <a:spcBef>
                <a:spcPts val="4100"/>
              </a:spcBef>
              <a:defRPr sz="3400">
                <a:latin typeface="Candara"/>
                <a:ea typeface="Candara"/>
                <a:cs typeface="Candara"/>
                <a:sym typeface="Candara"/>
              </a:defRPr>
            </a:pPr>
            <a:r>
              <a:rPr lang="en-IN" sz="3600" dirty="0" smtClean="0">
                <a:latin typeface="Candara"/>
                <a:ea typeface="Candara"/>
                <a:cs typeface="Candara"/>
              </a:rPr>
              <a:t>Their work makes significant contributions to household income and nutritional security</a:t>
            </a:r>
          </a:p>
          <a:p>
            <a:pPr marL="449789" indent="-449789">
              <a:spcBef>
                <a:spcPts val="4100"/>
              </a:spcBef>
              <a:defRPr sz="3400">
                <a:latin typeface="Candara"/>
                <a:ea typeface="Candara"/>
                <a:cs typeface="Candara"/>
                <a:sym typeface="Candara"/>
              </a:defRPr>
            </a:pPr>
            <a:r>
              <a:rPr lang="en-IN" sz="3600" dirty="0" smtClean="0">
                <a:latin typeface="Candara"/>
                <a:ea typeface="Candara"/>
                <a:cs typeface="Candara"/>
              </a:rPr>
              <a:t>Women are a major workforce in fish harvesting all across the country</a:t>
            </a:r>
          </a:p>
          <a:p>
            <a:pPr fontAlgn="base"/>
            <a:r>
              <a:rPr lang="en-IN" sz="3600" dirty="0" smtClean="0">
                <a:latin typeface="Candara"/>
                <a:ea typeface="Candara"/>
                <a:cs typeface="Candara"/>
              </a:rPr>
              <a:t>Impacts of different stressors different on men and women </a:t>
            </a:r>
            <a:endParaRPr lang="en-IN" sz="3600" dirty="0">
              <a:latin typeface="Candara"/>
              <a:ea typeface="Candara"/>
              <a:cs typeface="Candara"/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201114" y="1337414"/>
            <a:ext cx="4811423" cy="85536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Rectangle"/>
          <p:cNvSpPr/>
          <p:nvPr/>
        </p:nvSpPr>
        <p:spPr>
          <a:xfrm>
            <a:off x="-32681" y="-29496"/>
            <a:ext cx="13070162" cy="1364812"/>
          </a:xfrm>
          <a:prstGeom prst="rect">
            <a:avLst/>
          </a:prstGeom>
          <a:solidFill>
            <a:schemeClr val="accent2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169" name="Introduction/Background"/>
          <p:cNvSpPr txBox="1">
            <a:spLocks noGrp="1"/>
          </p:cNvSpPr>
          <p:nvPr>
            <p:ph type="title"/>
          </p:nvPr>
        </p:nvSpPr>
        <p:spPr>
          <a:xfrm>
            <a:off x="1104051" y="43307"/>
            <a:ext cx="11203098" cy="1219205"/>
          </a:xfrm>
          <a:prstGeom prst="rect">
            <a:avLst/>
          </a:prstGeom>
        </p:spPr>
        <p:txBody>
          <a:bodyPr/>
          <a:lstStyle>
            <a:lvl1pPr algn="l" defTabSz="563540">
              <a:defRPr sz="7400" b="1">
                <a:solidFill>
                  <a:srgbClr val="FFFFFF"/>
                </a:solidFill>
                <a:latin typeface="Candara"/>
                <a:ea typeface="Candara"/>
                <a:cs typeface="Candara"/>
                <a:sym typeface="Candara"/>
              </a:defRPr>
            </a:lvl1pPr>
          </a:lstStyle>
          <a:p>
            <a:r>
              <a:rPr dirty="0">
                <a:solidFill>
                  <a:schemeClr val="tx1"/>
                </a:solidFill>
              </a:rPr>
              <a:t>Recommendations</a:t>
            </a:r>
          </a:p>
        </p:txBody>
      </p:sp>
      <p:sp>
        <p:nvSpPr>
          <p:cNvPr id="170" name="Double-click to edit"/>
          <p:cNvSpPr txBox="1">
            <a:spLocks noGrp="1"/>
          </p:cNvSpPr>
          <p:nvPr>
            <p:ph type="body" idx="1"/>
          </p:nvPr>
        </p:nvSpPr>
        <p:spPr>
          <a:xfrm>
            <a:off x="633748" y="1564432"/>
            <a:ext cx="11737304" cy="5788581"/>
          </a:xfrm>
          <a:prstGeom prst="rect">
            <a:avLst/>
          </a:prstGeom>
        </p:spPr>
        <p:txBody>
          <a:bodyPr anchor="t">
            <a:noAutofit/>
          </a:bodyPr>
          <a:lstStyle/>
          <a:p>
            <a:pPr marL="449789" indent="-449789">
              <a:spcBef>
                <a:spcPts val="2400"/>
              </a:spcBef>
              <a:defRPr sz="3400">
                <a:latin typeface="Candara"/>
                <a:ea typeface="Candara"/>
                <a:cs typeface="Candara"/>
                <a:sym typeface="Candara"/>
              </a:defRPr>
            </a:pPr>
            <a:r>
              <a:rPr lang="en-IN" sz="3600" dirty="0" smtClean="0"/>
              <a:t>Gender should be central to policy development in the sector</a:t>
            </a:r>
          </a:p>
          <a:p>
            <a:pPr marL="449789" indent="-449789">
              <a:spcBef>
                <a:spcPts val="2400"/>
              </a:spcBef>
              <a:defRPr sz="3400">
                <a:latin typeface="Candara"/>
                <a:ea typeface="Candara"/>
                <a:cs typeface="Candara"/>
                <a:sym typeface="Candara"/>
              </a:defRPr>
            </a:pPr>
            <a:r>
              <a:rPr lang="en-IN" sz="3600" dirty="0" smtClean="0"/>
              <a:t>Recognition of all women workers as fish workers</a:t>
            </a:r>
          </a:p>
          <a:p>
            <a:pPr marL="449789" indent="-449789">
              <a:spcBef>
                <a:spcPts val="2400"/>
              </a:spcBef>
              <a:defRPr sz="3400">
                <a:latin typeface="Candara"/>
                <a:ea typeface="Candara"/>
                <a:cs typeface="Candara"/>
                <a:sym typeface="Candara"/>
              </a:defRPr>
            </a:pPr>
            <a:r>
              <a:rPr lang="en-IN" sz="3600" dirty="0" smtClean="0"/>
              <a:t>Comprehensive census to generate on-the-ground factual information on women and their contributions</a:t>
            </a:r>
          </a:p>
          <a:p>
            <a:pPr marL="449789" indent="-449789">
              <a:spcBef>
                <a:spcPts val="2400"/>
              </a:spcBef>
              <a:defRPr sz="3400">
                <a:latin typeface="Candara"/>
                <a:ea typeface="Candara"/>
                <a:cs typeface="Candara"/>
                <a:sym typeface="Candara"/>
              </a:defRPr>
            </a:pPr>
            <a:r>
              <a:rPr lang="en-IN" sz="3600" dirty="0" smtClean="0"/>
              <a:t>Gender inclusive and sensitive policy and programs, especially for mitigating disasters and other risks</a:t>
            </a:r>
          </a:p>
          <a:p>
            <a:pPr marL="449789" indent="-449789">
              <a:spcBef>
                <a:spcPts val="2400"/>
              </a:spcBef>
              <a:defRPr sz="3400">
                <a:latin typeface="Candara"/>
                <a:ea typeface="Candara"/>
                <a:cs typeface="Candara"/>
                <a:sym typeface="Candara"/>
              </a:defRPr>
            </a:pPr>
            <a:r>
              <a:rPr lang="en-IN" sz="3600" dirty="0" smtClean="0"/>
              <a:t>Needs of women fishers to be taken into account when fisheries related infrastructure is being developed (markets, landing centres etc.)</a:t>
            </a:r>
          </a:p>
          <a:p>
            <a:pPr marL="449789" indent="-449789">
              <a:spcBef>
                <a:spcPts val="2400"/>
              </a:spcBef>
              <a:defRPr sz="3400">
                <a:latin typeface="Candara"/>
                <a:ea typeface="Candara"/>
                <a:cs typeface="Candara"/>
                <a:sym typeface="Candara"/>
              </a:defRPr>
            </a:pPr>
            <a:r>
              <a:rPr lang="en-IN" sz="3600" dirty="0" smtClean="0"/>
              <a:t>Ensuring  equal access to all resources </a:t>
            </a:r>
          </a:p>
          <a:p>
            <a:pPr marL="449789" indent="-449789">
              <a:spcBef>
                <a:spcPts val="2400"/>
              </a:spcBef>
              <a:defRPr sz="3400">
                <a:latin typeface="Candara"/>
                <a:ea typeface="Candara"/>
                <a:cs typeface="Candara"/>
                <a:sym typeface="Candara"/>
              </a:defRPr>
            </a:pPr>
            <a:endParaRPr lang="en-IN" sz="3600" dirty="0" smtClean="0"/>
          </a:p>
          <a:p>
            <a:pPr marL="449789" indent="-449789">
              <a:spcBef>
                <a:spcPts val="2400"/>
              </a:spcBef>
              <a:defRPr sz="3400">
                <a:latin typeface="Candara"/>
                <a:ea typeface="Candara"/>
                <a:cs typeface="Candara"/>
                <a:sym typeface="Candara"/>
              </a:defRPr>
            </a:pPr>
            <a:endParaRPr lang="en-IN" sz="3600" dirty="0" smtClean="0"/>
          </a:p>
          <a:p>
            <a:pPr marL="449789" indent="-449789">
              <a:spcBef>
                <a:spcPts val="2400"/>
              </a:spcBef>
              <a:defRPr sz="3400">
                <a:latin typeface="Candara"/>
                <a:ea typeface="Candara"/>
                <a:cs typeface="Candara"/>
                <a:sym typeface="Candara"/>
              </a:defRPr>
            </a:pPr>
            <a:endParaRPr lang="en-IN" sz="3600" dirty="0" smtClean="0"/>
          </a:p>
          <a:p>
            <a:pPr marL="449789" indent="-449789">
              <a:spcBef>
                <a:spcPts val="2400"/>
              </a:spcBef>
              <a:defRPr sz="3400">
                <a:latin typeface="Candara"/>
                <a:ea typeface="Candara"/>
                <a:cs typeface="Candara"/>
                <a:sym typeface="Candara"/>
              </a:defRPr>
            </a:pPr>
            <a:endParaRPr sz="3600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Rectangle"/>
          <p:cNvSpPr/>
          <p:nvPr/>
        </p:nvSpPr>
        <p:spPr>
          <a:xfrm>
            <a:off x="-32681" y="-29496"/>
            <a:ext cx="13070162" cy="1364812"/>
          </a:xfrm>
          <a:prstGeom prst="rect">
            <a:avLst/>
          </a:prstGeom>
          <a:solidFill>
            <a:schemeClr val="accent2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>
              <a:solidFill>
                <a:schemeClr val="tx1"/>
              </a:solidFill>
            </a:endParaRPr>
          </a:p>
        </p:txBody>
      </p:sp>
      <p:sp>
        <p:nvSpPr>
          <p:cNvPr id="149" name="Introduction/Background"/>
          <p:cNvSpPr txBox="1">
            <a:spLocks noGrp="1"/>
          </p:cNvSpPr>
          <p:nvPr>
            <p:ph type="title"/>
          </p:nvPr>
        </p:nvSpPr>
        <p:spPr>
          <a:xfrm>
            <a:off x="165696" y="43307"/>
            <a:ext cx="12809286" cy="1219205"/>
          </a:xfrm>
          <a:prstGeom prst="rect">
            <a:avLst/>
          </a:prstGeom>
        </p:spPr>
        <p:txBody>
          <a:bodyPr>
            <a:noAutofit/>
          </a:bodyPr>
          <a:lstStyle>
            <a:lvl1pPr algn="l" defTabSz="563540">
              <a:defRPr sz="7400" b="1">
                <a:solidFill>
                  <a:srgbClr val="FFFFFF"/>
                </a:solidFill>
                <a:latin typeface="Candara"/>
                <a:ea typeface="Candara"/>
                <a:cs typeface="Candara"/>
                <a:sym typeface="Candara"/>
              </a:defRPr>
            </a:lvl1pPr>
          </a:lstStyle>
          <a:p>
            <a:r>
              <a:rPr lang="en-IN" sz="6000" dirty="0">
                <a:solidFill>
                  <a:schemeClr val="tx1"/>
                </a:solidFill>
              </a:rPr>
              <a:t>Women in small scale fish harvesting</a:t>
            </a:r>
            <a:endParaRPr sz="2400" dirty="0">
              <a:solidFill>
                <a:schemeClr val="tx1"/>
              </a:solidFill>
            </a:endParaRPr>
          </a:p>
        </p:txBody>
      </p:sp>
      <p:pic>
        <p:nvPicPr>
          <p:cNvPr id="9" name="Picture 8" descr="Rekha’s husband says she’s more proficient than he is at fishing, and understands the waters better. (Vivek H Nair/HT Photo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71067" y="4448776"/>
            <a:ext cx="5831333" cy="33803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"/>
          <p:cNvSpPr/>
          <p:nvPr/>
        </p:nvSpPr>
        <p:spPr>
          <a:xfrm>
            <a:off x="550920" y="3860395"/>
            <a:ext cx="6150259" cy="584357"/>
          </a:xfrm>
          <a:prstGeom prst="rect">
            <a:avLst/>
          </a:prstGeom>
          <a:solidFill>
            <a:srgbClr val="FD6F04"/>
          </a:solidFill>
          <a:ln w="12700">
            <a:miter lim="400000"/>
          </a:ln>
        </p:spPr>
        <p:txBody>
          <a:bodyPr lIns="0" tIns="0" rIns="0" bIns="0" anchor="ctr"/>
          <a:lstStyle/>
          <a:p>
            <a:r>
              <a:rPr lang="en-US" sz="1200" i="1" dirty="0">
                <a:hlinkClick r:id="rId4"/>
              </a:rPr>
              <a:t>Source: Home</a:t>
            </a:r>
            <a:r>
              <a:rPr lang="en-US" sz="1200" i="1" dirty="0"/>
              <a:t> / </a:t>
            </a:r>
            <a:r>
              <a:rPr lang="en-US" sz="1200" i="1" dirty="0">
                <a:hlinkClick r:id="rId5"/>
              </a:rPr>
              <a:t>India News</a:t>
            </a:r>
            <a:r>
              <a:rPr lang="en-US" sz="1200" i="1" dirty="0"/>
              <a:t> / Meet India’s first and only licensed fisherwoman, KC </a:t>
            </a:r>
            <a:r>
              <a:rPr lang="en-US" sz="1200" i="1" dirty="0" err="1"/>
              <a:t>Rekha</a:t>
            </a:r>
            <a:r>
              <a:rPr lang="en-US" sz="1200" i="1" dirty="0"/>
              <a:t>; </a:t>
            </a:r>
            <a:r>
              <a:rPr lang="en-US" sz="1200" b="1" i="1" cap="all" dirty="0">
                <a:hlinkClick r:id="rId5"/>
              </a:rPr>
              <a:t>INDIA NEWS</a:t>
            </a:r>
            <a:endParaRPr lang="en-US" sz="1200" b="1" i="1" dirty="0"/>
          </a:p>
        </p:txBody>
      </p:sp>
      <p:pic>
        <p:nvPicPr>
          <p:cNvPr id="11" name="Picture 2" descr="KC Rekha broke taboo and picked up the trade after her husband could no longer afford a deckhand. Today, she’s considered a hero.(Vivek R Nair.HT Photo)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622578" y="1356598"/>
            <a:ext cx="6150259" cy="3465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79976" y="2284512"/>
            <a:ext cx="5867356" cy="36248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7091" tIns="27091" rIns="27091" bIns="27091" numCol="1" spcCol="38100" rtlCol="0" anchor="ctr">
            <a:spAutoFit/>
          </a:bodyPr>
          <a:lstStyle/>
          <a:p>
            <a:pPr marL="0" marR="0" indent="0" algn="ctr" defTabSz="587022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IN" b="1" dirty="0" err="1">
                <a:latin typeface="Candara" pitchFamily="34" charset="0"/>
              </a:rPr>
              <a:t>Rekha</a:t>
            </a:r>
            <a:r>
              <a:rPr lang="en-IN" b="1" dirty="0">
                <a:latin typeface="Candara" pitchFamily="34" charset="0"/>
              </a:rPr>
              <a:t>, </a:t>
            </a:r>
            <a:r>
              <a:rPr lang="en-IN" b="1" dirty="0" smtClean="0">
                <a:latin typeface="Candara" pitchFamily="34" charset="0"/>
              </a:rPr>
              <a:t>the </a:t>
            </a:r>
            <a:r>
              <a:rPr lang="en-IN" b="1" dirty="0">
                <a:latin typeface="Candara" pitchFamily="34" charset="0"/>
              </a:rPr>
              <a:t>only licensed </a:t>
            </a:r>
            <a:r>
              <a:rPr lang="en-IN" b="1" dirty="0" smtClean="0">
                <a:latin typeface="Candara" pitchFamily="34" charset="0"/>
              </a:rPr>
              <a:t>fisherwoman </a:t>
            </a:r>
            <a:r>
              <a:rPr lang="en-IN" b="1" dirty="0">
                <a:latin typeface="Candara" pitchFamily="34" charset="0"/>
              </a:rPr>
              <a:t>in India</a:t>
            </a:r>
          </a:p>
        </p:txBody>
      </p:sp>
    </p:spTree>
    <p:extLst>
      <p:ext uri="{BB962C8B-B14F-4D97-AF65-F5344CB8AC3E}">
        <p14:creationId xmlns:p14="http://schemas.microsoft.com/office/powerpoint/2010/main" xmlns="" val="326185175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4" name="Group 1"/>
          <p:cNvGrpSpPr/>
          <p:nvPr/>
        </p:nvGrpSpPr>
        <p:grpSpPr>
          <a:xfrm>
            <a:off x="0" y="4579582"/>
            <a:ext cx="7989314" cy="2783697"/>
            <a:chOff x="0" y="0"/>
            <a:chExt cx="7989313" cy="2783695"/>
          </a:xfrm>
          <a:solidFill>
            <a:schemeClr val="accent2"/>
          </a:solidFill>
        </p:grpSpPr>
        <p:sp>
          <p:nvSpPr>
            <p:cNvPr id="172" name="Rectangle"/>
            <p:cNvSpPr/>
            <p:nvPr/>
          </p:nvSpPr>
          <p:spPr>
            <a:xfrm>
              <a:off x="0" y="0"/>
              <a:ext cx="7989314" cy="2783696"/>
            </a:xfrm>
            <a:prstGeom prst="rect">
              <a:avLst/>
            </a:prstGeom>
            <a:grpFill/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2200">
                  <a:solidFill>
                    <a:srgbClr val="FFFFFF"/>
                  </a:solidFill>
                  <a:latin typeface="Candara"/>
                  <a:ea typeface="Candara"/>
                  <a:cs typeface="Candara"/>
                  <a:sym typeface="Candara"/>
                </a:defRPr>
              </a:pPr>
              <a:endParaRPr/>
            </a:p>
          </p:txBody>
        </p:sp>
        <p:sp>
          <p:nvSpPr>
            <p:cNvPr id="173" name="Thank you!"/>
            <p:cNvSpPr txBox="1"/>
            <p:nvPr/>
          </p:nvSpPr>
          <p:spPr>
            <a:xfrm>
              <a:off x="2500823" y="1040895"/>
              <a:ext cx="2922302" cy="803485"/>
            </a:xfrm>
            <a:prstGeom prst="rect">
              <a:avLst/>
            </a:prstGeom>
            <a:grp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27091" tIns="27091" rIns="27091" bIns="27091" numCol="1" anchor="ctr">
              <a:spAutoFit/>
            </a:bodyPr>
            <a:lstStyle>
              <a:lvl1pPr>
                <a:defRPr sz="4800" b="1">
                  <a:solidFill>
                    <a:srgbClr val="FFFFFF"/>
                  </a:solidFill>
                  <a:latin typeface="Candara"/>
                  <a:ea typeface="Candara"/>
                  <a:cs typeface="Candara"/>
                  <a:sym typeface="Candara"/>
                </a:defRPr>
              </a:lvl1pPr>
            </a:lstStyle>
            <a:p>
              <a:r>
                <a:rPr dirty="0">
                  <a:solidFill>
                    <a:schemeClr val="tx1"/>
                  </a:solidFill>
                </a:rPr>
                <a:t>Thank you!</a:t>
              </a:r>
            </a:p>
          </p:txBody>
        </p:sp>
      </p:grpSp>
      <p:sp>
        <p:nvSpPr>
          <p:cNvPr id="177" name="Rectangle"/>
          <p:cNvSpPr/>
          <p:nvPr/>
        </p:nvSpPr>
        <p:spPr>
          <a:xfrm>
            <a:off x="7921442" y="2344750"/>
            <a:ext cx="5056297" cy="5008982"/>
          </a:xfrm>
          <a:prstGeom prst="rect">
            <a:avLst/>
          </a:prstGeom>
          <a:ln w="25400">
            <a:solidFill>
              <a:srgbClr val="FD6F04"/>
            </a:solidFill>
            <a:miter lim="400000"/>
          </a:ln>
        </p:spPr>
        <p:txBody>
          <a:bodyPr lIns="0" tIns="0" rIns="0" bIns="0" anchor="ctr"/>
          <a:lstStyle/>
          <a:p>
            <a:pPr>
              <a:defRPr sz="2200">
                <a:solidFill>
                  <a:srgbClr val="FFFFFF"/>
                </a:solidFill>
                <a:latin typeface="Candara"/>
                <a:ea typeface="Candara"/>
                <a:cs typeface="Candara"/>
                <a:sym typeface="Candara"/>
              </a:defRPr>
            </a:pPr>
            <a:endParaRPr/>
          </a:p>
        </p:txBody>
      </p:sp>
      <p:pic>
        <p:nvPicPr>
          <p:cNvPr id="14" name="Picture 13" descr="C:\Users\Admin 1\Desktop\nfdb pics\nfdb photos\DSC_097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30642"/>
          <a:stretch/>
        </p:blipFill>
        <p:spPr bwMode="auto">
          <a:xfrm>
            <a:off x="7921442" y="2344750"/>
            <a:ext cx="5155593" cy="5008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 14"/>
          <p:cNvSpPr/>
          <p:nvPr/>
        </p:nvSpPr>
        <p:spPr>
          <a:xfrm>
            <a:off x="0" y="9053264"/>
            <a:ext cx="1298177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 sz="4000">
                <a:solidFill>
                  <a:srgbClr val="FF6600"/>
                </a:solidFill>
                <a:latin typeface="Candara"/>
                <a:ea typeface="Candara"/>
                <a:cs typeface="Candara"/>
                <a:sym typeface="Candara"/>
              </a:defRPr>
            </a:pPr>
            <a:r>
              <a:rPr lang="en-US" sz="1800" b="1" i="1" dirty="0">
                <a:solidFill>
                  <a:srgbClr val="C00000"/>
                </a:solidFill>
              </a:rPr>
              <a:t>This presentation was first made at the webinar on Women Work in Fisheries Too</a:t>
            </a:r>
            <a:r>
              <a:rPr lang="en-US" sz="1800" b="1" i="1" dirty="0" smtClean="0">
                <a:solidFill>
                  <a:srgbClr val="C00000"/>
                </a:solidFill>
              </a:rPr>
              <a:t>! in November 2021 which was organized by GAFS of the AFS in collaboration with USAID, CTI, SOFTI and ICAR-CIFT</a:t>
            </a:r>
            <a:endParaRPr lang="en-US" sz="1800" b="1" i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Rectangle"/>
          <p:cNvSpPr/>
          <p:nvPr/>
        </p:nvSpPr>
        <p:spPr>
          <a:xfrm>
            <a:off x="-32681" y="-29496"/>
            <a:ext cx="13070162" cy="1364812"/>
          </a:xfrm>
          <a:prstGeom prst="rect">
            <a:avLst/>
          </a:prstGeom>
          <a:solidFill>
            <a:schemeClr val="accent2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145" name="Introduction/Background"/>
          <p:cNvSpPr txBox="1">
            <a:spLocks noGrp="1"/>
          </p:cNvSpPr>
          <p:nvPr>
            <p:ph type="title"/>
          </p:nvPr>
        </p:nvSpPr>
        <p:spPr>
          <a:xfrm>
            <a:off x="1104051" y="43307"/>
            <a:ext cx="11203098" cy="1219205"/>
          </a:xfrm>
          <a:prstGeom prst="rect">
            <a:avLst/>
          </a:prstGeom>
          <a:solidFill>
            <a:schemeClr val="accent2"/>
          </a:solidFill>
        </p:spPr>
        <p:txBody>
          <a:bodyPr/>
          <a:lstStyle>
            <a:lvl1pPr algn="l" defTabSz="563540">
              <a:defRPr sz="7400" b="1">
                <a:solidFill>
                  <a:srgbClr val="FFFFFF"/>
                </a:solidFill>
                <a:latin typeface="Candara"/>
                <a:ea typeface="Candara"/>
                <a:cs typeface="Candara"/>
                <a:sym typeface="Candara"/>
              </a:defRPr>
            </a:lvl1pPr>
          </a:lstStyle>
          <a:p>
            <a:r>
              <a:rPr lang="en-IN" dirty="0" smtClean="0">
                <a:solidFill>
                  <a:schemeClr val="tx1"/>
                </a:solidFill>
              </a:rPr>
              <a:t>How many women?</a:t>
            </a:r>
            <a:endParaRPr dirty="0">
              <a:solidFill>
                <a:schemeClr val="tx1"/>
              </a:solidFill>
            </a:endParaRPr>
          </a:p>
        </p:txBody>
      </p:sp>
      <p:sp>
        <p:nvSpPr>
          <p:cNvPr id="146" name="Double-click to edit"/>
          <p:cNvSpPr txBox="1">
            <a:spLocks noGrp="1"/>
          </p:cNvSpPr>
          <p:nvPr>
            <p:ph type="body" idx="1"/>
          </p:nvPr>
        </p:nvSpPr>
        <p:spPr>
          <a:xfrm>
            <a:off x="7006456" y="1996480"/>
            <a:ext cx="5820557" cy="6738732"/>
          </a:xfrm>
          <a:prstGeom prst="rect">
            <a:avLst/>
          </a:prstGeom>
        </p:spPr>
        <p:txBody>
          <a:bodyPr anchor="t">
            <a:normAutofit/>
          </a:bodyPr>
          <a:lstStyle/>
          <a:p>
            <a:pPr marL="449789" indent="-449789">
              <a:spcBef>
                <a:spcPts val="1200"/>
              </a:spcBef>
              <a:defRPr sz="3400">
                <a:latin typeface="Candara"/>
                <a:ea typeface="Candara"/>
                <a:cs typeface="Candara"/>
                <a:sym typeface="Candara"/>
              </a:defRPr>
            </a:pPr>
            <a:r>
              <a:rPr lang="en-IN" dirty="0" smtClean="0"/>
              <a:t>Women - about 49% of adult population in marine fishing villages</a:t>
            </a:r>
          </a:p>
          <a:p>
            <a:pPr marL="449789" indent="-449789">
              <a:spcBef>
                <a:spcPts val="1200"/>
              </a:spcBef>
              <a:defRPr sz="3400">
                <a:latin typeface="Candara"/>
                <a:ea typeface="Candara"/>
                <a:cs typeface="Candara"/>
                <a:sym typeface="Candara"/>
              </a:defRPr>
            </a:pPr>
            <a:r>
              <a:rPr lang="en-IN" dirty="0" smtClean="0"/>
              <a:t>Adult population, 81.16% of men and 32.55 % women employed in the sector </a:t>
            </a:r>
          </a:p>
          <a:p>
            <a:pPr marL="1008589" lvl="1" indent="-449789">
              <a:spcBef>
                <a:spcPts val="1200"/>
              </a:spcBef>
              <a:defRPr sz="3400">
                <a:latin typeface="Candara"/>
                <a:ea typeface="Candara"/>
                <a:cs typeface="Candara"/>
                <a:sym typeface="Candara"/>
              </a:defRPr>
            </a:pPr>
            <a:r>
              <a:rPr lang="en-IN" sz="3200" dirty="0" smtClean="0"/>
              <a:t>Not reported - active fishing</a:t>
            </a:r>
          </a:p>
          <a:p>
            <a:pPr marL="1008589" lvl="1" indent="-449789">
              <a:spcBef>
                <a:spcPts val="1200"/>
              </a:spcBef>
              <a:defRPr sz="3400">
                <a:latin typeface="Candara"/>
                <a:ea typeface="Candara"/>
                <a:cs typeface="Candara"/>
                <a:sym typeface="Candara"/>
              </a:defRPr>
            </a:pPr>
            <a:r>
              <a:rPr lang="en-IN" sz="3200" dirty="0" smtClean="0"/>
              <a:t>58% - fish seed collectors (most of them part-time)</a:t>
            </a:r>
          </a:p>
          <a:p>
            <a:pPr marL="1008589" lvl="1" indent="-449789">
              <a:spcBef>
                <a:spcPts val="1200"/>
              </a:spcBef>
              <a:defRPr sz="3400">
                <a:latin typeface="Candara"/>
                <a:ea typeface="Candara"/>
                <a:cs typeface="Candara"/>
                <a:sym typeface="Candara"/>
              </a:defRPr>
            </a:pPr>
            <a:r>
              <a:rPr lang="en-IN" sz="3200" dirty="0"/>
              <a:t>74% of all allied </a:t>
            </a:r>
            <a:r>
              <a:rPr lang="en-IN" sz="3200" dirty="0" smtClean="0"/>
              <a:t>workers</a:t>
            </a:r>
            <a:endParaRPr sz="3200" dirty="0"/>
          </a:p>
        </p:txBody>
      </p:sp>
      <p:sp>
        <p:nvSpPr>
          <p:cNvPr id="2" name="TextBox 1"/>
          <p:cNvSpPr txBox="1"/>
          <p:nvPr/>
        </p:nvSpPr>
        <p:spPr>
          <a:xfrm>
            <a:off x="237704" y="9197280"/>
            <a:ext cx="6264696" cy="239377"/>
          </a:xfrm>
          <a:prstGeom prst="rect">
            <a:avLst/>
          </a:prstGeom>
          <a:solidFill>
            <a:srgbClr val="F8A706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7091" tIns="27091" rIns="27091" bIns="27091" numCol="1" spcCol="38100" rtlCol="0" anchor="ctr">
            <a:spAutoFit/>
          </a:bodyPr>
          <a:lstStyle/>
          <a:p>
            <a:pPr marL="0" marR="0" indent="0" algn="ctr" defTabSz="587022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IN" sz="12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"/>
              </a:rPr>
              <a:t>Source: Marine Fisheries Census 2016, ICAR-CMFRI &amp; </a:t>
            </a:r>
            <a:r>
              <a:rPr kumimoji="0" lang="en-IN" sz="1200" b="0" i="0" u="none" strike="noStrike" cap="none" spc="0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"/>
              </a:rPr>
              <a:t>DoF</a:t>
            </a:r>
            <a:r>
              <a:rPr kumimoji="0" lang="en-IN" sz="12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"/>
              </a:rPr>
              <a:t>, MFAHD, </a:t>
            </a:r>
            <a:r>
              <a:rPr kumimoji="0" lang="en-IN" sz="1200" b="0" i="0" u="none" strike="noStrike" cap="none" spc="0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"/>
              </a:rPr>
              <a:t>GoI</a:t>
            </a:r>
            <a:endParaRPr kumimoji="0" lang="en-IN" sz="12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Helvetica"/>
            </a:endParaRPr>
          </a:p>
        </p:txBody>
      </p:sp>
      <p:graphicFrame>
        <p:nvGraphicFramePr>
          <p:cNvPr id="14" name="Chart 1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1940543287"/>
              </p:ext>
            </p:extLst>
          </p:nvPr>
        </p:nvGraphicFramePr>
        <p:xfrm>
          <a:off x="107897" y="1636440"/>
          <a:ext cx="6524310" cy="76459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Rectangle"/>
          <p:cNvSpPr/>
          <p:nvPr/>
        </p:nvSpPr>
        <p:spPr>
          <a:xfrm>
            <a:off x="-32681" y="-29496"/>
            <a:ext cx="13070162" cy="1364812"/>
          </a:xfrm>
          <a:prstGeom prst="rect">
            <a:avLst/>
          </a:prstGeom>
          <a:solidFill>
            <a:schemeClr val="accent2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149" name="Introduction/Background"/>
          <p:cNvSpPr txBox="1">
            <a:spLocks noGrp="1"/>
          </p:cNvSpPr>
          <p:nvPr>
            <p:ph type="title"/>
          </p:nvPr>
        </p:nvSpPr>
        <p:spPr>
          <a:xfrm>
            <a:off x="669752" y="43307"/>
            <a:ext cx="11953327" cy="1219205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563540">
              <a:defRPr sz="7400" b="1">
                <a:solidFill>
                  <a:srgbClr val="FFFFFF"/>
                </a:solidFill>
                <a:latin typeface="Candara"/>
                <a:ea typeface="Candara"/>
                <a:cs typeface="Candara"/>
                <a:sym typeface="Candara"/>
              </a:defRPr>
            </a:lvl1pPr>
          </a:lstStyle>
          <a:p>
            <a:r>
              <a:rPr lang="en-IN" dirty="0" smtClean="0">
                <a:solidFill>
                  <a:schemeClr val="tx1"/>
                </a:solidFill>
              </a:rPr>
              <a:t>Where?</a:t>
            </a:r>
            <a:endParaRPr sz="3600" dirty="0">
              <a:solidFill>
                <a:schemeClr val="tx1"/>
              </a:solidFill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4903226" y="1878019"/>
            <a:ext cx="3384376" cy="2416301"/>
            <a:chOff x="4583277" y="1364794"/>
            <a:chExt cx="5731836" cy="3821223"/>
          </a:xfrm>
        </p:grpSpPr>
        <p:pic>
          <p:nvPicPr>
            <p:cNvPr id="14" name="Picture 4" descr="https://geographyandyou.com/wp-content/uploads/2013/03/349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83277" y="1364794"/>
              <a:ext cx="5731836" cy="3821223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  <a:extLst/>
          </p:spPr>
        </p:pic>
        <p:sp>
          <p:nvSpPr>
            <p:cNvPr id="15" name="TextBox 14"/>
            <p:cNvSpPr txBox="1"/>
            <p:nvPr/>
          </p:nvSpPr>
          <p:spPr>
            <a:xfrm>
              <a:off x="5550837" y="4632232"/>
              <a:ext cx="4211961" cy="486729"/>
            </a:xfrm>
            <a:prstGeom prst="rect">
              <a:avLst/>
            </a:prstGeom>
            <a:solidFill>
              <a:srgbClr val="F8A706"/>
            </a:solidFill>
          </p:spPr>
          <p:txBody>
            <a:bodyPr wrap="square" rtlCol="0">
              <a:spAutoFit/>
            </a:bodyPr>
            <a:lstStyle/>
            <a:p>
              <a:r>
                <a:rPr lang="en-IN" sz="700" dirty="0" smtClean="0"/>
                <a:t>Picture courtesy</a:t>
              </a:r>
              <a:r>
                <a:rPr lang="en-IN" sz="700" dirty="0"/>
                <a:t>: https://geographyandyou.com/wild-shrimp-seed-collection</a:t>
              </a:r>
              <a:r>
                <a:rPr lang="en-IN" sz="700" dirty="0" smtClean="0"/>
                <a:t>/</a:t>
              </a:r>
              <a:endParaRPr lang="en-IN" sz="700" dirty="0"/>
            </a:p>
          </p:txBody>
        </p:sp>
      </p:grpSp>
      <p:pic>
        <p:nvPicPr>
          <p:cNvPr id="16" name="Picture 2" descr="E:\New folder\Downloads\5142000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4095" y="4209307"/>
            <a:ext cx="4448105" cy="295003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7" name="Content Placeholder 4" descr="E:\WORK FROM HOME Mar, Apr, May 2020\Annual Assessment\17-CR_2014-15\Inputs\17-CR_2014-15_done at home\Inst Project\01 MAY 2012\T\Nagapattinam\01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806656" y="1412568"/>
            <a:ext cx="4102386" cy="256796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8" name="Picture 5" descr="E:\data back up\Desktop\pendrive_20 June 2015\17-CR_2014-15_done at home\Inst Project\01 MAY 2012\T\Nagapattinam\048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7949" r="9789" b="-3750"/>
          <a:stretch/>
        </p:blipFill>
        <p:spPr bwMode="auto">
          <a:xfrm>
            <a:off x="8836497" y="4336722"/>
            <a:ext cx="3738150" cy="280602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9" name="Picture 2" descr="E:\DESKtop 31 August 2017 all files\DESKTOP\lesely photos\49230021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37904" y="7364053"/>
            <a:ext cx="4032448" cy="232657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23" name="Rectangle"/>
          <p:cNvSpPr/>
          <p:nvPr/>
        </p:nvSpPr>
        <p:spPr>
          <a:xfrm>
            <a:off x="5566296" y="4732784"/>
            <a:ext cx="2664296" cy="1364812"/>
          </a:xfrm>
          <a:prstGeom prst="rect">
            <a:avLst/>
          </a:prstGeom>
          <a:solidFill>
            <a:schemeClr val="accent2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rPr lang="en-IN" sz="3200" b="1" dirty="0" smtClean="0">
                <a:solidFill>
                  <a:schemeClr val="tx1"/>
                </a:solidFill>
                <a:latin typeface="Candara"/>
                <a:ea typeface="Candara"/>
                <a:cs typeface="Candara"/>
                <a:sym typeface="Candara"/>
              </a:rPr>
              <a:t>Diverse work </a:t>
            </a:r>
            <a:r>
              <a:rPr lang="en-IN" sz="3200" b="1" dirty="0">
                <a:solidFill>
                  <a:schemeClr val="tx1"/>
                </a:solidFill>
                <a:latin typeface="Candara"/>
                <a:ea typeface="Candara"/>
                <a:cs typeface="Candara"/>
                <a:sym typeface="Candara"/>
              </a:rPr>
              <a:t>profile</a:t>
            </a:r>
            <a:endParaRPr sz="3200" b="1" dirty="0">
              <a:solidFill>
                <a:schemeClr val="tx1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pic>
        <p:nvPicPr>
          <p:cNvPr id="24" name="Picture 3" descr="D:\Nikita_Earlier folders back up_13 Aug 2020\10 AFAF\GAF4\GAF4 abstracts\GAF4 abstracts\GAF4 FINAL PROGRAMME_FEB 28_2013\MY PAPERS\dhiju info\women fisheries\14180018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14693"/>
          <a:stretch/>
        </p:blipFill>
        <p:spPr bwMode="auto">
          <a:xfrm>
            <a:off x="0" y="1335316"/>
            <a:ext cx="4414168" cy="24973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6" name="Picture 3" descr="E:\New folder\Desktop\nfdb pics\nfdb photos\DSC_1311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616039" y="7253064"/>
            <a:ext cx="3670317" cy="243756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xmlns="" val="426512515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Rectangle"/>
          <p:cNvSpPr/>
          <p:nvPr/>
        </p:nvSpPr>
        <p:spPr>
          <a:xfrm>
            <a:off x="-32681" y="-29496"/>
            <a:ext cx="13070162" cy="1364812"/>
          </a:xfrm>
          <a:prstGeom prst="rect">
            <a:avLst/>
          </a:prstGeom>
          <a:solidFill>
            <a:schemeClr val="accent2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149" name="Introduction/Background"/>
          <p:cNvSpPr txBox="1">
            <a:spLocks noGrp="1"/>
          </p:cNvSpPr>
          <p:nvPr>
            <p:ph type="title"/>
          </p:nvPr>
        </p:nvSpPr>
        <p:spPr>
          <a:xfrm>
            <a:off x="669752" y="43307"/>
            <a:ext cx="11953327" cy="1219205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563540">
              <a:defRPr sz="7400" b="1">
                <a:solidFill>
                  <a:srgbClr val="FFFFFF"/>
                </a:solidFill>
                <a:latin typeface="Candara"/>
                <a:ea typeface="Candara"/>
                <a:cs typeface="Candara"/>
                <a:sym typeface="Candara"/>
              </a:defRPr>
            </a:lvl1pPr>
          </a:lstStyle>
          <a:p>
            <a:r>
              <a:rPr lang="en-IN" dirty="0" smtClean="0">
                <a:solidFill>
                  <a:schemeClr val="tx1"/>
                </a:solidFill>
              </a:rPr>
              <a:t>Where?</a:t>
            </a:r>
            <a:endParaRPr sz="3600" dirty="0">
              <a:solidFill>
                <a:schemeClr val="tx1"/>
              </a:solidFill>
            </a:endParaRPr>
          </a:p>
        </p:txBody>
      </p:sp>
      <p:pic>
        <p:nvPicPr>
          <p:cNvPr id="13" name="Picture 6" descr="E:\DESKtop 31 August 2017 all files\DESKTOP\GENDER RESEARCH MATERIALS\ICSF\photos\women fisheries\DSC02988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5031"/>
          <a:stretch/>
        </p:blipFill>
        <p:spPr bwMode="auto">
          <a:xfrm>
            <a:off x="35499" y="1365544"/>
            <a:ext cx="5334061" cy="379928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500" y="5452864"/>
            <a:ext cx="4954732" cy="371604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11413"/>
          <a:stretch/>
        </p:blipFill>
        <p:spPr bwMode="auto">
          <a:xfrm>
            <a:off x="5672159" y="3076600"/>
            <a:ext cx="7225376" cy="360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90903655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Rectangle"/>
          <p:cNvSpPr/>
          <p:nvPr/>
        </p:nvSpPr>
        <p:spPr>
          <a:xfrm>
            <a:off x="-32681" y="-29496"/>
            <a:ext cx="13070162" cy="1364812"/>
          </a:xfrm>
          <a:prstGeom prst="rect">
            <a:avLst/>
          </a:prstGeom>
          <a:solidFill>
            <a:schemeClr val="accent2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149" name="Introduction/Background"/>
          <p:cNvSpPr txBox="1">
            <a:spLocks noGrp="1"/>
          </p:cNvSpPr>
          <p:nvPr>
            <p:ph type="title"/>
          </p:nvPr>
        </p:nvSpPr>
        <p:spPr>
          <a:xfrm>
            <a:off x="669752" y="43307"/>
            <a:ext cx="11953327" cy="1219205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563540">
              <a:defRPr sz="7400" b="1">
                <a:solidFill>
                  <a:srgbClr val="FFFFFF"/>
                </a:solidFill>
                <a:latin typeface="Candara"/>
                <a:ea typeface="Candara"/>
                <a:cs typeface="Candara"/>
                <a:sym typeface="Candara"/>
              </a:defRPr>
            </a:lvl1pPr>
          </a:lstStyle>
          <a:p>
            <a:r>
              <a:rPr lang="en-IN" dirty="0" smtClean="0">
                <a:solidFill>
                  <a:schemeClr val="tx1"/>
                </a:solidFill>
              </a:rPr>
              <a:t>Where?</a:t>
            </a:r>
            <a:endParaRPr sz="3600" dirty="0">
              <a:solidFill>
                <a:schemeClr val="tx1"/>
              </a:solidFill>
            </a:endParaRPr>
          </a:p>
        </p:txBody>
      </p:sp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534616" y="1667345"/>
            <a:ext cx="3789891" cy="247545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grpSp>
        <p:nvGrpSpPr>
          <p:cNvPr id="4" name="Group 3"/>
          <p:cNvGrpSpPr/>
          <p:nvPr/>
        </p:nvGrpSpPr>
        <p:grpSpPr>
          <a:xfrm>
            <a:off x="453728" y="1856997"/>
            <a:ext cx="5400600" cy="6359572"/>
            <a:chOff x="7303173" y="1120876"/>
            <a:chExt cx="3951755" cy="4895201"/>
          </a:xfrm>
        </p:grpSpPr>
        <p:pic>
          <p:nvPicPr>
            <p:cNvPr id="20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03173" y="1120876"/>
              <a:ext cx="3951755" cy="4895201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  <a:extLst/>
          </p:spPr>
        </p:pic>
        <p:sp>
          <p:nvSpPr>
            <p:cNvPr id="22" name="Content Placeholder 2"/>
            <p:cNvSpPr txBox="1">
              <a:spLocks/>
            </p:cNvSpPr>
            <p:nvPr/>
          </p:nvSpPr>
          <p:spPr>
            <a:xfrm>
              <a:off x="10102800" y="2500536"/>
              <a:ext cx="1038743" cy="1728192"/>
            </a:xfrm>
            <a:prstGeom prst="rect">
              <a:avLst/>
            </a:prstGeom>
            <a:solidFill>
              <a:srgbClr val="92D050"/>
            </a:solidFill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lIns="27091" tIns="27091" rIns="27091" bIns="27091" anchor="ctr">
              <a:noAutofit/>
            </a:bodyPr>
            <a:lstStyle>
              <a:lvl1pPr marL="382334" marR="0" indent="-382334" algn="l" defTabSz="587022" rtl="0" latinLnBrk="0">
                <a:lnSpc>
                  <a:spcPct val="100000"/>
                </a:lnSpc>
                <a:spcBef>
                  <a:spcPts val="3200"/>
                </a:spcBef>
                <a:spcAft>
                  <a:spcPts val="0"/>
                </a:spcAft>
                <a:buClrTx/>
                <a:buSzPct val="125000"/>
                <a:buFontTx/>
                <a:buChar char="•"/>
                <a:tabLst/>
                <a:defRPr sz="2600" b="0" i="0" u="none" strike="noStrike" cap="none" spc="0" baseline="0">
                  <a:solidFill>
                    <a:srgbClr val="000000"/>
                  </a:solidFill>
                  <a:uFillTx/>
                  <a:latin typeface="+mn-lt"/>
                  <a:ea typeface="+mn-ea"/>
                  <a:cs typeface="+mn-cs"/>
                  <a:sym typeface="Helvetica Neue"/>
                </a:defRPr>
              </a:lvl1pPr>
              <a:lvl2pPr marL="941134" marR="0" indent="-382334" algn="l" defTabSz="587022" rtl="0" latinLnBrk="0">
                <a:lnSpc>
                  <a:spcPct val="100000"/>
                </a:lnSpc>
                <a:spcBef>
                  <a:spcPts val="3200"/>
                </a:spcBef>
                <a:spcAft>
                  <a:spcPts val="0"/>
                </a:spcAft>
                <a:buClrTx/>
                <a:buSzPct val="125000"/>
                <a:buFontTx/>
                <a:buChar char="•"/>
                <a:tabLst/>
                <a:defRPr sz="2600" b="0" i="0" u="none" strike="noStrike" cap="none" spc="0" baseline="0">
                  <a:solidFill>
                    <a:srgbClr val="000000"/>
                  </a:solidFill>
                  <a:uFillTx/>
                  <a:latin typeface="+mn-lt"/>
                  <a:ea typeface="+mn-ea"/>
                  <a:cs typeface="+mn-cs"/>
                  <a:sym typeface="Helvetica Neue"/>
                </a:defRPr>
              </a:lvl2pPr>
              <a:lvl3pPr marL="1499934" marR="0" indent="-382334" algn="l" defTabSz="587022" rtl="0" latinLnBrk="0">
                <a:lnSpc>
                  <a:spcPct val="100000"/>
                </a:lnSpc>
                <a:spcBef>
                  <a:spcPts val="3200"/>
                </a:spcBef>
                <a:spcAft>
                  <a:spcPts val="0"/>
                </a:spcAft>
                <a:buClrTx/>
                <a:buSzPct val="125000"/>
                <a:buFontTx/>
                <a:buChar char="•"/>
                <a:tabLst/>
                <a:defRPr sz="2600" b="0" i="0" u="none" strike="noStrike" cap="none" spc="0" baseline="0">
                  <a:solidFill>
                    <a:srgbClr val="000000"/>
                  </a:solidFill>
                  <a:uFillTx/>
                  <a:latin typeface="+mn-lt"/>
                  <a:ea typeface="+mn-ea"/>
                  <a:cs typeface="+mn-cs"/>
                  <a:sym typeface="Helvetica Neue"/>
                </a:defRPr>
              </a:lvl3pPr>
              <a:lvl4pPr marL="2058734" marR="0" indent="-382334" algn="l" defTabSz="587022" rtl="0" latinLnBrk="0">
                <a:lnSpc>
                  <a:spcPct val="100000"/>
                </a:lnSpc>
                <a:spcBef>
                  <a:spcPts val="3200"/>
                </a:spcBef>
                <a:spcAft>
                  <a:spcPts val="0"/>
                </a:spcAft>
                <a:buClrTx/>
                <a:buSzPct val="125000"/>
                <a:buFontTx/>
                <a:buChar char="•"/>
                <a:tabLst/>
                <a:defRPr sz="2600" b="0" i="0" u="none" strike="noStrike" cap="none" spc="0" baseline="0">
                  <a:solidFill>
                    <a:srgbClr val="000000"/>
                  </a:solidFill>
                  <a:uFillTx/>
                  <a:latin typeface="+mn-lt"/>
                  <a:ea typeface="+mn-ea"/>
                  <a:cs typeface="+mn-cs"/>
                  <a:sym typeface="Helvetica Neue"/>
                </a:defRPr>
              </a:lvl4pPr>
              <a:lvl5pPr marL="2617534" marR="0" indent="-382334" algn="l" defTabSz="587022" rtl="0" latinLnBrk="0">
                <a:lnSpc>
                  <a:spcPct val="100000"/>
                </a:lnSpc>
                <a:spcBef>
                  <a:spcPts val="3200"/>
                </a:spcBef>
                <a:spcAft>
                  <a:spcPts val="0"/>
                </a:spcAft>
                <a:buClrTx/>
                <a:buSzPct val="125000"/>
                <a:buFontTx/>
                <a:buChar char="•"/>
                <a:tabLst/>
                <a:defRPr sz="2600" b="0" i="0" u="none" strike="noStrike" cap="none" spc="0" baseline="0">
                  <a:solidFill>
                    <a:srgbClr val="000000"/>
                  </a:solidFill>
                  <a:uFillTx/>
                  <a:latin typeface="+mn-lt"/>
                  <a:ea typeface="+mn-ea"/>
                  <a:cs typeface="+mn-cs"/>
                  <a:sym typeface="Helvetica Neue"/>
                </a:defRPr>
              </a:lvl5pPr>
              <a:lvl6pPr marL="0" marR="0" indent="0" algn="ctr" defTabSz="587022" rtl="0" latinLnBrk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800" b="0" i="0" u="none" strike="noStrike" cap="none" spc="0" baseline="0">
                  <a:solidFill>
                    <a:srgbClr val="000000"/>
                  </a:solidFill>
                  <a:uFillTx/>
                  <a:latin typeface="+mn-lt"/>
                  <a:ea typeface="+mn-ea"/>
                  <a:cs typeface="+mn-cs"/>
                  <a:sym typeface="Helvetica Neue"/>
                </a:defRPr>
              </a:lvl6pPr>
              <a:lvl7pPr marL="0" marR="0" indent="0" algn="ctr" defTabSz="587022" rtl="0" latinLnBrk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800" b="0" i="0" u="none" strike="noStrike" cap="none" spc="0" baseline="0">
                  <a:solidFill>
                    <a:srgbClr val="000000"/>
                  </a:solidFill>
                  <a:uFillTx/>
                  <a:latin typeface="+mn-lt"/>
                  <a:ea typeface="+mn-ea"/>
                  <a:cs typeface="+mn-cs"/>
                  <a:sym typeface="Helvetica Neue"/>
                </a:defRPr>
              </a:lvl7pPr>
              <a:lvl8pPr marL="0" marR="0" indent="0" algn="ctr" defTabSz="587022" rtl="0" latinLnBrk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800" b="0" i="0" u="none" strike="noStrike" cap="none" spc="0" baseline="0">
                  <a:solidFill>
                    <a:srgbClr val="000000"/>
                  </a:solidFill>
                  <a:uFillTx/>
                  <a:latin typeface="+mn-lt"/>
                  <a:ea typeface="+mn-ea"/>
                  <a:cs typeface="+mn-cs"/>
                  <a:sym typeface="Helvetica Neue"/>
                </a:defRPr>
              </a:lvl8pPr>
              <a:lvl9pPr marL="0" marR="0" indent="0" algn="ctr" defTabSz="587022" rtl="0" latinLnBrk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800" b="0" i="0" u="none" strike="noStrike" cap="none" spc="0" baseline="0">
                  <a:solidFill>
                    <a:srgbClr val="000000"/>
                  </a:solidFill>
                  <a:uFillTx/>
                  <a:latin typeface="+mn-lt"/>
                  <a:ea typeface="+mn-ea"/>
                  <a:cs typeface="+mn-cs"/>
                  <a:sym typeface="Helvetica Neue"/>
                </a:defRPr>
              </a:lvl9pPr>
            </a:lstStyle>
            <a:p>
              <a:pPr marL="0" indent="0">
                <a:buNone/>
              </a:pPr>
              <a:r>
                <a:rPr lang="en-IN" sz="800" dirty="0"/>
                <a:t>Pictures courtesy (Fermentation and fish paste making): </a:t>
              </a:r>
              <a:r>
                <a:rPr lang="en-IN" sz="800" dirty="0" err="1"/>
                <a:t>Dr.</a:t>
              </a:r>
              <a:r>
                <a:rPr lang="en-IN" sz="800" dirty="0"/>
                <a:t> </a:t>
              </a:r>
              <a:r>
                <a:rPr lang="en-IN" sz="800" dirty="0" err="1"/>
                <a:t>Shaikhom</a:t>
              </a:r>
              <a:r>
                <a:rPr lang="en-IN" sz="800" dirty="0"/>
                <a:t> </a:t>
              </a:r>
              <a:r>
                <a:rPr lang="en-IN" sz="800" dirty="0" err="1" smtClean="0"/>
                <a:t>Inaotombi</a:t>
              </a:r>
              <a:r>
                <a:rPr lang="en-IN" sz="800" dirty="0" smtClean="0"/>
                <a:t>, </a:t>
              </a:r>
              <a:r>
                <a:rPr lang="en-GB" sz="800" dirty="0" smtClean="0"/>
                <a:t>Gender </a:t>
              </a:r>
              <a:r>
                <a:rPr lang="en-GB" sz="800" dirty="0"/>
                <a:t>in Aquaculture and Fisheries: The Long Journey to Equality Asian Fisheries Science Special Issue 29S (2016): </a:t>
              </a:r>
              <a:r>
                <a:rPr lang="en-GB" sz="800" dirty="0" smtClean="0"/>
                <a:t>181-191, Asian </a:t>
              </a:r>
              <a:r>
                <a:rPr lang="en-GB" sz="800" dirty="0"/>
                <a:t>Fisheries Society ISSN 0116-6514</a:t>
              </a:r>
              <a:endParaRPr lang="en-IN" sz="800" dirty="0"/>
            </a:p>
          </p:txBody>
        </p:sp>
      </p:grpSp>
      <p:pic>
        <p:nvPicPr>
          <p:cNvPr id="26" name="Picture 25" descr="D:\Sewa Conseltancy\_DSC0443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027784" y="4389880"/>
            <a:ext cx="3838104" cy="25031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7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502400" y="7064663"/>
            <a:ext cx="3882504" cy="235630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xmlns="" val="241506457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Rectangle"/>
          <p:cNvSpPr/>
          <p:nvPr/>
        </p:nvSpPr>
        <p:spPr>
          <a:xfrm>
            <a:off x="8632" y="-29496"/>
            <a:ext cx="13070162" cy="1364812"/>
          </a:xfrm>
          <a:prstGeom prst="rect">
            <a:avLst/>
          </a:prstGeom>
          <a:solidFill>
            <a:schemeClr val="accent2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>
              <a:solidFill>
                <a:schemeClr val="tx1"/>
              </a:solidFill>
            </a:endParaRPr>
          </a:p>
        </p:txBody>
      </p:sp>
      <p:sp>
        <p:nvSpPr>
          <p:cNvPr id="149" name="Introduction/Background"/>
          <p:cNvSpPr txBox="1">
            <a:spLocks noGrp="1"/>
          </p:cNvSpPr>
          <p:nvPr>
            <p:ph type="title"/>
          </p:nvPr>
        </p:nvSpPr>
        <p:spPr>
          <a:xfrm>
            <a:off x="669752" y="43307"/>
            <a:ext cx="11953327" cy="1219205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563540">
              <a:defRPr sz="7400" b="1">
                <a:solidFill>
                  <a:srgbClr val="FFFFFF"/>
                </a:solidFill>
                <a:latin typeface="Candara"/>
                <a:ea typeface="Candara"/>
                <a:cs typeface="Candara"/>
                <a:sym typeface="Candara"/>
              </a:defRPr>
            </a:lvl1pPr>
          </a:lstStyle>
          <a:p>
            <a:r>
              <a:rPr lang="en-IN" dirty="0" smtClean="0">
                <a:solidFill>
                  <a:schemeClr val="tx1"/>
                </a:solidFill>
              </a:rPr>
              <a:t>Do women fish?</a:t>
            </a:r>
            <a:endParaRPr sz="3600" dirty="0">
              <a:solidFill>
                <a:schemeClr val="tx1"/>
              </a:solidFill>
            </a:endParaRPr>
          </a:p>
        </p:txBody>
      </p:sp>
      <p:sp>
        <p:nvSpPr>
          <p:cNvPr id="150" name="Double-click to edit"/>
          <p:cNvSpPr txBox="1">
            <a:spLocks noGrp="1"/>
          </p:cNvSpPr>
          <p:nvPr>
            <p:ph type="body" idx="1"/>
          </p:nvPr>
        </p:nvSpPr>
        <p:spPr>
          <a:xfrm>
            <a:off x="525736" y="1708448"/>
            <a:ext cx="11953328" cy="792088"/>
          </a:xfrm>
          <a:prstGeom prst="rect">
            <a:avLst/>
          </a:prstGeom>
        </p:spPr>
        <p:txBody>
          <a:bodyPr anchor="t">
            <a:noAutofit/>
          </a:bodyPr>
          <a:lstStyle/>
          <a:p>
            <a:pPr marL="449789" indent="-449789">
              <a:spcBef>
                <a:spcPts val="0"/>
              </a:spcBef>
              <a:defRPr sz="3400">
                <a:latin typeface="Candara"/>
                <a:ea typeface="Candara"/>
                <a:cs typeface="Candara"/>
                <a:sym typeface="Candara"/>
              </a:defRPr>
            </a:pPr>
            <a:r>
              <a:rPr lang="en-IN" sz="4000" dirty="0" smtClean="0">
                <a:latin typeface="Candara" pitchFamily="34" charset="0"/>
              </a:rPr>
              <a:t>There is no official data of women in fish harvest</a:t>
            </a:r>
            <a:endParaRPr lang="en-IN" sz="1200" dirty="0" smtClean="0">
              <a:latin typeface="Candara" pitchFamily="34" charset="0"/>
            </a:endParaRPr>
          </a:p>
          <a:p>
            <a:pPr marL="449789" indent="-449789">
              <a:spcBef>
                <a:spcPts val="0"/>
              </a:spcBef>
              <a:defRPr sz="3400">
                <a:latin typeface="Candara"/>
                <a:ea typeface="Candara"/>
                <a:cs typeface="Candara"/>
                <a:sym typeface="Candara"/>
              </a:defRPr>
            </a:pPr>
            <a:endParaRPr sz="4000" dirty="0">
              <a:latin typeface="Candara" pitchFamily="34" charset="0"/>
            </a:endParaRPr>
          </a:p>
        </p:txBody>
      </p:sp>
      <p:pic>
        <p:nvPicPr>
          <p:cNvPr id="12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34976" y="3868688"/>
            <a:ext cx="11769824" cy="5884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Rectangle"/>
          <p:cNvSpPr/>
          <p:nvPr/>
        </p:nvSpPr>
        <p:spPr>
          <a:xfrm>
            <a:off x="-32681" y="55604"/>
            <a:ext cx="13070162" cy="1364812"/>
          </a:xfrm>
          <a:prstGeom prst="rect">
            <a:avLst/>
          </a:prstGeom>
          <a:solidFill>
            <a:schemeClr val="accent2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>
              <a:solidFill>
                <a:schemeClr val="tx1"/>
              </a:solidFill>
            </a:endParaRPr>
          </a:p>
        </p:txBody>
      </p:sp>
      <p:sp>
        <p:nvSpPr>
          <p:cNvPr id="153" name="Introduction/Background"/>
          <p:cNvSpPr txBox="1">
            <a:spLocks noGrp="1"/>
          </p:cNvSpPr>
          <p:nvPr>
            <p:ph type="title"/>
          </p:nvPr>
        </p:nvSpPr>
        <p:spPr>
          <a:xfrm>
            <a:off x="381720" y="43307"/>
            <a:ext cx="12313367" cy="1219205"/>
          </a:xfrm>
          <a:prstGeom prst="rect">
            <a:avLst/>
          </a:prstGeom>
        </p:spPr>
        <p:txBody>
          <a:bodyPr>
            <a:noAutofit/>
          </a:bodyPr>
          <a:lstStyle>
            <a:lvl1pPr algn="l" defTabSz="563540">
              <a:defRPr sz="7400" b="1">
                <a:solidFill>
                  <a:srgbClr val="FFFFFF"/>
                </a:solidFill>
                <a:latin typeface="Candara"/>
                <a:ea typeface="Candara"/>
                <a:cs typeface="Candara"/>
                <a:sym typeface="Candara"/>
              </a:defRPr>
            </a:lvl1pPr>
          </a:lstStyle>
          <a:p>
            <a:r>
              <a:rPr lang="en-IN" sz="6000" dirty="0" smtClean="0">
                <a:solidFill>
                  <a:schemeClr val="tx1"/>
                </a:solidFill>
              </a:rPr>
              <a:t>Women in small scale fish harvesting</a:t>
            </a:r>
            <a:endParaRPr sz="6000" dirty="0">
              <a:solidFill>
                <a:schemeClr val="tx1"/>
              </a:solidFill>
            </a:endParaRPr>
          </a:p>
        </p:txBody>
      </p:sp>
      <p:sp>
        <p:nvSpPr>
          <p:cNvPr id="154" name="Double-click to edit"/>
          <p:cNvSpPr txBox="1">
            <a:spLocks noGrp="1"/>
          </p:cNvSpPr>
          <p:nvPr>
            <p:ph type="body" idx="1"/>
          </p:nvPr>
        </p:nvSpPr>
        <p:spPr>
          <a:xfrm>
            <a:off x="237704" y="1519944"/>
            <a:ext cx="7128792" cy="4536504"/>
          </a:xfrm>
          <a:prstGeom prst="rect">
            <a:avLst/>
          </a:prstGeom>
        </p:spPr>
        <p:txBody>
          <a:bodyPr anchor="t">
            <a:noAutofit/>
          </a:bodyPr>
          <a:lstStyle/>
          <a:p>
            <a:pPr>
              <a:spcBef>
                <a:spcPts val="0"/>
              </a:spcBef>
            </a:pPr>
            <a:r>
              <a:rPr lang="en-IN" sz="3600" dirty="0" smtClean="0">
                <a:latin typeface="Candara"/>
                <a:ea typeface="Candara"/>
                <a:cs typeface="Candara"/>
              </a:rPr>
              <a:t>Evidence from small scale fisheries</a:t>
            </a:r>
          </a:p>
          <a:p>
            <a:pPr>
              <a:spcBef>
                <a:spcPts val="0"/>
              </a:spcBef>
            </a:pPr>
            <a:r>
              <a:rPr lang="en-IN" sz="3600" dirty="0" smtClean="0">
                <a:latin typeface="Candara"/>
                <a:ea typeface="Candara"/>
                <a:cs typeface="Candara"/>
              </a:rPr>
              <a:t>Women fish in various water bodies</a:t>
            </a:r>
          </a:p>
          <a:p>
            <a:pPr lvl="1">
              <a:spcBef>
                <a:spcPts val="0"/>
              </a:spcBef>
              <a:buFont typeface="Wingdings" pitchFamily="2" charset="2"/>
              <a:buChar char="§"/>
            </a:pPr>
            <a:r>
              <a:rPr lang="en-IN" sz="3600" dirty="0" smtClean="0">
                <a:latin typeface="Candara"/>
                <a:ea typeface="Candara"/>
                <a:cs typeface="Candara"/>
              </a:rPr>
              <a:t> </a:t>
            </a:r>
            <a:r>
              <a:rPr lang="en-IN" sz="3200" dirty="0" smtClean="0">
                <a:latin typeface="Candara"/>
                <a:ea typeface="Candara"/>
                <a:cs typeface="Candara"/>
              </a:rPr>
              <a:t>Reservoirs</a:t>
            </a:r>
          </a:p>
          <a:p>
            <a:pPr lvl="1">
              <a:spcBef>
                <a:spcPts val="0"/>
              </a:spcBef>
              <a:buFont typeface="Wingdings" pitchFamily="2" charset="2"/>
              <a:buChar char="§"/>
            </a:pPr>
            <a:r>
              <a:rPr lang="en-IN" sz="3200" dirty="0" smtClean="0">
                <a:latin typeface="Candara"/>
                <a:ea typeface="Candara"/>
                <a:cs typeface="Candara"/>
              </a:rPr>
              <a:t>Lakes/ rivers </a:t>
            </a:r>
          </a:p>
          <a:p>
            <a:pPr lvl="1">
              <a:spcBef>
                <a:spcPts val="0"/>
              </a:spcBef>
              <a:buFont typeface="Wingdings" pitchFamily="2" charset="2"/>
              <a:buChar char="§"/>
            </a:pPr>
            <a:r>
              <a:rPr lang="en-IN" sz="3200" dirty="0" err="1" smtClean="0">
                <a:latin typeface="Candara"/>
                <a:ea typeface="Candara"/>
                <a:cs typeface="Candara"/>
              </a:rPr>
              <a:t>Kole</a:t>
            </a:r>
            <a:r>
              <a:rPr lang="en-IN" sz="3200" dirty="0" smtClean="0">
                <a:latin typeface="Candara"/>
                <a:ea typeface="Candara"/>
                <a:cs typeface="Candara"/>
              </a:rPr>
              <a:t> lands</a:t>
            </a:r>
          </a:p>
          <a:p>
            <a:pPr lvl="1">
              <a:spcBef>
                <a:spcPts val="0"/>
              </a:spcBef>
              <a:buFont typeface="Wingdings" pitchFamily="2" charset="2"/>
              <a:buChar char="§"/>
            </a:pPr>
            <a:r>
              <a:rPr lang="en-IN" sz="3200" dirty="0" smtClean="0">
                <a:latin typeface="Candara"/>
                <a:ea typeface="Candara"/>
                <a:cs typeface="Candara"/>
              </a:rPr>
              <a:t>Estuaries &amp; Backwaters</a:t>
            </a:r>
          </a:p>
          <a:p>
            <a:pPr lvl="1">
              <a:spcBef>
                <a:spcPts val="0"/>
              </a:spcBef>
              <a:buFont typeface="Wingdings" pitchFamily="2" charset="2"/>
              <a:buChar char="§"/>
            </a:pPr>
            <a:r>
              <a:rPr lang="en-IN" sz="3200" dirty="0" err="1" smtClean="0">
                <a:latin typeface="Candara"/>
                <a:ea typeface="Candara"/>
                <a:cs typeface="Candara"/>
              </a:rPr>
              <a:t>Beels</a:t>
            </a:r>
            <a:r>
              <a:rPr lang="en-IN" sz="3200" dirty="0" smtClean="0">
                <a:latin typeface="Candara"/>
                <a:ea typeface="Candara"/>
                <a:cs typeface="Candara"/>
              </a:rPr>
              <a:t> &amp; ponds</a:t>
            </a:r>
          </a:p>
          <a:p>
            <a:pPr marL="95250" lvl="1" indent="95250" algn="r">
              <a:spcBef>
                <a:spcPts val="0"/>
              </a:spcBef>
              <a:buNone/>
            </a:pPr>
            <a:endParaRPr lang="en-IN" sz="3600" b="1" dirty="0" smtClean="0">
              <a:solidFill>
                <a:schemeClr val="accent6">
                  <a:lumMod val="50000"/>
                </a:schemeClr>
              </a:solidFill>
              <a:latin typeface="Candara"/>
              <a:ea typeface="Candara"/>
              <a:cs typeface="Candara"/>
            </a:endParaRPr>
          </a:p>
          <a:p>
            <a:pPr marL="95250" lvl="1" indent="95250" algn="r">
              <a:spcBef>
                <a:spcPts val="0"/>
              </a:spcBef>
              <a:buNone/>
            </a:pPr>
            <a:r>
              <a:rPr lang="en-IN" sz="3600" b="1" dirty="0" smtClean="0">
                <a:solidFill>
                  <a:schemeClr val="accent6">
                    <a:lumMod val="50000"/>
                  </a:schemeClr>
                </a:solidFill>
                <a:latin typeface="Candara"/>
                <a:ea typeface="Candara"/>
                <a:cs typeface="Candara"/>
              </a:rPr>
              <a:t>Types of fishing</a:t>
            </a:r>
          </a:p>
          <a:p>
            <a:pPr marL="95250" lvl="2" indent="95250" algn="r">
              <a:spcBef>
                <a:spcPts val="0"/>
              </a:spcBef>
            </a:pPr>
            <a:r>
              <a:rPr lang="en-IN" sz="3200" dirty="0" smtClean="0">
                <a:latin typeface="Candara"/>
                <a:ea typeface="Candara"/>
                <a:cs typeface="Candara"/>
              </a:rPr>
              <a:t>Gleaning</a:t>
            </a:r>
          </a:p>
          <a:p>
            <a:pPr marL="95250" lvl="2" indent="95250" algn="r">
              <a:spcBef>
                <a:spcPts val="0"/>
              </a:spcBef>
            </a:pPr>
            <a:r>
              <a:rPr lang="en-IN" sz="3200" dirty="0" smtClean="0">
                <a:latin typeface="Candara"/>
                <a:ea typeface="Candara"/>
                <a:cs typeface="Candara"/>
              </a:rPr>
              <a:t>Coracle fishing</a:t>
            </a:r>
          </a:p>
          <a:p>
            <a:pPr marL="95250" lvl="2" indent="95250" algn="r">
              <a:spcBef>
                <a:spcPts val="0"/>
              </a:spcBef>
            </a:pPr>
            <a:r>
              <a:rPr lang="en-IN" sz="3200" dirty="0" smtClean="0">
                <a:latin typeface="Candara"/>
                <a:ea typeface="Candara"/>
                <a:cs typeface="Candara"/>
              </a:rPr>
              <a:t>Gill net fishing</a:t>
            </a:r>
          </a:p>
          <a:p>
            <a:pPr marL="95250" lvl="2" indent="95250" algn="r">
              <a:spcBef>
                <a:spcPts val="0"/>
              </a:spcBef>
            </a:pPr>
            <a:r>
              <a:rPr lang="en-IN" sz="3200" dirty="0" smtClean="0">
                <a:latin typeface="Candara"/>
                <a:ea typeface="Candara"/>
                <a:cs typeface="Candara"/>
              </a:rPr>
              <a:t>Fishing using traditional gear</a:t>
            </a:r>
            <a:endParaRPr lang="en-IN" sz="3200" dirty="0">
              <a:latin typeface="Candara"/>
              <a:ea typeface="Candara"/>
              <a:cs typeface="Candara"/>
            </a:endParaRPr>
          </a:p>
          <a:p>
            <a:pPr lvl="1">
              <a:spcBef>
                <a:spcPts val="0"/>
              </a:spcBef>
            </a:pPr>
            <a:endParaRPr lang="en-IN" sz="3600" dirty="0" smtClean="0">
              <a:latin typeface="Candara"/>
              <a:ea typeface="Candara"/>
              <a:cs typeface="Candara"/>
            </a:endParaRPr>
          </a:p>
          <a:p>
            <a:pPr lvl="1">
              <a:spcBef>
                <a:spcPts val="0"/>
              </a:spcBef>
            </a:pPr>
            <a:endParaRPr lang="en-IN" sz="3600" dirty="0" smtClean="0">
              <a:latin typeface="Candara"/>
              <a:ea typeface="Candara"/>
              <a:cs typeface="Candara"/>
            </a:endParaRPr>
          </a:p>
          <a:p>
            <a:pPr lvl="1">
              <a:spcBef>
                <a:spcPts val="0"/>
              </a:spcBef>
            </a:pPr>
            <a:endParaRPr lang="en-IN" sz="3600" dirty="0" smtClean="0">
              <a:latin typeface="Candara"/>
              <a:ea typeface="Candara"/>
              <a:cs typeface="Candara"/>
            </a:endParaRPr>
          </a:p>
          <a:p>
            <a:pPr>
              <a:spcBef>
                <a:spcPts val="0"/>
              </a:spcBef>
            </a:pPr>
            <a:endParaRPr lang="en-IN" sz="3600" dirty="0" smtClean="0">
              <a:latin typeface="Candara"/>
              <a:ea typeface="Candara"/>
              <a:cs typeface="Candara"/>
            </a:endParaRPr>
          </a:p>
          <a:p>
            <a:pPr marL="449789" indent="-449789">
              <a:spcBef>
                <a:spcPts val="0"/>
              </a:spcBef>
              <a:defRPr sz="3400">
                <a:latin typeface="Candara"/>
                <a:ea typeface="Candara"/>
                <a:cs typeface="Candara"/>
                <a:sym typeface="Candara"/>
              </a:defRPr>
            </a:pPr>
            <a:endParaRPr sz="1600" dirty="0"/>
          </a:p>
        </p:txBody>
      </p:sp>
      <p:pic>
        <p:nvPicPr>
          <p:cNvPr id="1026" name="Picture 2" descr="C:\Users\Nikita Gopal\Desktop\GAF8 run-up events\1st event_29 Nov 2021\ananthan material\IMG-20211116-WA001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10512" y="1519944"/>
            <a:ext cx="5303912" cy="39779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E:\New folder\Downloads\47150014 copy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42980" y="5497879"/>
            <a:ext cx="5215047" cy="3699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82306124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Introduction/Background"/>
          <p:cNvSpPr txBox="1">
            <a:spLocks noGrp="1"/>
          </p:cNvSpPr>
          <p:nvPr>
            <p:ph type="title"/>
          </p:nvPr>
        </p:nvSpPr>
        <p:spPr>
          <a:xfrm>
            <a:off x="165696" y="43307"/>
            <a:ext cx="12809286" cy="1219205"/>
          </a:xfrm>
          <a:prstGeom prst="rect">
            <a:avLst/>
          </a:prstGeom>
        </p:spPr>
        <p:txBody>
          <a:bodyPr>
            <a:noAutofit/>
          </a:bodyPr>
          <a:lstStyle>
            <a:lvl1pPr algn="l" defTabSz="563540">
              <a:defRPr sz="7400" b="1">
                <a:solidFill>
                  <a:srgbClr val="FFFFFF"/>
                </a:solidFill>
                <a:latin typeface="Candara"/>
                <a:ea typeface="Candara"/>
                <a:cs typeface="Candara"/>
                <a:sym typeface="Candara"/>
              </a:defRPr>
            </a:lvl1pPr>
          </a:lstStyle>
          <a:p>
            <a:r>
              <a:rPr lang="en-IN" sz="6000" dirty="0"/>
              <a:t>Women in small scale fish harvesting</a:t>
            </a:r>
            <a:endParaRPr sz="2400" dirty="0"/>
          </a:p>
        </p:txBody>
      </p:sp>
      <p:sp>
        <p:nvSpPr>
          <p:cNvPr id="150" name="Double-click to edit"/>
          <p:cNvSpPr txBox="1">
            <a:spLocks noGrp="1"/>
          </p:cNvSpPr>
          <p:nvPr>
            <p:ph type="body" idx="1"/>
          </p:nvPr>
        </p:nvSpPr>
        <p:spPr>
          <a:xfrm>
            <a:off x="597744" y="1440158"/>
            <a:ext cx="11953328" cy="1996482"/>
          </a:xfrm>
          <a:prstGeom prst="rect">
            <a:avLst/>
          </a:prstGeom>
        </p:spPr>
        <p:txBody>
          <a:bodyPr anchor="t">
            <a:noAutofit/>
          </a:bodyPr>
          <a:lstStyle/>
          <a:p>
            <a:pPr lvl="1">
              <a:spcBef>
                <a:spcPts val="0"/>
              </a:spcBef>
            </a:pPr>
            <a:r>
              <a:rPr lang="en-IN" sz="3600" dirty="0">
                <a:latin typeface="Candara"/>
                <a:ea typeface="Candara"/>
                <a:cs typeface="Candara"/>
              </a:rPr>
              <a:t>Reservoirs</a:t>
            </a:r>
          </a:p>
        </p:txBody>
      </p:sp>
      <p:pic>
        <p:nvPicPr>
          <p:cNvPr id="13" name="Picture 12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45816" y="3220616"/>
            <a:ext cx="5226656" cy="3312368"/>
          </a:xfrm>
          <a:prstGeom prst="rect">
            <a:avLst/>
          </a:prstGeom>
        </p:spPr>
      </p:pic>
      <p:pic>
        <p:nvPicPr>
          <p:cNvPr id="14" name="Picture 13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472472" y="1623723"/>
            <a:ext cx="6286376" cy="288032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146" name="Picture 2" descr="https://th.thgim.com/static/img/1x1_spacer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5575" y="-136525"/>
            <a:ext cx="9525" cy="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https://th.thgim.com/static/img/1x1_spacer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7975" y="15875"/>
            <a:ext cx="9525" cy="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6472472" y="4165656"/>
            <a:ext cx="6338126" cy="5408361"/>
            <a:chOff x="6472472" y="4165656"/>
            <a:chExt cx="6338126" cy="5408361"/>
          </a:xfrm>
        </p:grpSpPr>
        <p:pic>
          <p:nvPicPr>
            <p:cNvPr id="6149" name="Picture 5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24098" y="4732784"/>
              <a:ext cx="6286500" cy="43910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" name="Rectangle 2"/>
            <p:cNvSpPr/>
            <p:nvPr/>
          </p:nvSpPr>
          <p:spPr>
            <a:xfrm>
              <a:off x="6502400" y="8973853"/>
              <a:ext cx="6286500" cy="600164"/>
            </a:xfrm>
            <a:prstGeom prst="rect">
              <a:avLst/>
            </a:prstGeom>
            <a:solidFill>
              <a:srgbClr val="F8A706"/>
            </a:solidFill>
          </p:spPr>
          <p:txBody>
            <a:bodyPr wrap="square">
              <a:spAutoFit/>
            </a:bodyPr>
            <a:lstStyle/>
            <a:p>
              <a:r>
                <a:rPr lang="en-IN" sz="1100" dirty="0" smtClean="0"/>
                <a:t>Tribal fishers in </a:t>
              </a:r>
              <a:r>
                <a:rPr lang="en-IN" sz="1100" dirty="0" err="1" smtClean="0"/>
                <a:t>Idukki</a:t>
              </a:r>
              <a:r>
                <a:rPr lang="en-IN" sz="1100" dirty="0" smtClean="0"/>
                <a:t> reservoir</a:t>
              </a:r>
            </a:p>
            <a:p>
              <a:r>
                <a:rPr lang="en-IN" sz="1100" dirty="0" smtClean="0"/>
                <a:t>Source: https</a:t>
              </a:r>
              <a:r>
                <a:rPr lang="en-IN" sz="1100" dirty="0"/>
                <a:t>://www.thehindu.com/news/national/kerala/where-tribespeople-fish-for-a-living/article27153494.ece</a:t>
              </a: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6472472" y="4165656"/>
              <a:ext cx="5926460" cy="261610"/>
            </a:xfrm>
            <a:prstGeom prst="rect">
              <a:avLst/>
            </a:prstGeom>
            <a:solidFill>
              <a:srgbClr val="F8A706"/>
            </a:solidFill>
          </p:spPr>
          <p:txBody>
            <a:bodyPr wrap="square">
              <a:spAutoFit/>
            </a:bodyPr>
            <a:lstStyle/>
            <a:p>
              <a:r>
                <a:rPr lang="en-IN" sz="1100" dirty="0" smtClean="0"/>
                <a:t>Krishna Raja </a:t>
              </a:r>
              <a:r>
                <a:rPr lang="en-IN" sz="1100" dirty="0" err="1" smtClean="0"/>
                <a:t>Sagar</a:t>
              </a:r>
              <a:r>
                <a:rPr lang="en-IN" sz="1100" dirty="0" smtClean="0"/>
                <a:t> reservoir, Karnataka, India (</a:t>
              </a:r>
              <a:r>
                <a:rPr lang="en-IN" sz="1100" dirty="0" err="1" smtClean="0"/>
                <a:t>Velumani</a:t>
              </a:r>
              <a:r>
                <a:rPr lang="en-IN" sz="1100" dirty="0" smtClean="0"/>
                <a:t> et. al., 2018)</a:t>
              </a:r>
              <a:endParaRPr lang="en-IN" sz="1100" dirty="0"/>
            </a:p>
          </p:txBody>
        </p:sp>
      </p:grpSp>
      <p:sp>
        <p:nvSpPr>
          <p:cNvPr id="15" name="Rectangle"/>
          <p:cNvSpPr/>
          <p:nvPr/>
        </p:nvSpPr>
        <p:spPr>
          <a:xfrm>
            <a:off x="-32681" y="-7447"/>
            <a:ext cx="13070162" cy="1364812"/>
          </a:xfrm>
          <a:prstGeom prst="rect">
            <a:avLst/>
          </a:prstGeom>
          <a:solidFill>
            <a:schemeClr val="accent2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>
              <a:solidFill>
                <a:schemeClr val="tx1"/>
              </a:solidFill>
            </a:endParaRPr>
          </a:p>
        </p:txBody>
      </p:sp>
      <p:sp>
        <p:nvSpPr>
          <p:cNvPr id="16" name="Introduction/Background"/>
          <p:cNvSpPr txBox="1">
            <a:spLocks/>
          </p:cNvSpPr>
          <p:nvPr/>
        </p:nvSpPr>
        <p:spPr>
          <a:xfrm>
            <a:off x="381720" y="-19744"/>
            <a:ext cx="12313367" cy="12192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7091" tIns="27091" rIns="27091" bIns="27091" anchor="ctr">
            <a:noAutofit/>
          </a:bodyPr>
          <a:lstStyle>
            <a:lvl1pPr marL="0" marR="0" indent="0" algn="l" defTabSz="56354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400" b="1" i="0" u="none" strike="noStrike" cap="none" spc="0" baseline="0">
                <a:solidFill>
                  <a:srgbClr val="FFFFFF"/>
                </a:solidFill>
                <a:uFillTx/>
                <a:latin typeface="Candara"/>
                <a:ea typeface="Candara"/>
                <a:cs typeface="Candara"/>
                <a:sym typeface="Candara"/>
              </a:defRPr>
            </a:lvl1pPr>
            <a:lvl2pPr marL="0" marR="0" indent="0" algn="ctr" defTabSz="587022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800" b="0" i="0" u="none" strike="noStrike" cap="none" spc="0" baseline="0">
                <a:solidFill>
                  <a:srgbClr val="000000"/>
                </a:solidFill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0" marR="0" indent="0" algn="ctr" defTabSz="587022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800" b="0" i="0" u="none" strike="noStrike" cap="none" spc="0" baseline="0">
                <a:solidFill>
                  <a:srgbClr val="000000"/>
                </a:solidFill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0" marR="0" indent="0" algn="ctr" defTabSz="587022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800" b="0" i="0" u="none" strike="noStrike" cap="none" spc="0" baseline="0">
                <a:solidFill>
                  <a:srgbClr val="000000"/>
                </a:solidFill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0" marR="0" indent="0" algn="ctr" defTabSz="587022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800" b="0" i="0" u="none" strike="noStrike" cap="none" spc="0" baseline="0">
                <a:solidFill>
                  <a:srgbClr val="000000"/>
                </a:solidFill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  <a:lvl6pPr marL="0" marR="0" indent="0" algn="ctr" defTabSz="587022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800" b="0" i="0" u="none" strike="noStrike" cap="none" spc="0" baseline="0">
                <a:solidFill>
                  <a:srgbClr val="000000"/>
                </a:solidFill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defRPr>
            </a:lvl6pPr>
            <a:lvl7pPr marL="0" marR="0" indent="0" algn="ctr" defTabSz="587022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800" b="0" i="0" u="none" strike="noStrike" cap="none" spc="0" baseline="0">
                <a:solidFill>
                  <a:srgbClr val="000000"/>
                </a:solidFill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defRPr>
            </a:lvl7pPr>
            <a:lvl8pPr marL="0" marR="0" indent="0" algn="ctr" defTabSz="587022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800" b="0" i="0" u="none" strike="noStrike" cap="none" spc="0" baseline="0">
                <a:solidFill>
                  <a:srgbClr val="000000"/>
                </a:solidFill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defRPr>
            </a:lvl8pPr>
            <a:lvl9pPr marL="0" marR="0" indent="0" algn="ctr" defTabSz="587022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800" b="0" i="0" u="none" strike="noStrike" cap="none" spc="0" baseline="0">
                <a:solidFill>
                  <a:srgbClr val="000000"/>
                </a:solidFill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defRPr>
            </a:lvl9pPr>
          </a:lstStyle>
          <a:p>
            <a:r>
              <a:rPr lang="en-US" sz="6000" smtClean="0">
                <a:solidFill>
                  <a:schemeClr val="tx1"/>
                </a:solidFill>
              </a:rPr>
              <a:t>Women in small scale fish harvesting</a:t>
            </a:r>
            <a:endParaRPr lang="en-US" sz="6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1539118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"/>
        <a:ea typeface="Helvetica"/>
        <a:cs typeface="Helvetica"/>
      </a:majorFont>
      <a:minorFont>
        <a:latin typeface="Helvetica Neue"/>
        <a:ea typeface="Helvetica Neue"/>
        <a:cs typeface="Helvetica Neue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587022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0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27091" tIns="27091" rIns="27091" bIns="27091" numCol="1" spcCol="38100" rtlCol="0" anchor="ctr">
        <a:spAutoFit/>
      </a:bodyPr>
      <a:lstStyle>
        <a:defPPr marL="0" marR="0" indent="0" algn="ctr" defTabSz="587022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0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"/>
        <a:ea typeface="Helvetica"/>
        <a:cs typeface="Helvetica"/>
      </a:majorFont>
      <a:minorFont>
        <a:latin typeface="Helvetica Neue"/>
        <a:ea typeface="Helvetica Neue"/>
        <a:cs typeface="Helvetica Neue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587022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0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27091" tIns="27091" rIns="27091" bIns="27091" numCol="1" spcCol="38100" rtlCol="0" anchor="ctr">
        <a:spAutoFit/>
      </a:bodyPr>
      <a:lstStyle>
        <a:defPPr marL="0" marR="0" indent="0" algn="ctr" defTabSz="587022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0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8780</TotalTime>
  <Words>844</Words>
  <Application>Microsoft Office PowerPoint</Application>
  <PresentationFormat>Custom</PresentationFormat>
  <Paragraphs>162</Paragraphs>
  <Slides>25</Slides>
  <Notes>14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6" baseType="lpstr">
      <vt:lpstr>White</vt:lpstr>
      <vt:lpstr>Slide 1</vt:lpstr>
      <vt:lpstr>Introduction</vt:lpstr>
      <vt:lpstr>How many women?</vt:lpstr>
      <vt:lpstr>Where?</vt:lpstr>
      <vt:lpstr>Where?</vt:lpstr>
      <vt:lpstr>Where?</vt:lpstr>
      <vt:lpstr>Do women fish?</vt:lpstr>
      <vt:lpstr>Women in small scale fish harvesting</vt:lpstr>
      <vt:lpstr>Women in small scale fish harvesting</vt:lpstr>
      <vt:lpstr>Women in small scale fish harvesting</vt:lpstr>
      <vt:lpstr>Women in small scale fish harvesting</vt:lpstr>
      <vt:lpstr>Women in small scale fish harvesting</vt:lpstr>
      <vt:lpstr>Women in small scale fish harvesting</vt:lpstr>
      <vt:lpstr>Women in small scale fish harvesting</vt:lpstr>
      <vt:lpstr>Women in small scale fish harvesting</vt:lpstr>
      <vt:lpstr>Women in small scale fish harvesting</vt:lpstr>
      <vt:lpstr>Women in small scale fish harvesting</vt:lpstr>
      <vt:lpstr>Women in small scale fish harvesting</vt:lpstr>
      <vt:lpstr>….persistent issues have been exacerbated during the pandemic </vt:lpstr>
      <vt:lpstr>Impacts of COVID-19</vt:lpstr>
      <vt:lpstr>Slide 21</vt:lpstr>
      <vt:lpstr>Conclusions</vt:lpstr>
      <vt:lpstr>Recommendations</vt:lpstr>
      <vt:lpstr>Women in small scale fish harvesting</vt:lpstr>
      <vt:lpstr>Slide 25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Nikita Gopal</dc:creator>
  <cp:lastModifiedBy>Sangeetha</cp:lastModifiedBy>
  <cp:revision>72</cp:revision>
  <dcterms:modified xsi:type="dcterms:W3CDTF">2022-04-09T04:46:28Z</dcterms:modified>
</cp:coreProperties>
</file>