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318" r:id="rId2"/>
    <p:sldId id="320" r:id="rId3"/>
    <p:sldId id="326" r:id="rId4"/>
    <p:sldId id="322" r:id="rId5"/>
    <p:sldId id="327" r:id="rId6"/>
    <p:sldId id="333" r:id="rId7"/>
    <p:sldId id="334" r:id="rId8"/>
    <p:sldId id="335" r:id="rId9"/>
    <p:sldId id="321" r:id="rId10"/>
    <p:sldId id="323" r:id="rId11"/>
    <p:sldId id="324" r:id="rId12"/>
    <p:sldId id="328" r:id="rId13"/>
    <p:sldId id="329" r:id="rId14"/>
    <p:sldId id="331" r:id="rId15"/>
    <p:sldId id="330" r:id="rId16"/>
    <p:sldId id="332" r:id="rId17"/>
    <p:sldId id="336" r:id="rId18"/>
    <p:sldId id="319"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456" autoAdjust="0"/>
  </p:normalViewPr>
  <p:slideViewPr>
    <p:cSldViewPr>
      <p:cViewPr varScale="1">
        <p:scale>
          <a:sx n="76" d="100"/>
          <a:sy n="76" d="100"/>
        </p:scale>
        <p:origin x="-1498" y="-77"/>
      </p:cViewPr>
      <p:guideLst>
        <p:guide orient="horz" pos="2160"/>
        <p:guide pos="2880"/>
      </p:guideLst>
    </p:cSldViewPr>
  </p:slideViewPr>
  <p:outlineViewPr>
    <p:cViewPr>
      <p:scale>
        <a:sx n="33" d="100"/>
        <a:sy n="33" d="100"/>
      </p:scale>
      <p:origin x="0" y="-16004"/>
    </p:cViewPr>
  </p:outlineViewPr>
  <p:notesTextViewPr>
    <p:cViewPr>
      <p:scale>
        <a:sx n="100" d="100"/>
        <a:sy n="100" d="100"/>
      </p:scale>
      <p:origin x="0" y="0"/>
    </p:cViewPr>
  </p:notesTextViewPr>
  <p:sorterViewPr>
    <p:cViewPr>
      <p:scale>
        <a:sx n="100" d="100"/>
        <a:sy n="100" d="100"/>
      </p:scale>
      <p:origin x="0" y="-1452"/>
    </p:cViewPr>
  </p:sorterViewPr>
  <p:notesViewPr>
    <p:cSldViewPr>
      <p:cViewPr varScale="1">
        <p:scale>
          <a:sx n="90" d="100"/>
          <a:sy n="90" d="100"/>
        </p:scale>
        <p:origin x="-3080"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04C77A9-68EB-4781-842D-4E68A0EED897}" type="datetimeFigureOut">
              <a:rPr lang="en-US" altLang="en-US"/>
              <a:pPr>
                <a:defRPr/>
              </a:pPr>
              <a:t>3/29/2022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86DCBAE-97C8-4086-8966-6EF763147E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7CF0E66-B323-4032-AF15-6C91BB784CAE}" type="datetimeFigureOut">
              <a:rPr lang="en-US" altLang="en-US"/>
              <a:pPr>
                <a:defRPr/>
              </a:pPr>
              <a:t>3/29/2022</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2147430-2B3A-4BBF-B0F0-C27DA3D5B4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altLang="en-US" smtClean="0">
                <a:ea typeface="ＭＳ Ｐゴシック" pitchFamily="34" charset="-128"/>
              </a:rPr>
              <a:t>For final: group image and copyright</a:t>
            </a:r>
          </a:p>
        </p:txBody>
      </p:sp>
      <p:sp>
        <p:nvSpPr>
          <p:cNvPr id="32772" name="Slide Number Placeholder 3"/>
          <p:cNvSpPr>
            <a:spLocks noGrp="1"/>
          </p:cNvSpPr>
          <p:nvPr>
            <p:ph type="sldNum" sz="quarter" idx="5"/>
          </p:nvPr>
        </p:nvSpPr>
        <p:spPr bwMode="auto">
          <a:noFill/>
          <a:ln>
            <a:miter lim="800000"/>
            <a:headEnd/>
            <a:tailEnd/>
          </a:ln>
        </p:spPr>
        <p:txBody>
          <a:bodyPr/>
          <a:lstStyle/>
          <a:p>
            <a:fld id="{DA40D782-EB13-49AD-8730-6A856C9D22A3}" type="slidenum">
              <a:rPr lang="en-US" altLang="en-US" smtClean="0"/>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r>
              <a:rPr lang="en-IN" smtClean="0">
                <a:ea typeface="ＭＳ Ｐゴシック" pitchFamily="34" charset="-128"/>
              </a:rPr>
              <a:t>  </a:t>
            </a:r>
            <a:endParaRPr lang="en-US" smtClean="0">
              <a:ea typeface="ＭＳ Ｐゴシック" pitchFamily="34" charset="-128"/>
            </a:endParaRPr>
          </a:p>
        </p:txBody>
      </p:sp>
      <p:sp>
        <p:nvSpPr>
          <p:cNvPr id="33796" name="Slide Number Placeholder 3"/>
          <p:cNvSpPr>
            <a:spLocks noGrp="1" noChangeArrowheads="1"/>
          </p:cNvSpPr>
          <p:nvPr>
            <p:ph type="sldNum" sz="quarter" idx="5"/>
          </p:nvPr>
        </p:nvSpPr>
        <p:spPr bwMode="auto">
          <a:noFill/>
          <a:ln>
            <a:miter lim="800000"/>
            <a:headEnd/>
            <a:tailEnd/>
          </a:ln>
        </p:spPr>
        <p:txBody>
          <a:bodyPr/>
          <a:lstStyle/>
          <a:p>
            <a:fld id="{FA4A4F2D-4349-428C-9E20-856370AE7A95}" type="slidenum">
              <a:rPr lang="en-US" altLang="en-US" smtClean="0"/>
              <a:pPr/>
              <a:t>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34820" name="Slide Number Placeholder 3"/>
          <p:cNvSpPr>
            <a:spLocks noGrp="1" noChangeArrowheads="1"/>
          </p:cNvSpPr>
          <p:nvPr>
            <p:ph type="sldNum" sz="quarter" idx="5"/>
          </p:nvPr>
        </p:nvSpPr>
        <p:spPr bwMode="auto">
          <a:noFill/>
          <a:ln>
            <a:miter lim="800000"/>
            <a:headEnd/>
            <a:tailEnd/>
          </a:ln>
        </p:spPr>
        <p:txBody>
          <a:bodyPr/>
          <a:lstStyle/>
          <a:p>
            <a:fld id="{D320249B-AEAD-4DF2-A683-D6831674E34A}" type="slidenum">
              <a:rPr lang="en-US" altLang="en-US" smtClean="0"/>
              <a:pPr/>
              <a:t>18</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a:srcRect/>
          <a:stretch>
            <a:fillRect/>
          </a:stretch>
        </p:blipFill>
        <p:spPr bwMode="auto">
          <a:xfrm>
            <a:off x="7694613" y="5711825"/>
            <a:ext cx="835025" cy="1057275"/>
          </a:xfrm>
          <a:prstGeom prst="rect">
            <a:avLst/>
          </a:prstGeom>
          <a:noFill/>
          <a:ln w="9525">
            <a:noFill/>
            <a:miter lim="800000"/>
            <a:headEnd/>
            <a:tailEnd/>
          </a:ln>
        </p:spPr>
      </p:pic>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a:xfrm rot="16200000">
            <a:off x="7692232" y="1659731"/>
            <a:ext cx="2438400" cy="3381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5C279B7-7BA0-4D76-9438-1D1EA23C9FC5}" type="datetimeFigureOut">
              <a:rPr lang="en-US" altLang="en-US"/>
              <a:pPr>
                <a:defRPr/>
              </a:pPr>
              <a:t>3/29/2022</a:t>
            </a:fld>
            <a:endParaRPr lang="en-US" altLang="en-US"/>
          </a:p>
        </p:txBody>
      </p:sp>
      <p:sp>
        <p:nvSpPr>
          <p:cNvPr id="6" name="Footer Placeholder 4"/>
          <p:cNvSpPr>
            <a:spLocks noGrp="1"/>
          </p:cNvSpPr>
          <p:nvPr>
            <p:ph type="ftr" sz="quarter" idx="11"/>
          </p:nvPr>
        </p:nvSpPr>
        <p:spPr>
          <a:xfrm rot="16200000">
            <a:off x="7853363" y="3937000"/>
            <a:ext cx="2116138" cy="338137"/>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F87CEE-79B1-46C6-B926-581A85F69203}"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692232" y="1659731"/>
            <a:ext cx="2438400" cy="3381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7AF5ED4-65C8-4F47-94B0-B7D1D42FBDD4}" type="datetimeFigureOut">
              <a:rPr lang="en-US" altLang="en-US"/>
              <a:pPr>
                <a:defRPr/>
              </a:pPr>
              <a:t>3/29/2022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57744-D97D-47C5-9A86-30D4E4FBE934}"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692232" y="1659731"/>
            <a:ext cx="2438400" cy="3381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1971979-F7DB-445A-A745-612261418F1B}" type="datetimeFigureOut">
              <a:rPr lang="en-US" altLang="en-US"/>
              <a:pPr>
                <a:defRPr/>
              </a:pPr>
              <a:t>3/29/2022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43E511-BEBB-4721-BA40-F7371E52C8AD}"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692232" y="1659731"/>
            <a:ext cx="2438400" cy="3381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056A980-2EE3-432D-8517-388063AAB9AE}" type="datetimeFigureOut">
              <a:rPr lang="en-US" altLang="en-US"/>
              <a:pPr>
                <a:defRPr/>
              </a:pPr>
              <a:t>3/29/2022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D58FF1-ED5F-4BF7-BDB5-6D593639A8EE}"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16200000">
            <a:off x="7692232" y="1659731"/>
            <a:ext cx="2438400" cy="3381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3303614-5DAD-4182-9A5C-8336DD0E24CB}" type="datetimeFigureOut">
              <a:rPr lang="en-US" altLang="en-US"/>
              <a:pPr>
                <a:defRPr/>
              </a:pPr>
              <a:t>3/29/2022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ED3F91-BD1E-4926-AB5E-FB275BD2988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16200000">
            <a:off x="7692232" y="1659731"/>
            <a:ext cx="2438400" cy="3381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CE45443-97E3-4628-B43E-0951E94A6485}" type="datetimeFigureOut">
              <a:rPr lang="en-US" altLang="en-US"/>
              <a:pPr>
                <a:defRPr/>
              </a:pPr>
              <a:t>3/29/2022</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68F9FD4-78CB-4D1B-82DF-8E0CDFCD3C2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rot="16200000">
            <a:off x="7692232" y="1659731"/>
            <a:ext cx="2438400" cy="3381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3E9434B-6CD2-49EB-B4A9-1D60189613DF}" type="datetimeFigureOut">
              <a:rPr lang="en-US" altLang="en-US"/>
              <a:pPr>
                <a:defRPr/>
              </a:pPr>
              <a:t>3/29/2022</a:t>
            </a:fld>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ECC0E984-A387-4505-92FC-816E70737906}"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rot="16200000">
            <a:off x="7692232" y="1659731"/>
            <a:ext cx="2438400" cy="3381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0854706-FEF3-43CD-A290-3B1DE0F08125}" type="datetimeFigureOut">
              <a:rPr lang="en-US" altLang="en-US"/>
              <a:pPr>
                <a:defRPr/>
              </a:pPr>
              <a:t>3/29/2022</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8B77CB7-CE1B-420B-B9E8-9730427DB1B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692232" y="1659731"/>
            <a:ext cx="2438400" cy="3381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70D4E38-C934-4079-9370-C7591C378E6A}" type="datetimeFigureOut">
              <a:rPr lang="en-US" altLang="en-US"/>
              <a:pPr>
                <a:defRPr/>
              </a:pPr>
              <a:t>3/29/2022</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98BD842-4142-4D63-A2A5-89097F4338C9}"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a:xfrm rot="16200000">
            <a:off x="7692232" y="1659731"/>
            <a:ext cx="2438400" cy="3381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5ED7ACF-33B3-4B79-895C-D2B4A88B2066}" type="datetimeFigureOut">
              <a:rPr lang="en-US" altLang="en-US"/>
              <a:pPr>
                <a:defRPr/>
              </a:pPr>
              <a:t>3/29/2022</a:t>
            </a:fld>
            <a:endParaRPr lang="en-US" altLang="en-US"/>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70757740-C719-4785-8275-55D9DFBB775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p:cNvSpPr>
            <a:spLocks noGrp="1"/>
          </p:cNvSpPr>
          <p:nvPr>
            <p:ph type="dt" sz="half" idx="10"/>
          </p:nvPr>
        </p:nvSpPr>
        <p:spPr>
          <a:xfrm rot="16200000">
            <a:off x="7692232" y="1659731"/>
            <a:ext cx="2438400" cy="3381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4D6EF49-0F6C-417E-8CCD-58355F7BFC98}" type="datetimeFigureOut">
              <a:rPr lang="en-US" altLang="en-US"/>
              <a:pPr>
                <a:defRPr/>
              </a:pPr>
              <a:t>3/29/2022</a:t>
            </a:fld>
            <a:endParaRPr lang="en-US" altLang="en-US"/>
          </a:p>
        </p:txBody>
      </p:sp>
      <p:sp>
        <p:nvSpPr>
          <p:cNvPr id="6" name="Slide Number Placeholder 8"/>
          <p:cNvSpPr>
            <a:spLocks noGrp="1"/>
          </p:cNvSpPr>
          <p:nvPr>
            <p:ph type="sldNum" sz="quarter" idx="11"/>
          </p:nvPr>
        </p:nvSpPr>
        <p:spPr/>
        <p:txBody>
          <a:bodyPr/>
          <a:lstStyle>
            <a:lvl1pPr>
              <a:defRPr/>
            </a:lvl1pPr>
          </a:lstStyle>
          <a:p>
            <a:pPr>
              <a:defRPr/>
            </a:pPr>
            <a:fld id="{8A31C961-32E8-4918-B872-B3F22EEBB609}" type="slidenum">
              <a:rPr lang="en-US" altLang="en-US"/>
              <a:pPr>
                <a:defRPr/>
              </a:pPr>
              <a:t>‹#›</a:t>
            </a:fld>
            <a:endParaRPr lang="en-US" alt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667750" y="0"/>
            <a:ext cx="4762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8742363" y="5648325"/>
            <a:ext cx="338137"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a:solidFill>
                  <a:srgbClr val="FFFFFF"/>
                </a:solidFill>
              </a:defRPr>
            </a:lvl1pPr>
          </a:lstStyle>
          <a:p>
            <a:pPr>
              <a:defRPr/>
            </a:pPr>
            <a:fld id="{3D8AB117-ECCA-44CB-8021-E56950E58955}" type="slidenum">
              <a:rPr lang="en-US" altLang="en-US"/>
              <a:pPr>
                <a:defRPr/>
              </a:pPr>
              <a:t>‹#›</a:t>
            </a:fld>
            <a:endParaRPr lang="en-US" altLang="en-US"/>
          </a:p>
        </p:txBody>
      </p:sp>
      <p:sp>
        <p:nvSpPr>
          <p:cNvPr id="5" name="Footer Placeholder 4"/>
          <p:cNvSpPr>
            <a:spLocks noGrp="1"/>
          </p:cNvSpPr>
          <p:nvPr>
            <p:ph type="ftr" sz="quarter" idx="3"/>
          </p:nvPr>
        </p:nvSpPr>
        <p:spPr>
          <a:xfrm rot="16200000">
            <a:off x="7727950" y="4062413"/>
            <a:ext cx="2366963" cy="338137"/>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ea typeface="+mn-ea"/>
                <a:cs typeface="+mn-cs"/>
              </a:defRPr>
            </a:lvl1pPr>
          </a:lstStyle>
          <a:p>
            <a:pPr>
              <a:defRPr/>
            </a:pPr>
            <a:endParaRPr lang="en-US"/>
          </a:p>
        </p:txBody>
      </p:sp>
      <p:sp>
        <p:nvSpPr>
          <p:cNvPr id="9" name="Rectangle 8"/>
          <p:cNvSpPr/>
          <p:nvPr userDrawn="1"/>
        </p:nvSpPr>
        <p:spPr>
          <a:xfrm>
            <a:off x="8667750" y="0"/>
            <a:ext cx="476250" cy="328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userDrawn="1"/>
        </p:nvSpPr>
        <p:spPr>
          <a:xfrm>
            <a:off x="8667750" y="315913"/>
            <a:ext cx="476250" cy="328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accent2"/>
              </a:solidFill>
            </a:endParaRPr>
          </a:p>
        </p:txBody>
      </p:sp>
      <p:sp>
        <p:nvSpPr>
          <p:cNvPr id="11" name="Rectangle 10"/>
          <p:cNvSpPr/>
          <p:nvPr userDrawn="1"/>
        </p:nvSpPr>
        <p:spPr>
          <a:xfrm>
            <a:off x="8667750" y="633413"/>
            <a:ext cx="476250" cy="3286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userDrawn="1"/>
        </p:nvSpPr>
        <p:spPr>
          <a:xfrm>
            <a:off x="8667750" y="962025"/>
            <a:ext cx="476250" cy="3270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p:nvPr userDrawn="1"/>
        </p:nvSpPr>
        <p:spPr>
          <a:xfrm>
            <a:off x="8667750" y="1279525"/>
            <a:ext cx="476250" cy="3270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l" rtl="0" eaLnBrk="0" fontAlgn="base" hangingPunct="0">
        <a:spcBef>
          <a:spcPct val="0"/>
        </a:spcBef>
        <a:spcAft>
          <a:spcPct val="0"/>
        </a:spcAft>
        <a:defRPr sz="46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libri"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libri"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libri"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libri"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libri"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D2CB6C"/>
        </a:buClr>
        <a:buFont typeface="Arial" pitchFamily="34" charset="0"/>
        <a:buChar char="•"/>
        <a:defRPr sz="2400"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72A2AD"/>
        </a:buClr>
        <a:buFont typeface="Arial" pitchFamily="34"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9AA092"/>
        </a:buClr>
        <a:buFont typeface="Arial" pitchFamily="34"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oisa.org.z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5473700" y="5749925"/>
            <a:ext cx="2219325" cy="1108075"/>
          </a:xfrm>
          <a:prstGeom prst="rect">
            <a:avLst/>
          </a:prstGeom>
          <a:solidFill>
            <a:schemeClr val="bg1"/>
          </a:solidFill>
          <a:ln w="9525">
            <a:noFill/>
            <a:miter lim="800000"/>
            <a:headEnd/>
            <a:tailEnd/>
          </a:ln>
        </p:spPr>
        <p:txBody>
          <a:bodyPr>
            <a:spAutoFit/>
          </a:bodyPr>
          <a:lstStyle/>
          <a:p>
            <a:pPr eaLnBrk="1" hangingPunct="1"/>
            <a:r>
              <a:rPr lang="en-US" altLang="en-US" sz="1100">
                <a:solidFill>
                  <a:srgbClr val="234E95"/>
                </a:solidFill>
              </a:rPr>
              <a:t>CBC Building, Kirstenbosch </a:t>
            </a:r>
            <a:endParaRPr lang="en-ZA" altLang="en-US" sz="1100"/>
          </a:p>
          <a:p>
            <a:pPr eaLnBrk="1" hangingPunct="1"/>
            <a:r>
              <a:rPr lang="en-US" altLang="en-US" sz="1100">
                <a:solidFill>
                  <a:srgbClr val="234E95"/>
                </a:solidFill>
              </a:rPr>
              <a:t>Rhodes Drive, Newlands</a:t>
            </a:r>
          </a:p>
          <a:p>
            <a:pPr eaLnBrk="1" hangingPunct="1"/>
            <a:r>
              <a:rPr lang="en-US" altLang="en-US" sz="1100">
                <a:solidFill>
                  <a:srgbClr val="234E95"/>
                </a:solidFill>
              </a:rPr>
              <a:t>Cape Town, South Africa</a:t>
            </a:r>
          </a:p>
          <a:p>
            <a:pPr eaLnBrk="1" hangingPunct="1"/>
            <a:r>
              <a:rPr lang="en-US" altLang="en-US" sz="1100">
                <a:solidFill>
                  <a:srgbClr val="234E95"/>
                </a:solidFill>
              </a:rPr>
              <a:t>Tel: +27 21 799 8491</a:t>
            </a:r>
          </a:p>
          <a:p>
            <a:pPr eaLnBrk="1" hangingPunct="1"/>
            <a:r>
              <a:rPr lang="en-US" altLang="en-US" sz="1100">
                <a:solidFill>
                  <a:srgbClr val="234E95"/>
                </a:solidFill>
              </a:rPr>
              <a:t>Website: </a:t>
            </a:r>
            <a:r>
              <a:rPr lang="en-US" altLang="en-US" sz="1100" u="sng">
                <a:solidFill>
                  <a:srgbClr val="234E95"/>
                </a:solidFill>
                <a:hlinkClick r:id="rId3"/>
              </a:rPr>
              <a:t>www.ioisa.org.za</a:t>
            </a:r>
            <a:endParaRPr lang="en-US" altLang="en-US" sz="1100" u="sng">
              <a:solidFill>
                <a:srgbClr val="234E95"/>
              </a:solidFill>
            </a:endParaRPr>
          </a:p>
          <a:p>
            <a:pPr eaLnBrk="1" hangingPunct="1"/>
            <a:endParaRPr lang="en-US" altLang="en-US" sz="1100" u="sng">
              <a:solidFill>
                <a:srgbClr val="234E95"/>
              </a:solidFill>
            </a:endParaRPr>
          </a:p>
        </p:txBody>
      </p:sp>
      <p:pic>
        <p:nvPicPr>
          <p:cNvPr id="13315" name="Picture 3"/>
          <p:cNvPicPr>
            <a:picLocks noChangeAspect="1" noChangeArrowheads="1"/>
          </p:cNvPicPr>
          <p:nvPr/>
        </p:nvPicPr>
        <p:blipFill>
          <a:blip r:embed="rId4"/>
          <a:srcRect t="6830" b="41586"/>
          <a:stretch>
            <a:fillRect/>
          </a:stretch>
        </p:blipFill>
        <p:spPr bwMode="auto">
          <a:xfrm>
            <a:off x="0" y="0"/>
            <a:ext cx="8685213" cy="4479925"/>
          </a:xfrm>
          <a:prstGeom prst="rect">
            <a:avLst/>
          </a:prstGeom>
          <a:noFill/>
          <a:ln w="9525">
            <a:noFill/>
            <a:miter lim="800000"/>
            <a:headEnd/>
            <a:tailEnd/>
          </a:ln>
        </p:spPr>
      </p:pic>
      <p:sp>
        <p:nvSpPr>
          <p:cNvPr id="2" name="Title 1"/>
          <p:cNvSpPr>
            <a:spLocks noGrp="1"/>
          </p:cNvSpPr>
          <p:nvPr>
            <p:ph type="ctrTitle"/>
          </p:nvPr>
        </p:nvSpPr>
        <p:spPr>
          <a:xfrm>
            <a:off x="104775" y="-100013"/>
            <a:ext cx="7224713" cy="2016126"/>
          </a:xfrm>
        </p:spPr>
        <p:txBody>
          <a:bodyPr>
            <a:normAutofit fontScale="90000"/>
          </a:bodyPr>
          <a:lstStyle/>
          <a:p>
            <a:pPr eaLnBrk="1" fontAlgn="auto" hangingPunct="1">
              <a:spcAft>
                <a:spcPts val="0"/>
              </a:spcAft>
              <a:defRPr/>
            </a:pPr>
            <a:r>
              <a:rPr lang="en-US" sz="4000" b="1" dirty="0">
                <a:solidFill>
                  <a:schemeClr val="bg1"/>
                </a:solidFill>
                <a:effectLst>
                  <a:outerShdw blurRad="38100" dist="38100" dir="2700000" algn="tl">
                    <a:srgbClr val="000000">
                      <a:alpha val="43137"/>
                    </a:srgbClr>
                  </a:outerShdw>
                </a:effectLst>
              </a:rPr>
              <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
            </a:r>
            <a:br>
              <a:rPr lang="en-US" sz="4000" b="1" dirty="0">
                <a:solidFill>
                  <a:schemeClr val="bg1"/>
                </a:solidFill>
                <a:effectLst>
                  <a:outerShdw blurRad="38100" dist="38100" dir="2700000" algn="tl">
                    <a:srgbClr val="000000">
                      <a:alpha val="43137"/>
                    </a:srgbClr>
                  </a:outerShdw>
                </a:effectLst>
              </a:rPr>
            </a:br>
            <a:r>
              <a:rPr lang="en-US" sz="4000" b="1" dirty="0">
                <a:solidFill>
                  <a:schemeClr val="tx1"/>
                </a:solidFill>
                <a:effectLst>
                  <a:outerShdw blurRad="38100" dist="38100" dir="2700000" algn="tl">
                    <a:srgbClr val="000000">
                      <a:alpha val="43137"/>
                    </a:srgbClr>
                  </a:outerShdw>
                </a:effectLst>
              </a:rPr>
              <a:t>Small-scale Fisheries Governance Training Course for Asia – November 2021</a:t>
            </a:r>
            <a:r>
              <a:rPr lang="en-ZA" b="1" dirty="0">
                <a:solidFill>
                  <a:schemeClr val="tx1"/>
                </a:solidFill>
                <a:effectLst>
                  <a:outerShdw blurRad="38100" dist="38100" dir="2700000" algn="tl">
                    <a:srgbClr val="000000">
                      <a:alpha val="43137"/>
                    </a:srgbClr>
                  </a:outerShdw>
                </a:effectLst>
              </a:rPr>
              <a:t/>
            </a:r>
            <a:br>
              <a:rPr lang="en-ZA" b="1" dirty="0">
                <a:solidFill>
                  <a:schemeClr val="tx1"/>
                </a:solidFill>
                <a:effectLst>
                  <a:outerShdw blurRad="38100" dist="38100" dir="2700000" algn="tl">
                    <a:srgbClr val="000000">
                      <a:alpha val="43137"/>
                    </a:srgbClr>
                  </a:outerShdw>
                </a:effectLst>
              </a:rPr>
            </a:br>
            <a:endParaRPr lang="en-US" sz="2000" dirty="0">
              <a:solidFill>
                <a:schemeClr val="tx1"/>
              </a:solidFill>
              <a:effectLst>
                <a:outerShdw blurRad="38100" dist="38100" dir="2700000" algn="tl">
                  <a:srgbClr val="000000">
                    <a:alpha val="43137"/>
                  </a:srgbClr>
                </a:outerShdw>
              </a:effectLst>
              <a:ea typeface="+mj-ea"/>
              <a:cs typeface="+mj-cs"/>
            </a:endParaRPr>
          </a:p>
        </p:txBody>
      </p:sp>
      <p:pic>
        <p:nvPicPr>
          <p:cNvPr id="13317" name="Picture 5"/>
          <p:cNvPicPr>
            <a:picLocks noChangeAspect="1"/>
          </p:cNvPicPr>
          <p:nvPr/>
        </p:nvPicPr>
        <p:blipFill>
          <a:blip r:embed="rId5"/>
          <a:srcRect/>
          <a:stretch>
            <a:fillRect/>
          </a:stretch>
        </p:blipFill>
        <p:spPr bwMode="auto">
          <a:xfrm>
            <a:off x="252413" y="5580063"/>
            <a:ext cx="4562475" cy="1084262"/>
          </a:xfrm>
          <a:prstGeom prst="rect">
            <a:avLst/>
          </a:prstGeom>
          <a:noFill/>
          <a:ln w="9525">
            <a:noFill/>
            <a:miter lim="800000"/>
            <a:headEnd/>
            <a:tailEnd/>
          </a:ln>
        </p:spPr>
      </p:pic>
      <p:pic>
        <p:nvPicPr>
          <p:cNvPr id="13318" name="Picture 3"/>
          <p:cNvPicPr>
            <a:picLocks noChangeAspect="1" noChangeArrowheads="1"/>
          </p:cNvPicPr>
          <p:nvPr/>
        </p:nvPicPr>
        <p:blipFill>
          <a:blip r:embed="rId6"/>
          <a:srcRect t="28793"/>
          <a:stretch>
            <a:fillRect/>
          </a:stretch>
        </p:blipFill>
        <p:spPr bwMode="auto">
          <a:xfrm>
            <a:off x="6732588" y="0"/>
            <a:ext cx="1952625" cy="1341438"/>
          </a:xfrm>
          <a:prstGeom prst="rect">
            <a:avLst/>
          </a:prstGeom>
          <a:noFill/>
          <a:ln w="9525">
            <a:noFill/>
            <a:miter lim="800000"/>
            <a:headEnd/>
            <a:tailEnd/>
          </a:ln>
        </p:spPr>
      </p:pic>
      <p:sp>
        <p:nvSpPr>
          <p:cNvPr id="13319" name="TextBox 8"/>
          <p:cNvSpPr txBox="1">
            <a:spLocks noChangeArrowheads="1"/>
          </p:cNvSpPr>
          <p:nvPr/>
        </p:nvSpPr>
        <p:spPr bwMode="auto">
          <a:xfrm>
            <a:off x="6732588" y="1301750"/>
            <a:ext cx="2084387" cy="400050"/>
          </a:xfrm>
          <a:prstGeom prst="rect">
            <a:avLst/>
          </a:prstGeom>
          <a:noFill/>
          <a:ln w="9525">
            <a:noFill/>
            <a:miter lim="800000"/>
            <a:headEnd/>
            <a:tailEnd/>
          </a:ln>
        </p:spPr>
        <p:txBody>
          <a:bodyPr>
            <a:spAutoFit/>
          </a:bodyPr>
          <a:lstStyle/>
          <a:p>
            <a:r>
              <a:rPr lang="en-US" altLang="en-US" sz="1000">
                <a:solidFill>
                  <a:schemeClr val="bg1"/>
                </a:solidFill>
              </a:rPr>
              <a:t>Creating an enabling environment for SSF Guideline implementation</a:t>
            </a:r>
          </a:p>
        </p:txBody>
      </p:sp>
      <p:sp>
        <p:nvSpPr>
          <p:cNvPr id="13320" name="TextBox 2"/>
          <p:cNvSpPr txBox="1">
            <a:spLocks noChangeArrowheads="1"/>
          </p:cNvSpPr>
          <p:nvPr/>
        </p:nvSpPr>
        <p:spPr bwMode="auto">
          <a:xfrm>
            <a:off x="0" y="4167188"/>
            <a:ext cx="2417763" cy="307975"/>
          </a:xfrm>
          <a:prstGeom prst="rect">
            <a:avLst/>
          </a:prstGeom>
          <a:noFill/>
          <a:ln w="9525">
            <a:noFill/>
            <a:miter lim="800000"/>
            <a:headEnd/>
            <a:tailEnd/>
          </a:ln>
        </p:spPr>
        <p:txBody>
          <a:bodyPr>
            <a:spAutoFit/>
          </a:bodyPr>
          <a:lstStyle/>
          <a:p>
            <a:r>
              <a:rPr lang="en-US" altLang="en-US" sz="1400">
                <a:solidFill>
                  <a:schemeClr val="bg1"/>
                </a:solidFill>
              </a:rPr>
              <a:t>©️Evgeny Nelmin</a:t>
            </a:r>
          </a:p>
        </p:txBody>
      </p:sp>
      <p:sp>
        <p:nvSpPr>
          <p:cNvPr id="4" name="Rectangle 3"/>
          <p:cNvSpPr/>
          <p:nvPr/>
        </p:nvSpPr>
        <p:spPr>
          <a:xfrm>
            <a:off x="0" y="4475163"/>
            <a:ext cx="8685213" cy="1089025"/>
          </a:xfrm>
          <a:prstGeom prst="rect">
            <a:avLst/>
          </a:prstGeom>
          <a:solidFill>
            <a:srgbClr val="132B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lumMod val="75000"/>
                </a:schemeClr>
              </a:solidFill>
            </a:endParaRPr>
          </a:p>
        </p:txBody>
      </p:sp>
      <p:sp>
        <p:nvSpPr>
          <p:cNvPr id="19463" name="TextBox 4"/>
          <p:cNvSpPr txBox="1">
            <a:spLocks noChangeArrowheads="1"/>
          </p:cNvSpPr>
          <p:nvPr/>
        </p:nvSpPr>
        <p:spPr bwMode="auto">
          <a:xfrm>
            <a:off x="-258763" y="4491038"/>
            <a:ext cx="7850188" cy="1908175"/>
          </a:xfrm>
          <a:prstGeom prst="rect">
            <a:avLst/>
          </a:prstGeom>
          <a:noFill/>
          <a:ln>
            <a:noFill/>
          </a:ln>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r>
              <a:rPr lang="en-ZA" altLang="en-US" sz="3600" b="1" dirty="0">
                <a:solidFill>
                  <a:schemeClr val="bg1"/>
                </a:solidFill>
                <a:effectLst>
                  <a:outerShdw blurRad="38100" dist="38100" dir="2700000" algn="tl">
                    <a:srgbClr val="000000">
                      <a:alpha val="43137"/>
                    </a:srgbClr>
                  </a:outerShdw>
                </a:effectLst>
              </a:rPr>
              <a:t>Social Development, Employment and Decent Work</a:t>
            </a:r>
          </a:p>
          <a:p>
            <a:pPr>
              <a:defRPr/>
            </a:pPr>
            <a:endParaRPr lang="en-ZA" altLang="en-US" sz="2800" b="1" dirty="0">
              <a:solidFill>
                <a:schemeClr val="bg1"/>
              </a:solidFill>
              <a:effectLst>
                <a:outerShdw blurRad="38100" dist="38100" dir="2700000" algn="tl">
                  <a:srgbClr val="000000">
                    <a:alpha val="43137"/>
                  </a:srgbClr>
                </a:outerShdw>
              </a:effectLst>
            </a:endParaRPr>
          </a:p>
          <a:p>
            <a:pPr>
              <a:defRPr/>
            </a:pPr>
            <a:endParaRPr lang="en-US" altLang="en-US" dirty="0"/>
          </a:p>
        </p:txBody>
      </p:sp>
      <p:sp>
        <p:nvSpPr>
          <p:cNvPr id="13323" name="TextBox 5"/>
          <p:cNvSpPr txBox="1">
            <a:spLocks noChangeArrowheads="1"/>
          </p:cNvSpPr>
          <p:nvPr/>
        </p:nvSpPr>
        <p:spPr bwMode="auto">
          <a:xfrm>
            <a:off x="7332663" y="4557713"/>
            <a:ext cx="1192212" cy="923925"/>
          </a:xfrm>
          <a:prstGeom prst="rect">
            <a:avLst/>
          </a:prstGeom>
          <a:noFill/>
          <a:ln w="9525">
            <a:noFill/>
            <a:miter lim="800000"/>
            <a:headEnd/>
            <a:tailEnd/>
          </a:ln>
        </p:spPr>
        <p:txBody>
          <a:bodyPr>
            <a:spAutoFit/>
          </a:bodyPr>
          <a:lstStyle/>
          <a:p>
            <a:r>
              <a:rPr lang="en-US" altLang="en-US" b="1">
                <a:solidFill>
                  <a:schemeClr val="bg1"/>
                </a:solidFill>
              </a:rPr>
              <a:t>Sebastian Mathew, ICSF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Achieving social development</a:t>
            </a:r>
            <a:endParaRPr lang="en-US" dirty="0"/>
          </a:p>
        </p:txBody>
      </p:sp>
      <p:sp>
        <p:nvSpPr>
          <p:cNvPr id="22531" name="Content Placeholder 2"/>
          <p:cNvSpPr>
            <a:spLocks noGrp="1"/>
          </p:cNvSpPr>
          <p:nvPr>
            <p:ph idx="1"/>
          </p:nvPr>
        </p:nvSpPr>
        <p:spPr/>
        <p:txBody>
          <a:bodyPr/>
          <a:lstStyle/>
          <a:p>
            <a:r>
              <a:rPr lang="en-IN" altLang="en-US" smtClean="0">
                <a:ea typeface="ＭＳ Ｐゴシック" pitchFamily="34" charset="-128"/>
              </a:rPr>
              <a:t>Adhering to national, regional and international human rights standards</a:t>
            </a:r>
          </a:p>
          <a:p>
            <a:r>
              <a:rPr lang="en-IN" altLang="en-US" smtClean="0">
                <a:ea typeface="ＭＳ Ｐゴシック" pitchFamily="34" charset="-128"/>
              </a:rPr>
              <a:t>Encouraging conservation and sustainable use of fishery resources</a:t>
            </a:r>
          </a:p>
          <a:p>
            <a:r>
              <a:rPr lang="en-IN" altLang="en-US" smtClean="0">
                <a:ea typeface="ＭＳ Ｐゴシック" pitchFamily="34" charset="-128"/>
              </a:rPr>
              <a:t>Adopting inclusive, non-discriminatory and sound economic policies</a:t>
            </a:r>
          </a:p>
          <a:p>
            <a:r>
              <a:rPr lang="en-IN" altLang="en-US" smtClean="0">
                <a:ea typeface="ＭＳ Ｐゴシック" pitchFamily="34" charset="-128"/>
              </a:rPr>
              <a:t>Promoting alternative income generating opportunities</a:t>
            </a:r>
          </a:p>
          <a:p>
            <a:r>
              <a:rPr lang="en-IN" altLang="en-US" smtClean="0">
                <a:ea typeface="ＭＳ Ｐゴシック" pitchFamily="34" charset="-128"/>
              </a:rPr>
              <a:t>Providing an environment free from crime, including from organized crime, violence, piracy, theft, sexual abuse, corruption and abuse of authority</a:t>
            </a:r>
          </a:p>
          <a:p>
            <a:r>
              <a:rPr lang="en-IN" altLang="en-US" smtClean="0">
                <a:ea typeface="ＭＳ Ｐゴシック" pitchFamily="34" charset="-128"/>
              </a:rPr>
              <a:t>Respecting coordinated migration of fishers across national boundaries</a:t>
            </a:r>
            <a:endParaRPr lang="en-US" altLang="en-US" smtClean="0">
              <a:ea typeface="ＭＳ Ｐゴシック" pitchFamily="34" charset="-128"/>
            </a:endParaRPr>
          </a:p>
          <a:p>
            <a:endParaRPr lang="en-US"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Demonstrating social well-being due to social development</a:t>
            </a:r>
            <a:endParaRPr lang="en-US" dirty="0"/>
          </a:p>
        </p:txBody>
      </p:sp>
      <p:sp>
        <p:nvSpPr>
          <p:cNvPr id="23555" name="Content Placeholder 2"/>
          <p:cNvSpPr>
            <a:spLocks noGrp="1"/>
          </p:cNvSpPr>
          <p:nvPr>
            <p:ph idx="1"/>
          </p:nvPr>
        </p:nvSpPr>
        <p:spPr/>
        <p:txBody>
          <a:bodyPr/>
          <a:lstStyle/>
          <a:p>
            <a:r>
              <a:rPr lang="en-IN" altLang="en-US" smtClean="0">
                <a:ea typeface="ＭＳ Ｐゴシック" pitchFamily="34" charset="-128"/>
              </a:rPr>
              <a:t>Duty to create the enabling conditions of social development goes beyond the mandate of fisheries authorities or the capacities of fishing community collectives</a:t>
            </a:r>
          </a:p>
          <a:p>
            <a:r>
              <a:rPr lang="en-IN" altLang="en-US" smtClean="0">
                <a:ea typeface="ＭＳ Ｐゴシック" pitchFamily="34" charset="-128"/>
              </a:rPr>
              <a:t>Need for effective governance (robust institutions, sound mechanisms and meaningful processes) at various levels, applying a human rights-based approach</a:t>
            </a:r>
          </a:p>
          <a:p>
            <a:endParaRPr lang="en-US"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Social Development and Indonesia</a:t>
            </a:r>
            <a:endParaRPr lang="en-US" dirty="0"/>
          </a:p>
        </p:txBody>
      </p:sp>
      <p:sp>
        <p:nvSpPr>
          <p:cNvPr id="24579" name="Content Placeholder 2"/>
          <p:cNvSpPr>
            <a:spLocks noGrp="1"/>
          </p:cNvSpPr>
          <p:nvPr>
            <p:ph idx="1"/>
          </p:nvPr>
        </p:nvSpPr>
        <p:spPr/>
        <p:txBody>
          <a:bodyPr/>
          <a:lstStyle/>
          <a:p>
            <a:r>
              <a:rPr lang="en-US" sz="1800" smtClean="0">
                <a:latin typeface="OpenSans"/>
                <a:ea typeface="ＭＳ Ｐゴシック" pitchFamily="34" charset="-128"/>
              </a:rPr>
              <a:t>Social welfare and social justice are enshrined in the 1945 Constitution of Indonesia</a:t>
            </a:r>
          </a:p>
          <a:p>
            <a:r>
              <a:rPr lang="en-US" sz="1800" smtClean="0">
                <a:latin typeface="OpenSans"/>
                <a:ea typeface="ＭＳ Ｐゴシック" pitchFamily="34" charset="-128"/>
              </a:rPr>
              <a:t>Right to social welfare under the 1999 legislation concerning human rights (39 of 1999)</a:t>
            </a:r>
          </a:p>
          <a:p>
            <a:r>
              <a:rPr lang="en-US" sz="1800" smtClean="0">
                <a:latin typeface="OpenSans"/>
                <a:ea typeface="ＭＳ Ｐゴシック" pitchFamily="34" charset="-128"/>
              </a:rPr>
              <a:t>Law (UU) No. 27/2007 coastal areas as a national asset to be managed for the greatest benefit of the people, with a focus on: protecting, conserving, rehabilitating, using, and enriching coastal resources; strengthening the role of communities in their management; and enhancing their contribution to social and economic development</a:t>
            </a:r>
          </a:p>
          <a:p>
            <a:r>
              <a:rPr lang="en-US" sz="1800" smtClean="0">
                <a:latin typeface="OpenSans"/>
                <a:ea typeface="ＭＳ Ｐゴシック" pitchFamily="34" charset="-128"/>
              </a:rPr>
              <a:t>Ministerial Decree 572, 573: Western Indian Ocean of Sumatera; Southern Indian Ocean of Java</a:t>
            </a:r>
          </a:p>
          <a:p>
            <a:r>
              <a:rPr lang="en-US" sz="1800" smtClean="0">
                <a:latin typeface="Barlow-Regular"/>
                <a:ea typeface="ＭＳ Ｐゴシック" pitchFamily="34" charset="-128"/>
              </a:rPr>
              <a:t>Increasing the benefit of sustainable fisheries for social welfare.</a:t>
            </a:r>
          </a:p>
          <a:p>
            <a:pPr lvl="1"/>
            <a:r>
              <a:rPr lang="en-US" sz="1800" smtClean="0">
                <a:latin typeface="Barlow-Regular"/>
                <a:ea typeface="ＭＳ Ｐゴシック" pitchFamily="34" charset="-128"/>
              </a:rPr>
              <a:t>Increasing fishers’ income up to Provincial Minimum Wage </a:t>
            </a:r>
          </a:p>
          <a:p>
            <a:r>
              <a:rPr lang="en-US" sz="1800" smtClean="0">
                <a:latin typeface="Barlow-Regular"/>
                <a:ea typeface="ＭＳ Ｐゴシック" pitchFamily="34" charset="-128"/>
              </a:rPr>
              <a:t>Ministerial Regulation (89): Social Assistance Grants for Empowerment of Coastal Communities</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Social Development and the Constitution of the Philippines</a:t>
            </a:r>
            <a:endParaRPr lang="en-US" dirty="0"/>
          </a:p>
        </p:txBody>
      </p:sp>
      <p:sp>
        <p:nvSpPr>
          <p:cNvPr id="3" name="Content Placeholder 2"/>
          <p:cNvSpPr>
            <a:spLocks noGrp="1"/>
          </p:cNvSpPr>
          <p:nvPr>
            <p:ph idx="1"/>
          </p:nvPr>
        </p:nvSpPr>
        <p:spPr/>
        <p:txBody>
          <a:bodyPr/>
          <a:lstStyle/>
          <a:p>
            <a:pPr>
              <a:defRPr/>
            </a:pPr>
            <a:r>
              <a:rPr lang="en-IN" dirty="0"/>
              <a:t>1987 Constitution (rights-based approach): Promotion of social justice, provision of adequate social services at affordable cost, full employment, social security; protection of the rights of workers; rights of indigenous communities; strong emphasis on human rights (“Bill of Rights”) </a:t>
            </a:r>
          </a:p>
          <a:p>
            <a:pPr>
              <a:defRPr/>
            </a:pPr>
            <a:r>
              <a:rPr lang="en-IN" dirty="0"/>
              <a:t>Water rights, including for fisheries</a:t>
            </a:r>
          </a:p>
          <a:p>
            <a:pPr>
              <a:defRPr/>
            </a:pPr>
            <a:r>
              <a:rPr lang="en-US" spc="-20" dirty="0">
                <a:ea typeface="Calibri" panose="020F0502020204030204" pitchFamily="34" charset="0"/>
                <a:cs typeface="Times New Roman" panose="02020603050405020304" pitchFamily="18" charset="0"/>
              </a:rPr>
              <a:t>Reduce</a:t>
            </a:r>
            <a:r>
              <a:rPr lang="en-US" spc="10"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social, economic,</a:t>
            </a:r>
            <a:r>
              <a:rPr lang="en-US" spc="40"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and </a:t>
            </a:r>
            <a:r>
              <a:rPr lang="en-US" spc="60"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political</a:t>
            </a:r>
            <a:r>
              <a:rPr lang="en-US" spc="35"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inequalities</a:t>
            </a:r>
          </a:p>
          <a:p>
            <a:pPr>
              <a:defRPr/>
            </a:pPr>
            <a:r>
              <a:rPr lang="en-US" dirty="0">
                <a:ea typeface="Calibri" panose="020F0502020204030204" pitchFamily="34" charset="0"/>
                <a:cs typeface="Times New Roman" panose="02020603050405020304" pitchFamily="18" charset="0"/>
              </a:rPr>
              <a:t>Creation of a Commission on Human Rights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Article XIII, Social Justice and Human Rights, R.P. Constitution</a:t>
            </a:r>
            <a:endParaRPr lang="en-US" dirty="0"/>
          </a:p>
        </p:txBody>
      </p:sp>
      <p:sp>
        <p:nvSpPr>
          <p:cNvPr id="3" name="Content Placeholder 2"/>
          <p:cNvSpPr>
            <a:spLocks noGrp="1"/>
          </p:cNvSpPr>
          <p:nvPr>
            <p:ph idx="1"/>
          </p:nvPr>
        </p:nvSpPr>
        <p:spPr/>
        <p:txBody>
          <a:bodyPr/>
          <a:lstStyle/>
          <a:p>
            <a:pPr>
              <a:defRPr/>
            </a:pPr>
            <a:r>
              <a:rPr lang="en-US" sz="2400" dirty="0">
                <a:latin typeface="Arial" panose="020B0604020202020204" pitchFamily="34" charset="0"/>
                <a:ea typeface="Arial" panose="020B0604020202020204" pitchFamily="34" charset="0"/>
                <a:cs typeface="Times New Roman" panose="02020603050405020304" pitchFamily="18" charset="0"/>
              </a:rPr>
              <a:t>“The</a:t>
            </a:r>
            <a:r>
              <a:rPr lang="en-US" sz="2400" spc="-6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State</a:t>
            </a:r>
            <a:r>
              <a:rPr lang="en-US" sz="2400" spc="-7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shall</a:t>
            </a:r>
            <a:r>
              <a:rPr lang="en-US" sz="2400" spc="-3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protect</a:t>
            </a:r>
            <a:r>
              <a:rPr lang="en-US" sz="2400" spc="-7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the</a:t>
            </a:r>
            <a:r>
              <a:rPr lang="en-US" sz="2400" spc="-7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rights</a:t>
            </a:r>
            <a:r>
              <a:rPr lang="en-US" sz="2400" spc="-10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of</a:t>
            </a:r>
            <a:r>
              <a:rPr lang="en-US" sz="2400" spc="-3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subsistence</a:t>
            </a:r>
            <a:r>
              <a:rPr lang="en-US" sz="2400" spc="-90" dirty="0">
                <a:latin typeface="Arial" panose="020B0604020202020204" pitchFamily="34" charset="0"/>
                <a:ea typeface="Arial" panose="020B0604020202020204" pitchFamily="34" charset="0"/>
                <a:cs typeface="Times New Roman" panose="02020603050405020304" pitchFamily="18" charset="0"/>
              </a:rPr>
              <a:t> </a:t>
            </a:r>
            <a:r>
              <a:rPr lang="en-US" sz="2400" spc="5" dirty="0">
                <a:latin typeface="Arial" panose="020B0604020202020204" pitchFamily="34" charset="0"/>
                <a:ea typeface="Arial" panose="020B0604020202020204" pitchFamily="34" charset="0"/>
                <a:cs typeface="Times New Roman" panose="02020603050405020304" pitchFamily="18" charset="0"/>
              </a:rPr>
              <a:t>fishermen</a:t>
            </a:r>
            <a:r>
              <a:rPr lang="en-US" sz="2400" dirty="0">
                <a:latin typeface="Arial" panose="020B0604020202020204" pitchFamily="34" charset="0"/>
                <a:ea typeface="Arial" panose="020B0604020202020204" pitchFamily="34" charset="0"/>
                <a:cs typeface="Times New Roman" panose="02020603050405020304" pitchFamily="18" charset="0"/>
              </a:rPr>
              <a:t>,</a:t>
            </a:r>
            <a:r>
              <a:rPr lang="en-US" sz="2400" spc="-24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especially</a:t>
            </a:r>
            <a:r>
              <a:rPr lang="en-US" sz="2400" spc="-4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of</a:t>
            </a:r>
            <a:r>
              <a:rPr lang="en-US" sz="2400" spc="-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local</a:t>
            </a:r>
            <a:r>
              <a:rPr lang="en-US" sz="2400" spc="14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commun</a:t>
            </a:r>
            <a:r>
              <a:rPr lang="en-US" sz="2400" spc="-25" dirty="0">
                <a:latin typeface="Arial" panose="020B0604020202020204" pitchFamily="34" charset="0"/>
                <a:ea typeface="Arial" panose="020B0604020202020204" pitchFamily="34" charset="0"/>
                <a:cs typeface="Times New Roman" panose="02020603050405020304" pitchFamily="18" charset="0"/>
              </a:rPr>
              <a:t>i</a:t>
            </a:r>
            <a:r>
              <a:rPr lang="en-US" sz="2400" dirty="0">
                <a:latin typeface="Arial" panose="020B0604020202020204" pitchFamily="34" charset="0"/>
                <a:ea typeface="Arial" panose="020B0604020202020204" pitchFamily="34" charset="0"/>
                <a:cs typeface="Times New Roman" panose="02020603050405020304" pitchFamily="18" charset="0"/>
              </a:rPr>
              <a:t>t</a:t>
            </a:r>
            <a:r>
              <a:rPr lang="en-US" sz="2400" spc="-40" dirty="0">
                <a:latin typeface="Arial" panose="020B0604020202020204" pitchFamily="34" charset="0"/>
                <a:ea typeface="Arial" panose="020B0604020202020204" pitchFamily="34" charset="0"/>
                <a:cs typeface="Times New Roman" panose="02020603050405020304" pitchFamily="18" charset="0"/>
              </a:rPr>
              <a:t>i</a:t>
            </a:r>
            <a:r>
              <a:rPr lang="en-US" sz="2400" dirty="0">
                <a:latin typeface="Arial" panose="020B0604020202020204" pitchFamily="34" charset="0"/>
                <a:ea typeface="Arial" panose="020B0604020202020204" pitchFamily="34" charset="0"/>
                <a:cs typeface="Times New Roman" panose="02020603050405020304" pitchFamily="18" charset="0"/>
              </a:rPr>
              <a:t>e</a:t>
            </a:r>
            <a:r>
              <a:rPr lang="en-US" sz="2400" spc="-35" dirty="0">
                <a:latin typeface="Arial" panose="020B0604020202020204" pitchFamily="34" charset="0"/>
                <a:ea typeface="Arial" panose="020B0604020202020204" pitchFamily="34" charset="0"/>
                <a:cs typeface="Times New Roman" panose="02020603050405020304" pitchFamily="18" charset="0"/>
              </a:rPr>
              <a:t>s</a:t>
            </a:r>
            <a:r>
              <a:rPr lang="en-US" sz="2400" spc="-1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to</a:t>
            </a:r>
            <a:r>
              <a:rPr lang="en-US" sz="2400" spc="-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the</a:t>
            </a:r>
            <a:r>
              <a:rPr lang="en-US" sz="2400" spc="9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preferent</a:t>
            </a:r>
            <a:r>
              <a:rPr lang="en-US" sz="2400" spc="60" dirty="0">
                <a:latin typeface="Arial" panose="020B0604020202020204" pitchFamily="34" charset="0"/>
                <a:ea typeface="Arial" panose="020B0604020202020204" pitchFamily="34" charset="0"/>
                <a:cs typeface="Times New Roman" panose="02020603050405020304" pitchFamily="18" charset="0"/>
              </a:rPr>
              <a:t>i</a:t>
            </a:r>
            <a:r>
              <a:rPr lang="en-US" sz="2400" dirty="0">
                <a:latin typeface="Arial" panose="020B0604020202020204" pitchFamily="34" charset="0"/>
                <a:ea typeface="Arial" panose="020B0604020202020204" pitchFamily="34" charset="0"/>
                <a:cs typeface="Times New Roman" panose="02020603050405020304" pitchFamily="18" charset="0"/>
              </a:rPr>
              <a:t>al</a:t>
            </a:r>
            <a:r>
              <a:rPr lang="en-US" sz="2400" spc="5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use</a:t>
            </a:r>
            <a:r>
              <a:rPr lang="en-US" sz="2400" spc="-1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of</a:t>
            </a:r>
            <a:r>
              <a:rPr lang="en-US" sz="2400" spc="8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local</a:t>
            </a:r>
            <a:r>
              <a:rPr lang="en-US" sz="2400" spc="4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marine</a:t>
            </a:r>
            <a:r>
              <a:rPr lang="en-US" sz="2400" spc="7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and</a:t>
            </a:r>
            <a:r>
              <a:rPr lang="en-US" sz="2400" spc="-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fish</a:t>
            </a:r>
            <a:r>
              <a:rPr lang="en-US" sz="2400" spc="50" dirty="0">
                <a:latin typeface="Arial" panose="020B0604020202020204" pitchFamily="34" charset="0"/>
                <a:ea typeface="Arial" panose="020B0604020202020204" pitchFamily="34" charset="0"/>
                <a:cs typeface="Times New Roman" panose="02020603050405020304" pitchFamily="18" charset="0"/>
              </a:rPr>
              <a:t>i</a:t>
            </a:r>
            <a:r>
              <a:rPr lang="en-US" sz="2400" dirty="0">
                <a:latin typeface="Arial" panose="020B0604020202020204" pitchFamily="34" charset="0"/>
                <a:ea typeface="Arial" panose="020B0604020202020204" pitchFamily="34" charset="0"/>
                <a:cs typeface="Times New Roman" panose="02020603050405020304" pitchFamily="18" charset="0"/>
              </a:rPr>
              <a:t>ng</a:t>
            </a:r>
            <a:r>
              <a:rPr lang="en-US" sz="2400" spc="-3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resource</a:t>
            </a:r>
            <a:r>
              <a:rPr lang="en-US" sz="2400" spc="15" dirty="0">
                <a:latin typeface="Arial" panose="020B0604020202020204" pitchFamily="34" charset="0"/>
                <a:ea typeface="Arial" panose="020B0604020202020204" pitchFamily="34" charset="0"/>
                <a:cs typeface="Times New Roman" panose="02020603050405020304" pitchFamily="18" charset="0"/>
              </a:rPr>
              <a:t>s</a:t>
            </a:r>
            <a:r>
              <a:rPr lang="en-US" sz="2400" spc="3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both</a:t>
            </a:r>
            <a:r>
              <a:rPr lang="en-US" sz="2400" spc="35" dirty="0">
                <a:latin typeface="Arial" panose="020B0604020202020204" pitchFamily="34" charset="0"/>
                <a:ea typeface="Arial" panose="020B0604020202020204" pitchFamily="34" charset="0"/>
                <a:cs typeface="Times New Roman" panose="02020603050405020304" pitchFamily="18" charset="0"/>
              </a:rPr>
              <a:t> </a:t>
            </a:r>
            <a:r>
              <a:rPr lang="en-US" sz="2400" spc="-100" dirty="0">
                <a:latin typeface="Arial" panose="020B0604020202020204" pitchFamily="34" charset="0"/>
                <a:ea typeface="Arial" panose="020B0604020202020204" pitchFamily="34" charset="0"/>
                <a:cs typeface="Times New Roman" panose="02020603050405020304" pitchFamily="18" charset="0"/>
              </a:rPr>
              <a:t>i</a:t>
            </a:r>
            <a:r>
              <a:rPr lang="en-US" sz="2400" dirty="0">
                <a:latin typeface="Arial" panose="020B0604020202020204" pitchFamily="34" charset="0"/>
                <a:ea typeface="Arial" panose="020B0604020202020204" pitchFamily="34" charset="0"/>
                <a:cs typeface="Times New Roman" panose="02020603050405020304" pitchFamily="18" charset="0"/>
              </a:rPr>
              <a:t>nland</a:t>
            </a:r>
            <a:r>
              <a:rPr lang="en-US" sz="2400" spc="4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and</a:t>
            </a:r>
            <a:r>
              <a:rPr lang="en-US" sz="2400" spc="4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offshore.</a:t>
            </a:r>
            <a:r>
              <a:rPr lang="en-US" sz="2400" spc="145" dirty="0">
                <a:latin typeface="Arial" panose="020B0604020202020204" pitchFamily="34" charset="0"/>
                <a:ea typeface="Arial" panose="020B0604020202020204" pitchFamily="34" charset="0"/>
                <a:cs typeface="Times New Roman" panose="02020603050405020304" pitchFamily="18" charset="0"/>
              </a:rPr>
              <a:t> </a:t>
            </a:r>
            <a:r>
              <a:rPr lang="en-US" sz="2400" spc="-165" dirty="0">
                <a:latin typeface="Arial" panose="020B0604020202020204" pitchFamily="34" charset="0"/>
                <a:ea typeface="Arial" panose="020B0604020202020204" pitchFamily="34" charset="0"/>
                <a:cs typeface="Times New Roman" panose="02020603050405020304" pitchFamily="18" charset="0"/>
              </a:rPr>
              <a:t>I</a:t>
            </a:r>
            <a:r>
              <a:rPr lang="en-US" sz="2400" dirty="0">
                <a:latin typeface="Arial" panose="020B0604020202020204" pitchFamily="34" charset="0"/>
                <a:ea typeface="Arial" panose="020B0604020202020204" pitchFamily="34" charset="0"/>
                <a:cs typeface="Times New Roman" panose="02020603050405020304" pitchFamily="18" charset="0"/>
              </a:rPr>
              <a:t>t shall</a:t>
            </a:r>
            <a:r>
              <a:rPr lang="en-US" sz="2400" spc="-5" dirty="0">
                <a:latin typeface="Arial" panose="020B0604020202020204" pitchFamily="34" charset="0"/>
                <a:ea typeface="Arial" panose="020B0604020202020204" pitchFamily="34" charset="0"/>
                <a:cs typeface="Times New Roman" panose="02020603050405020304" pitchFamily="18" charset="0"/>
              </a:rPr>
              <a:t> </a:t>
            </a:r>
            <a:r>
              <a:rPr lang="en-US" sz="2400" spc="-10" dirty="0">
                <a:latin typeface="Arial" panose="020B0604020202020204" pitchFamily="34" charset="0"/>
                <a:ea typeface="Arial" panose="020B0604020202020204" pitchFamily="34" charset="0"/>
                <a:cs typeface="Times New Roman" panose="02020603050405020304" pitchFamily="18" charset="0"/>
              </a:rPr>
              <a:t>provide</a:t>
            </a:r>
            <a:r>
              <a:rPr lang="en-US" sz="2400" spc="-9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support</a:t>
            </a:r>
            <a:r>
              <a:rPr lang="en-US" sz="2400" spc="-2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to</a:t>
            </a:r>
            <a:r>
              <a:rPr lang="en-US" sz="2400" spc="-6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such</a:t>
            </a:r>
            <a:r>
              <a:rPr lang="en-US" sz="2400" spc="-8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fishermen</a:t>
            </a:r>
            <a:r>
              <a:rPr lang="en-US" sz="2400" spc="-6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through</a:t>
            </a:r>
            <a:r>
              <a:rPr lang="en-US" sz="2400" spc="-20" dirty="0">
                <a:latin typeface="Arial" panose="020B0604020202020204" pitchFamily="34" charset="0"/>
                <a:ea typeface="Arial" panose="020B0604020202020204" pitchFamily="34" charset="0"/>
                <a:cs typeface="Times New Roman" panose="02020603050405020304" pitchFamily="18" charset="0"/>
              </a:rPr>
              <a:t> </a:t>
            </a:r>
            <a:r>
              <a:rPr lang="en-US" sz="2400" spc="5" dirty="0">
                <a:latin typeface="Arial" panose="020B0604020202020204" pitchFamily="34" charset="0"/>
                <a:ea typeface="Arial" panose="020B0604020202020204" pitchFamily="34" charset="0"/>
                <a:cs typeface="Times New Roman" panose="02020603050405020304" pitchFamily="18" charset="0"/>
              </a:rPr>
              <a:t>appropriate</a:t>
            </a:r>
            <a:r>
              <a:rPr lang="en-US" sz="2400" spc="-10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technology and</a:t>
            </a:r>
            <a:r>
              <a:rPr lang="en-US" sz="2400" spc="-3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research,</a:t>
            </a:r>
            <a:r>
              <a:rPr lang="en-US" sz="2400" spc="-24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adequate</a:t>
            </a:r>
            <a:r>
              <a:rPr lang="en-US" sz="2400" spc="11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financial,</a:t>
            </a:r>
            <a:r>
              <a:rPr lang="en-US" sz="2400" spc="-22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production, and</a:t>
            </a:r>
            <a:r>
              <a:rPr lang="en-US" sz="2400" spc="20" dirty="0">
                <a:latin typeface="Arial" panose="020B0604020202020204" pitchFamily="34" charset="0"/>
                <a:ea typeface="Arial" panose="020B0604020202020204" pitchFamily="34" charset="0"/>
                <a:cs typeface="Times New Roman" panose="02020603050405020304" pitchFamily="18" charset="0"/>
              </a:rPr>
              <a:t> </a:t>
            </a:r>
            <a:r>
              <a:rPr lang="en-US" sz="2400" spc="-5" dirty="0">
                <a:latin typeface="Arial" panose="020B0604020202020204" pitchFamily="34" charset="0"/>
                <a:ea typeface="Arial" panose="020B0604020202020204" pitchFamily="34" charset="0"/>
                <a:cs typeface="Times New Roman" panose="02020603050405020304" pitchFamily="18" charset="0"/>
              </a:rPr>
              <a:t>marketing</a:t>
            </a:r>
            <a:r>
              <a:rPr lang="en-US" sz="2400" spc="-7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assistance, and</a:t>
            </a:r>
            <a:r>
              <a:rPr lang="en-US" sz="2400" spc="-2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other</a:t>
            </a:r>
            <a:r>
              <a:rPr lang="en-US" sz="2400" spc="8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services.</a:t>
            </a:r>
            <a:r>
              <a:rPr lang="en-US" sz="2400" spc="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The</a:t>
            </a:r>
            <a:r>
              <a:rPr lang="en-US" sz="2400" spc="-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State</a:t>
            </a:r>
            <a:r>
              <a:rPr lang="en-US" sz="2400" spc="-3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shall</a:t>
            </a:r>
            <a:r>
              <a:rPr lang="en-US" sz="2400" spc="4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also</a:t>
            </a:r>
            <a:r>
              <a:rPr lang="en-US" sz="2400" spc="2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protect,</a:t>
            </a:r>
            <a:r>
              <a:rPr lang="en-US" sz="2400" spc="19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develop, and</a:t>
            </a:r>
            <a:r>
              <a:rPr lang="en-US" sz="2400" spc="-5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conserve</a:t>
            </a:r>
            <a:r>
              <a:rPr lang="en-US" sz="2400" spc="-1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such</a:t>
            </a:r>
            <a:r>
              <a:rPr lang="en-US" sz="2400" spc="-3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resources.</a:t>
            </a:r>
            <a:r>
              <a:rPr lang="en-US" sz="2400" spc="-2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The protection</a:t>
            </a:r>
            <a:r>
              <a:rPr lang="en-US" sz="2400" spc="-3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shall</a:t>
            </a:r>
            <a:r>
              <a:rPr lang="en-US" sz="2400" spc="-3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extend</a:t>
            </a:r>
            <a:r>
              <a:rPr lang="en-US" sz="2400" spc="-5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to</a:t>
            </a:r>
            <a:r>
              <a:rPr lang="en-US" sz="2400" spc="-4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offshore</a:t>
            </a:r>
            <a:r>
              <a:rPr lang="en-US" sz="2400" spc="-5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fishing</a:t>
            </a:r>
            <a:r>
              <a:rPr lang="en-US" sz="2400" spc="1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grounds</a:t>
            </a:r>
            <a:r>
              <a:rPr lang="en-US" sz="2400" spc="-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of</a:t>
            </a:r>
            <a:r>
              <a:rPr lang="en-US" sz="2400" spc="15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subsistence fishermen</a:t>
            </a:r>
            <a:r>
              <a:rPr lang="en-US" sz="2400" spc="5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against</a:t>
            </a:r>
            <a:r>
              <a:rPr lang="en-US" sz="2400" spc="-70" dirty="0">
                <a:latin typeface="Arial" panose="020B0604020202020204" pitchFamily="34" charset="0"/>
                <a:ea typeface="Arial" panose="020B0604020202020204" pitchFamily="34" charset="0"/>
                <a:cs typeface="Times New Roman" panose="02020603050405020304" pitchFamily="18" charset="0"/>
              </a:rPr>
              <a:t> </a:t>
            </a:r>
            <a:r>
              <a:rPr lang="en-US" sz="2400" spc="5" dirty="0">
                <a:latin typeface="Arial" panose="020B0604020202020204" pitchFamily="34" charset="0"/>
                <a:ea typeface="Arial" panose="020B0604020202020204" pitchFamily="34" charset="0"/>
                <a:cs typeface="Times New Roman" panose="02020603050405020304" pitchFamily="18" charset="0"/>
              </a:rPr>
              <a:t>foreign</a:t>
            </a:r>
            <a:r>
              <a:rPr lang="en-US" sz="2400" spc="-40" dirty="0">
                <a:latin typeface="Arial" panose="020B0604020202020204" pitchFamily="34" charset="0"/>
                <a:ea typeface="Arial" panose="020B0604020202020204" pitchFamily="34" charset="0"/>
                <a:cs typeface="Times New Roman" panose="02020603050405020304" pitchFamily="18" charset="0"/>
              </a:rPr>
              <a:t> </a:t>
            </a:r>
            <a:r>
              <a:rPr lang="en-US" sz="2400" spc="-5" dirty="0">
                <a:latin typeface="Arial" panose="020B0604020202020204" pitchFamily="34" charset="0"/>
                <a:ea typeface="Arial" panose="020B0604020202020204" pitchFamily="34" charset="0"/>
                <a:cs typeface="Times New Roman" panose="02020603050405020304" pitchFamily="18" charset="0"/>
              </a:rPr>
              <a:t>intrusion.</a:t>
            </a:r>
            <a:r>
              <a:rPr lang="en-US" sz="2400" spc="-20" dirty="0">
                <a:latin typeface="Arial" panose="020B0604020202020204" pitchFamily="34" charset="0"/>
                <a:ea typeface="Arial" panose="020B0604020202020204" pitchFamily="34" charset="0"/>
                <a:cs typeface="Times New Roman" panose="02020603050405020304" pitchFamily="18" charset="0"/>
              </a:rPr>
              <a:t> </a:t>
            </a:r>
            <a:r>
              <a:rPr lang="en-US" sz="2400" spc="-15" dirty="0">
                <a:latin typeface="Arial" panose="020B0604020202020204" pitchFamily="34" charset="0"/>
                <a:ea typeface="Arial" panose="020B0604020202020204" pitchFamily="34" charset="0"/>
                <a:cs typeface="Times New Roman" panose="02020603050405020304" pitchFamily="18" charset="0"/>
              </a:rPr>
              <a:t>Fi</a:t>
            </a:r>
            <a:r>
              <a:rPr lang="en-US" sz="2400" spc="-10" dirty="0">
                <a:latin typeface="Arial" panose="020B0604020202020204" pitchFamily="34" charset="0"/>
                <a:ea typeface="Arial" panose="020B0604020202020204" pitchFamily="34" charset="0"/>
                <a:cs typeface="Times New Roman" panose="02020603050405020304" pitchFamily="18" charset="0"/>
              </a:rPr>
              <a:t>shworkers</a:t>
            </a:r>
            <a:r>
              <a:rPr lang="en-US" sz="2400" dirty="0">
                <a:latin typeface="Arial" panose="020B0604020202020204" pitchFamily="34" charset="0"/>
                <a:ea typeface="Arial" panose="020B0604020202020204" pitchFamily="34" charset="0"/>
                <a:cs typeface="Times New Roman" panose="02020603050405020304" pitchFamily="18" charset="0"/>
              </a:rPr>
              <a:t> shall</a:t>
            </a:r>
            <a:r>
              <a:rPr lang="en-US" sz="2400" spc="-15" dirty="0">
                <a:latin typeface="Arial" panose="020B0604020202020204" pitchFamily="34" charset="0"/>
                <a:ea typeface="Arial" panose="020B0604020202020204" pitchFamily="34" charset="0"/>
                <a:cs typeface="Times New Roman" panose="02020603050405020304" pitchFamily="18" charset="0"/>
              </a:rPr>
              <a:t> recei</a:t>
            </a:r>
            <a:r>
              <a:rPr lang="en-US" sz="2400" spc="-20" dirty="0">
                <a:latin typeface="Arial" panose="020B0604020202020204" pitchFamily="34" charset="0"/>
                <a:ea typeface="Arial" panose="020B0604020202020204" pitchFamily="34" charset="0"/>
                <a:cs typeface="Times New Roman" panose="02020603050405020304" pitchFamily="18" charset="0"/>
              </a:rPr>
              <a:t>ve</a:t>
            </a:r>
            <a:r>
              <a:rPr lang="en-US" sz="2400" spc="-5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a</a:t>
            </a:r>
            <a:r>
              <a:rPr lang="en-US" sz="2400" spc="-15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just</a:t>
            </a:r>
            <a:r>
              <a:rPr lang="en-US" sz="2400" spc="6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share</a:t>
            </a:r>
            <a:r>
              <a:rPr lang="en-US" sz="2400" spc="-3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from</a:t>
            </a:r>
            <a:r>
              <a:rPr lang="en-US" sz="2400" spc="-5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their</a:t>
            </a:r>
            <a:r>
              <a:rPr lang="en-US" sz="2400" spc="6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labor</a:t>
            </a:r>
            <a:r>
              <a:rPr lang="en-US" sz="2400" spc="190" dirty="0">
                <a:latin typeface="Arial" panose="020B0604020202020204" pitchFamily="34" charset="0"/>
                <a:ea typeface="Arial" panose="020B0604020202020204" pitchFamily="34" charset="0"/>
                <a:cs typeface="Times New Roman" panose="02020603050405020304" pitchFamily="18" charset="0"/>
              </a:rPr>
              <a:t> </a:t>
            </a:r>
            <a:r>
              <a:rPr lang="en-US" sz="2400" spc="-55" dirty="0">
                <a:latin typeface="Arial" panose="020B0604020202020204" pitchFamily="34" charset="0"/>
                <a:ea typeface="Arial" panose="020B0604020202020204" pitchFamily="34" charset="0"/>
                <a:cs typeface="Times New Roman" panose="02020603050405020304" pitchFamily="18" charset="0"/>
              </a:rPr>
              <a:t>i</a:t>
            </a:r>
            <a:r>
              <a:rPr lang="en-US" sz="2400" spc="-85" dirty="0">
                <a:latin typeface="Arial" panose="020B0604020202020204" pitchFamily="34" charset="0"/>
                <a:ea typeface="Arial" panose="020B0604020202020204" pitchFamily="34" charset="0"/>
                <a:cs typeface="Times New Roman" panose="02020603050405020304" pitchFamily="18" charset="0"/>
              </a:rPr>
              <a:t>n</a:t>
            </a:r>
            <a:r>
              <a:rPr lang="en-US" sz="2400" spc="-12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the</a:t>
            </a:r>
            <a:r>
              <a:rPr lang="en-US" sz="2400" spc="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utilization</a:t>
            </a:r>
            <a:r>
              <a:rPr lang="en-US" sz="2400" spc="-1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of</a:t>
            </a:r>
            <a:r>
              <a:rPr lang="en-US" sz="2400" spc="4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marine</a:t>
            </a:r>
            <a:r>
              <a:rPr lang="en-US" sz="2400" spc="-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and</a:t>
            </a:r>
            <a:r>
              <a:rPr lang="en-US" sz="2400" spc="-35"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fishing</a:t>
            </a:r>
            <a:r>
              <a:rPr lang="en-US" sz="2400" spc="60" dirty="0">
                <a:latin typeface="Arial" panose="020B0604020202020204" pitchFamily="34" charset="0"/>
                <a:ea typeface="Arial" panose="020B0604020202020204" pitchFamily="34" charset="0"/>
                <a:cs typeface="Times New Roman" panose="02020603050405020304" pitchFamily="18" charset="0"/>
              </a:rPr>
              <a:t> </a:t>
            </a:r>
            <a:r>
              <a:rPr lang="en-US" sz="2400" dirty="0">
                <a:latin typeface="Arial" panose="020B0604020202020204" pitchFamily="34" charset="0"/>
                <a:ea typeface="Arial" panose="020B0604020202020204" pitchFamily="34" charset="0"/>
                <a:cs typeface="Times New Roman" panose="02020603050405020304" pitchFamily="18" charset="0"/>
              </a:rPr>
              <a:t>resources.”</a:t>
            </a:r>
          </a:p>
          <a:p>
            <a:pP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Social Development and Cambodia</a:t>
            </a:r>
            <a:endParaRPr lang="en-US" dirty="0"/>
          </a:p>
        </p:txBody>
      </p:sp>
      <p:sp>
        <p:nvSpPr>
          <p:cNvPr id="27651" name="Content Placeholder 2"/>
          <p:cNvSpPr>
            <a:spLocks noGrp="1"/>
          </p:cNvSpPr>
          <p:nvPr>
            <p:ph idx="1"/>
          </p:nvPr>
        </p:nvSpPr>
        <p:spPr/>
        <p:txBody>
          <a:bodyPr/>
          <a:lstStyle/>
          <a:p>
            <a:r>
              <a:rPr lang="en-IN" smtClean="0">
                <a:ea typeface="ＭＳ Ｐゴシック" pitchFamily="34" charset="-128"/>
              </a:rPr>
              <a:t>Rights-based Constitution</a:t>
            </a:r>
          </a:p>
          <a:p>
            <a:r>
              <a:rPr lang="en-IN" smtClean="0">
                <a:ea typeface="ＭＳ Ｐゴシック" pitchFamily="34" charset="-128"/>
              </a:rPr>
              <a:t>Respect of human rights (UN Charter, UDHR), including women’s and children’s rights, are recognized</a:t>
            </a:r>
          </a:p>
          <a:p>
            <a:r>
              <a:rPr lang="en-IN" smtClean="0">
                <a:ea typeface="ＭＳ Ｐゴシック" pitchFamily="34" charset="-128"/>
              </a:rPr>
              <a:t>Right to social security; and social benefits to women are recognized</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Social Development and Timor-Leste 2002 Constitution </a:t>
            </a:r>
            <a:endParaRPr lang="en-US" dirty="0"/>
          </a:p>
        </p:txBody>
      </p:sp>
      <p:sp>
        <p:nvSpPr>
          <p:cNvPr id="28675" name="Content Placeholder 2"/>
          <p:cNvSpPr>
            <a:spLocks noGrp="1"/>
          </p:cNvSpPr>
          <p:nvPr>
            <p:ph idx="1"/>
          </p:nvPr>
        </p:nvSpPr>
        <p:spPr/>
        <p:txBody>
          <a:bodyPr/>
          <a:lstStyle/>
          <a:p>
            <a:r>
              <a:rPr lang="en-IN" smtClean="0">
                <a:ea typeface="ＭＳ Ｐゴシック" pitchFamily="34" charset="-128"/>
              </a:rPr>
              <a:t>Rights-based Constitution</a:t>
            </a:r>
          </a:p>
          <a:p>
            <a:r>
              <a:rPr lang="en-IN" smtClean="0">
                <a:ea typeface="ＭＳ Ｐゴシック" pitchFamily="34" charset="-128"/>
              </a:rPr>
              <a:t>Right to education, health, housing, “ecologically-balanced” environment, social assistance and the right to social security protection, among others, are recognized</a:t>
            </a:r>
          </a:p>
          <a:p>
            <a:r>
              <a:rPr lang="en-IN" smtClean="0">
                <a:ea typeface="ＭＳ Ｐゴシック" pitchFamily="34" charset="-128"/>
              </a:rPr>
              <a:t>Promote social development</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Questions for Trainees</a:t>
            </a:r>
            <a:endParaRPr lang="en-US" dirty="0"/>
          </a:p>
        </p:txBody>
      </p:sp>
      <p:sp>
        <p:nvSpPr>
          <p:cNvPr id="29699" name="Content Placeholder 2"/>
          <p:cNvSpPr>
            <a:spLocks noGrp="1"/>
          </p:cNvSpPr>
          <p:nvPr>
            <p:ph idx="1"/>
          </p:nvPr>
        </p:nvSpPr>
        <p:spPr/>
        <p:txBody>
          <a:bodyPr/>
          <a:lstStyle/>
          <a:p>
            <a:r>
              <a:rPr lang="en-IN" smtClean="0">
                <a:ea typeface="ＭＳ Ｐゴシック" pitchFamily="34" charset="-128"/>
              </a:rPr>
              <a:t>How is the rights-based approach of your national Constitution protecting the human rights of fishers, fishworkers and fishing communities and promoting their social development? </a:t>
            </a:r>
          </a:p>
          <a:p>
            <a:r>
              <a:rPr lang="en-IN" smtClean="0">
                <a:ea typeface="ＭＳ Ｐゴシック" pitchFamily="34" charset="-128"/>
              </a:rPr>
              <a:t>Do you think the social development of fishing communities (marine and inland) is on a par with the social development of other sections of society? </a:t>
            </a:r>
          </a:p>
          <a:p>
            <a:r>
              <a:rPr lang="en-IN" smtClean="0">
                <a:ea typeface="ＭＳ Ｐゴシック" pitchFamily="34" charset="-128"/>
              </a:rPr>
              <a:t>What are the elements of social development that are provided by fisheries administrations at the national, regional and local levels? Are there collaborative initiatives, for example, by fisheries authorities to gain support from other relevant line agencies?</a:t>
            </a:r>
          </a:p>
          <a:p>
            <a:r>
              <a:rPr lang="en-IN" smtClean="0">
                <a:ea typeface="ＭＳ Ｐゴシック" pitchFamily="34" charset="-128"/>
              </a:rPr>
              <a:t>What is the role of civil society organizations in enhancing social development of fishing communities?</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Thank you!</a:t>
            </a:r>
            <a:endParaRPr lang="en-US" dirty="0"/>
          </a:p>
        </p:txBody>
      </p:sp>
      <p:sp>
        <p:nvSpPr>
          <p:cNvPr id="30723" name="Content Placeholder 2"/>
          <p:cNvSpPr>
            <a:spLocks noGrp="1"/>
          </p:cNvSpPr>
          <p:nvPr>
            <p:ph idx="1"/>
          </p:nvPr>
        </p:nvSpPr>
        <p:spPr/>
        <p:txBody>
          <a:bodyPr/>
          <a:lstStyle/>
          <a:p>
            <a:endParaRPr lang="en-US"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SSF Guidelines</a:t>
            </a:r>
            <a:endParaRPr lang="en-US" dirty="0"/>
          </a:p>
        </p:txBody>
      </p:sp>
      <p:sp>
        <p:nvSpPr>
          <p:cNvPr id="14339" name="Content Placeholder 2"/>
          <p:cNvSpPr>
            <a:spLocks noGrp="1"/>
          </p:cNvSpPr>
          <p:nvPr>
            <p:ph idx="1"/>
          </p:nvPr>
        </p:nvSpPr>
        <p:spPr/>
        <p:txBody>
          <a:bodyPr/>
          <a:lstStyle/>
          <a:p>
            <a:r>
              <a:rPr lang="en-IN" altLang="en-US" smtClean="0">
                <a:ea typeface="ＭＳ Ｐゴシック" pitchFamily="34" charset="-128"/>
              </a:rPr>
              <a:t>Complement the 1995 Code of Conduct for Responsible Fisheries (EAF)</a:t>
            </a:r>
          </a:p>
          <a:p>
            <a:r>
              <a:rPr lang="en-IN" altLang="en-US" smtClean="0">
                <a:ea typeface="ＭＳ Ｐゴシック" pitchFamily="34" charset="-128"/>
              </a:rPr>
              <a:t>To create conditions for small-scale fishers to move towards sustainable fisheries and to create an enabling environment for sustainable development</a:t>
            </a:r>
          </a:p>
          <a:p>
            <a:r>
              <a:rPr lang="en-IN" altLang="en-US" smtClean="0">
                <a:ea typeface="ＭＳ Ｐゴシック" pitchFamily="34" charset="-128"/>
              </a:rPr>
              <a:t>Reconcile an ecosystem-based approach with the complexity of livelihoods in the SSF subsector (balancing ecological well-being, social well-being)</a:t>
            </a:r>
          </a:p>
          <a:p>
            <a:r>
              <a:rPr lang="en-IN" altLang="en-US" smtClean="0">
                <a:ea typeface="ＭＳ Ｐゴシック" pitchFamily="34" charset="-128"/>
              </a:rPr>
              <a:t>Social development of small-scale fishing communities is assumed to help realize the human rights and empowerment of small-scale fishing communities, and enjoyment of human rights is seen as a prerequisite for social development</a:t>
            </a:r>
          </a:p>
          <a:p>
            <a:endParaRPr lang="en-US"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What is social development?</a:t>
            </a:r>
            <a:endParaRPr lang="en-US" dirty="0"/>
          </a:p>
        </p:txBody>
      </p:sp>
      <p:sp>
        <p:nvSpPr>
          <p:cNvPr id="15363" name="Content Placeholder 2"/>
          <p:cNvSpPr>
            <a:spLocks noGrp="1"/>
          </p:cNvSpPr>
          <p:nvPr>
            <p:ph idx="1"/>
          </p:nvPr>
        </p:nvSpPr>
        <p:spPr/>
        <p:txBody>
          <a:bodyPr/>
          <a:lstStyle/>
          <a:p>
            <a:r>
              <a:rPr lang="en-IN" altLang="en-US" smtClean="0">
                <a:ea typeface="ＭＳ Ｐゴシック" pitchFamily="34" charset="-128"/>
              </a:rPr>
              <a:t>A concept that originated in the 1920s (Leonard T. Hobhouse, British sociologist who tried to reconcile liberalism with collectivism for social progress)</a:t>
            </a:r>
          </a:p>
          <a:p>
            <a:r>
              <a:rPr lang="en-IN" altLang="en-US" smtClean="0">
                <a:ea typeface="ＭＳ Ｐゴシック" pitchFamily="34" charset="-128"/>
              </a:rPr>
              <a:t>Social development signifies the overall well-being of the people, the community,  and the society (Oxford Encyclopaedia of  Social Sciences)</a:t>
            </a:r>
          </a:p>
          <a:p>
            <a:r>
              <a:rPr lang="en-IN" altLang="en-US" smtClean="0">
                <a:ea typeface="ＭＳ Ｐゴシック" pitchFamily="34" charset="-128"/>
              </a:rPr>
              <a:t>Social development brings attention to the poor and disadvantaged, including the vulnerable and marginalized</a:t>
            </a:r>
          </a:p>
          <a:p>
            <a:r>
              <a:rPr lang="en-IN" altLang="en-US" smtClean="0">
                <a:ea typeface="ＭＳ Ｐゴシック" pitchFamily="34" charset="-128"/>
              </a:rPr>
              <a:t>Social development advances human rights, social and economic equality and inclusion</a:t>
            </a:r>
          </a:p>
          <a:p>
            <a:r>
              <a:rPr lang="en-IN" altLang="en-US" smtClean="0">
                <a:ea typeface="ＭＳ Ｐゴシック" pitchFamily="34" charset="-128"/>
              </a:rPr>
              <a:t>Social development can be community-led, state-led or enterprise-led, or it can be a combination of these, and coordinated by the state under an “institutional approach”</a:t>
            </a:r>
            <a:endParaRPr lang="en-US"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Principles of social development</a:t>
            </a:r>
            <a:endParaRPr lang="en-US" dirty="0"/>
          </a:p>
        </p:txBody>
      </p:sp>
      <p:sp>
        <p:nvSpPr>
          <p:cNvPr id="16387" name="Content Placeholder 2"/>
          <p:cNvSpPr>
            <a:spLocks noGrp="1"/>
          </p:cNvSpPr>
          <p:nvPr>
            <p:ph idx="1"/>
          </p:nvPr>
        </p:nvSpPr>
        <p:spPr/>
        <p:txBody>
          <a:bodyPr/>
          <a:lstStyle/>
          <a:p>
            <a:r>
              <a:rPr lang="en-IN" altLang="en-US" smtClean="0">
                <a:ea typeface="ＭＳ Ｐゴシック" pitchFamily="34" charset="-128"/>
              </a:rPr>
              <a:t>Affordability</a:t>
            </a:r>
          </a:p>
          <a:p>
            <a:r>
              <a:rPr lang="en-IN" altLang="en-US" smtClean="0">
                <a:ea typeface="ＭＳ Ｐゴシック" pitchFamily="34" charset="-128"/>
              </a:rPr>
              <a:t>Extending preferential treatment (of women, Indigenous Peoples, the vulnerable and marginalized groups, children, older persons, subsistence, occasional, part-time, full-time and formal or informal fishers and fishworkers)</a:t>
            </a:r>
          </a:p>
          <a:p>
            <a:r>
              <a:rPr lang="en-IN" altLang="en-US" smtClean="0">
                <a:ea typeface="ＭＳ Ｐゴシック" pitchFamily="34" charset="-128"/>
              </a:rPr>
              <a:t>Providing equitable benefits</a:t>
            </a:r>
          </a:p>
          <a:p>
            <a:r>
              <a:rPr lang="en-IN" altLang="en-US" smtClean="0">
                <a:ea typeface="ＭＳ Ｐゴシック" pitchFamily="34" charset="-128"/>
              </a:rPr>
              <a:t>Fair treatment of all</a:t>
            </a:r>
            <a:endParaRPr lang="en-US" altLang="en-US" smtClean="0">
              <a:ea typeface="ＭＳ Ｐゴシック" pitchFamily="34" charset="-128"/>
            </a:endParaRPr>
          </a:p>
          <a:p>
            <a:endParaRPr lang="en-US"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Decent Work</a:t>
            </a:r>
            <a:endParaRPr lang="en-US" dirty="0"/>
          </a:p>
        </p:txBody>
      </p:sp>
      <p:sp>
        <p:nvSpPr>
          <p:cNvPr id="17411" name="Content Placeholder 2"/>
          <p:cNvSpPr>
            <a:spLocks noGrp="1"/>
          </p:cNvSpPr>
          <p:nvPr>
            <p:ph idx="1"/>
          </p:nvPr>
        </p:nvSpPr>
        <p:spPr/>
        <p:txBody>
          <a:bodyPr/>
          <a:lstStyle/>
          <a:p>
            <a:r>
              <a:rPr lang="en-IN" altLang="en-US" smtClean="0">
                <a:ea typeface="ＭＳ Ｐゴシック" pitchFamily="34" charset="-128"/>
              </a:rPr>
              <a:t>Decent: satisfying a fair standard (OED)</a:t>
            </a:r>
          </a:p>
          <a:p>
            <a:r>
              <a:rPr lang="en-IN" altLang="en-US" smtClean="0">
                <a:ea typeface="ＭＳ Ｐゴシック" pitchFamily="34" charset="-128"/>
              </a:rPr>
              <a:t>Protecting and promoting decent work and fair returns to their labour in small-scale fisheries (productive employment, protecting rights at work, providing social protection and social security to women, Indigenous Peoples, vulnerable and marginalized groups, informal workers, and migrants)</a:t>
            </a:r>
          </a:p>
          <a:p>
            <a:r>
              <a:rPr lang="en-IN" altLang="en-US" smtClean="0">
                <a:ea typeface="ＭＳ Ｐゴシック" pitchFamily="34" charset="-128"/>
              </a:rPr>
              <a:t>Decent work in both formal and informal fisheries sectors along the value chain to ensure sustainable small-scale fisheries</a:t>
            </a:r>
          </a:p>
          <a:p>
            <a:endParaRPr lang="en-IN" altLang="en-US" smtClean="0">
              <a:ea typeface="ＭＳ Ｐゴシック" pitchFamily="34" charset="-128"/>
            </a:endParaRPr>
          </a:p>
          <a:p>
            <a:endParaRPr lang="en-US" smtClean="0">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Social Security and Social Protection</a:t>
            </a:r>
            <a:endParaRPr lang="en-US" dirty="0"/>
          </a:p>
        </p:txBody>
      </p:sp>
      <p:sp>
        <p:nvSpPr>
          <p:cNvPr id="18435" name="Content Placeholder 2"/>
          <p:cNvSpPr>
            <a:spLocks noGrp="1"/>
          </p:cNvSpPr>
          <p:nvPr>
            <p:ph idx="1"/>
          </p:nvPr>
        </p:nvSpPr>
        <p:spPr/>
        <p:txBody>
          <a:bodyPr/>
          <a:lstStyle/>
          <a:p>
            <a:r>
              <a:rPr lang="en-IN" altLang="en-US" smtClean="0">
                <a:ea typeface="ＭＳ Ｐゴシック" pitchFamily="34" charset="-128"/>
              </a:rPr>
              <a:t>Social security is a human right (Article 22, UDHR) and includes nine branches: child and family benefits, maternity protection, unemployment support, employment injury benefits, sickness benefits, health protection (medical care),old age benefits and invalidity/disability benefits (ILO World Social Protection Report 2020-22)</a:t>
            </a:r>
          </a:p>
          <a:p>
            <a:endParaRPr lang="en-IN" altLang="en-US" smtClean="0">
              <a:ea typeface="ＭＳ Ｐゴシック" pitchFamily="34" charset="-128"/>
            </a:endParaRPr>
          </a:p>
          <a:p>
            <a:r>
              <a:rPr lang="en-IN" altLang="en-US" smtClean="0">
                <a:ea typeface="ＭＳ Ｐゴシック" pitchFamily="34" charset="-128"/>
              </a:rPr>
              <a:t>Social protection covers a broad range of services in addition to “social security” and include: protection provided between family members, between members of a local community, and measures addressed to the poorest, most vulnerable or marginalized members of society (ibid.)</a:t>
            </a:r>
          </a:p>
          <a:p>
            <a:endParaRPr lang="en-US" smtClean="0">
              <a:ea typeface="ＭＳ Ｐゴシック"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Occupational Health, Forced Labour</a:t>
            </a:r>
            <a:endParaRPr lang="en-US" dirty="0"/>
          </a:p>
        </p:txBody>
      </p:sp>
      <p:sp>
        <p:nvSpPr>
          <p:cNvPr id="19459" name="Content Placeholder 2"/>
          <p:cNvSpPr>
            <a:spLocks noGrp="1"/>
          </p:cNvSpPr>
          <p:nvPr>
            <p:ph idx="1"/>
          </p:nvPr>
        </p:nvSpPr>
        <p:spPr/>
        <p:txBody>
          <a:bodyPr/>
          <a:lstStyle/>
          <a:p>
            <a:r>
              <a:rPr lang="en-IN" smtClean="0">
                <a:ea typeface="ＭＳ Ｐゴシック" pitchFamily="34" charset="-128"/>
              </a:rPr>
              <a:t>Adopting legislation to deal with occupational safety and health (OSH) issues and unfair working conditions of small-scale fishers and fishworkers</a:t>
            </a:r>
          </a:p>
          <a:p>
            <a:r>
              <a:rPr lang="en-IN" smtClean="0">
                <a:ea typeface="ＭＳ Ｐゴシック" pitchFamily="34" charset="-128"/>
              </a:rPr>
              <a:t>Integrating OSH into fisheries management </a:t>
            </a:r>
          </a:p>
          <a:p>
            <a:r>
              <a:rPr lang="en-IN" smtClean="0">
                <a:ea typeface="ＭＳ Ｐゴシック" pitchFamily="34" charset="-128"/>
              </a:rPr>
              <a:t>Eradicating forced labour in fisheries, including small-scale fisheries (forced labour refers to </a:t>
            </a:r>
            <a:r>
              <a:rPr lang="en-US" smtClean="0">
                <a:ea typeface="ＭＳ Ｐゴシック" pitchFamily="34" charset="-128"/>
              </a:rPr>
              <a:t>a situation where work or service is exacted from people under the menace of any penalty, and for which they have not offered themselves voluntarily (ILO Forced Labour Convention, 1930--the most widely ratified ILO Convention)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Protection of migrant workers</a:t>
            </a:r>
            <a:endParaRPr lang="en-US" dirty="0"/>
          </a:p>
        </p:txBody>
      </p:sp>
      <p:sp>
        <p:nvSpPr>
          <p:cNvPr id="20483" name="Content Placeholder 2"/>
          <p:cNvSpPr>
            <a:spLocks noGrp="1"/>
          </p:cNvSpPr>
          <p:nvPr>
            <p:ph idx="1"/>
          </p:nvPr>
        </p:nvSpPr>
        <p:spPr/>
        <p:txBody>
          <a:bodyPr/>
          <a:lstStyle/>
          <a:p>
            <a:r>
              <a:rPr lang="en-IN" smtClean="0">
                <a:ea typeface="ＭＳ Ｐゴシック" pitchFamily="34" charset="-128"/>
              </a:rPr>
              <a:t>Need to facilitate fair and adequate integration of migrants into small-scale fisheries and recognize coordinated migration of fishers and fishworkers into small-scale fisheries in consultation with small-scale fisheries organizations</a:t>
            </a:r>
            <a:endParaRPr lang="en-US" smtClean="0">
              <a:ea typeface="ＭＳ Ｐゴシック"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Investing in Social Development</a:t>
            </a:r>
            <a:endParaRPr lang="en-US" dirty="0"/>
          </a:p>
        </p:txBody>
      </p:sp>
      <p:sp>
        <p:nvSpPr>
          <p:cNvPr id="21507" name="Content Placeholder 2"/>
          <p:cNvSpPr>
            <a:spLocks noGrp="1"/>
          </p:cNvSpPr>
          <p:nvPr>
            <p:ph idx="1"/>
          </p:nvPr>
        </p:nvSpPr>
        <p:spPr/>
        <p:txBody>
          <a:bodyPr/>
          <a:lstStyle/>
          <a:p>
            <a:r>
              <a:rPr lang="en-IN" altLang="en-US" smtClean="0">
                <a:ea typeface="ＭＳ Ｐゴシック" pitchFamily="34" charset="-128"/>
              </a:rPr>
              <a:t>Investing, creating and providing access to: </a:t>
            </a:r>
          </a:p>
          <a:p>
            <a:pPr lvl="1"/>
            <a:r>
              <a:rPr lang="en-IN" altLang="en-US" smtClean="0">
                <a:ea typeface="ＭＳ Ｐゴシック" pitchFamily="34" charset="-128"/>
              </a:rPr>
              <a:t>Food, clothing, housing, sanitation, health services, drinking water and energy</a:t>
            </a:r>
          </a:p>
          <a:p>
            <a:pPr lvl="1"/>
            <a:r>
              <a:rPr lang="en-IN" altLang="en-US" smtClean="0">
                <a:ea typeface="ＭＳ Ｐゴシック" pitchFamily="34" charset="-128"/>
              </a:rPr>
              <a:t>Education, literacy and digital inclusion </a:t>
            </a:r>
          </a:p>
          <a:p>
            <a:pPr lvl="1"/>
            <a:r>
              <a:rPr lang="en-IN" altLang="en-US" smtClean="0">
                <a:ea typeface="ＭＳ Ｐゴシック" pitchFamily="34" charset="-128"/>
              </a:rPr>
              <a:t>Saving, credit and insurance</a:t>
            </a:r>
          </a:p>
          <a:p>
            <a:r>
              <a:rPr lang="en-IN" altLang="en-US" smtClean="0">
                <a:ea typeface="ＭＳ Ｐゴシック" pitchFamily="34" charset="-128"/>
              </a:rPr>
              <a:t>Ensuring access to justice (environmental, social, and economic)</a:t>
            </a:r>
          </a:p>
          <a:p>
            <a:r>
              <a:rPr lang="en-IN" altLang="en-US" smtClean="0">
                <a:ea typeface="ＭＳ Ｐゴシック" pitchFamily="34" charset="-128"/>
              </a:rPr>
              <a:t>Improving sea safety and disaster management</a:t>
            </a:r>
          </a:p>
          <a:p>
            <a:r>
              <a:rPr lang="en-IN" altLang="en-US" smtClean="0">
                <a:ea typeface="ＭＳ Ｐゴシック" pitchFamily="34" charset="-128"/>
              </a:rPr>
              <a:t>protecting access to customary fishing grounds</a:t>
            </a:r>
          </a:p>
          <a:p>
            <a:r>
              <a:rPr lang="en-IN" altLang="en-US" smtClean="0">
                <a:ea typeface="ＭＳ Ｐゴシック" pitchFamily="34" charset="-128"/>
              </a:rPr>
              <a:t>Providing decent work opportunities</a:t>
            </a:r>
          </a:p>
          <a:p>
            <a:endParaRPr lang="en-US" altLang="en-US" smtClean="0">
              <a:ea typeface="ＭＳ Ｐゴシック" pitchFamily="34"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IOI Course in Ocean Governance">
      <a:dk1>
        <a:srgbClr val="11265A"/>
      </a:dk1>
      <a:lt1>
        <a:srgbClr val="FFFFFF"/>
      </a:lt1>
      <a:dk2>
        <a:srgbClr val="11265A"/>
      </a:dk2>
      <a:lt2>
        <a:srgbClr val="C9C9BB"/>
      </a:lt2>
      <a:accent1>
        <a:srgbClr val="8FA681"/>
      </a:accent1>
      <a:accent2>
        <a:srgbClr val="878DB1"/>
      </a:accent2>
      <a:accent3>
        <a:srgbClr val="D2CB6C"/>
      </a:accent3>
      <a:accent4>
        <a:srgbClr val="72A2AD"/>
      </a:accent4>
      <a:accent5>
        <a:srgbClr val="9AA092"/>
      </a:accent5>
      <a:accent6>
        <a:srgbClr val="8BCCDD"/>
      </a:accent6>
      <a:hlink>
        <a:srgbClr val="C53323"/>
      </a:hlink>
      <a:folHlink>
        <a:srgbClr val="3C6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2124</TotalTime>
  <Words>1323</Words>
  <Application>Microsoft Office PowerPoint</Application>
  <PresentationFormat>On-screen Show (4:3)</PresentationFormat>
  <Paragraphs>93</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ＭＳ Ｐゴシック</vt:lpstr>
      <vt:lpstr>Arial</vt:lpstr>
      <vt:lpstr>OpenSans</vt:lpstr>
      <vt:lpstr>Barlow-Regular</vt:lpstr>
      <vt:lpstr>Times New Roman</vt:lpstr>
      <vt:lpstr>Adjacency</vt:lpstr>
      <vt:lpstr>   Small-scale Fisheries Governance Training Course for Asia – November 2021 </vt:lpstr>
      <vt:lpstr>SSF Guidelines</vt:lpstr>
      <vt:lpstr>What is social development?</vt:lpstr>
      <vt:lpstr>Principles of social development</vt:lpstr>
      <vt:lpstr>Decent Work</vt:lpstr>
      <vt:lpstr>Social Security and Social Protection</vt:lpstr>
      <vt:lpstr>Occupational Health, Forced Labour</vt:lpstr>
      <vt:lpstr>Protection of migrant workers</vt:lpstr>
      <vt:lpstr>Investing in Social Development</vt:lpstr>
      <vt:lpstr>Achieving social development</vt:lpstr>
      <vt:lpstr>Demonstrating social well-being due to social development</vt:lpstr>
      <vt:lpstr>Social Development and Indonesia</vt:lpstr>
      <vt:lpstr>Social Development and the Constitution of the Philippines</vt:lpstr>
      <vt:lpstr>Article XIII, Social Justice and Human Rights, R.P. Constitution</vt:lpstr>
      <vt:lpstr>Social Development and Cambodia</vt:lpstr>
      <vt:lpstr>Social Development and Timor-Leste 2002 Constitution </vt:lpstr>
      <vt:lpstr>Questions for Trainees</vt:lpstr>
      <vt:lpstr>Thank you!</vt:lpstr>
    </vt:vector>
  </TitlesOfParts>
  <Company>Liquid icon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dc:creator>
  <cp:lastModifiedBy>Sangeetha</cp:lastModifiedBy>
  <cp:revision>83</cp:revision>
  <dcterms:created xsi:type="dcterms:W3CDTF">2013-03-26T13:12:23Z</dcterms:created>
  <dcterms:modified xsi:type="dcterms:W3CDTF">2022-03-29T05:04:58Z</dcterms:modified>
</cp:coreProperties>
</file>