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3"/>
  </p:notesMasterIdLst>
  <p:sldIdLst>
    <p:sldId id="256" r:id="rId2"/>
    <p:sldId id="389" r:id="rId3"/>
    <p:sldId id="371" r:id="rId4"/>
    <p:sldId id="354" r:id="rId5"/>
    <p:sldId id="361" r:id="rId6"/>
    <p:sldId id="385" r:id="rId7"/>
    <p:sldId id="355" r:id="rId8"/>
    <p:sldId id="386" r:id="rId9"/>
    <p:sldId id="390" r:id="rId10"/>
    <p:sldId id="387" r:id="rId11"/>
    <p:sldId id="376" r:id="rId12"/>
  </p:sldIdLst>
  <p:sldSz cx="9144000" cy="6858000" type="screen4x3"/>
  <p:notesSz cx="7099300" cy="102346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4" autoAdjust="0"/>
    <p:restoredTop sz="68475" autoAdjust="0"/>
  </p:normalViewPr>
  <p:slideViewPr>
    <p:cSldViewPr>
      <p:cViewPr varScale="1">
        <p:scale>
          <a:sx n="52" d="100"/>
          <a:sy n="52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26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C778C6-07EA-487D-B8C8-E40A36463937}" type="datetimeFigureOut">
              <a:rPr lang="en-US" smtClean="0"/>
              <a:pPr/>
              <a:t>6/19/2019</a:t>
            </a:fld>
            <a:endParaRPr lang="en-US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0075" cy="4605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201E5B-0806-412C-ACFC-8D0D1CCA217D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690327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Graças</a:t>
            </a:r>
            <a:r>
              <a:rPr lang="en-US" baseline="0" dirty="0"/>
              <a:t> </a:t>
            </a:r>
            <a:r>
              <a:rPr lang="en-US" baseline="0" dirty="0" err="1"/>
              <a:t>aos</a:t>
            </a:r>
            <a:r>
              <a:rPr lang="en-US" baseline="0" dirty="0"/>
              <a:t> </a:t>
            </a:r>
            <a:r>
              <a:rPr lang="en-US" baseline="0" dirty="0" err="1"/>
              <a:t>organizadores</a:t>
            </a:r>
            <a:endParaRPr lang="en-US" baseline="0" dirty="0"/>
          </a:p>
          <a:p>
            <a:r>
              <a:rPr lang="en-US" dirty="0" err="1"/>
              <a:t>Primeiro</a:t>
            </a:r>
            <a:r>
              <a:rPr lang="en-US" baseline="0" dirty="0"/>
              <a:t> </a:t>
            </a:r>
            <a:r>
              <a:rPr lang="en-US" baseline="0" dirty="0" err="1"/>
              <a:t>grande</a:t>
            </a:r>
            <a:r>
              <a:rPr lang="en-US" baseline="0" dirty="0"/>
              <a:t> </a:t>
            </a:r>
            <a:r>
              <a:rPr lang="en-US" baseline="0" dirty="0" err="1"/>
              <a:t>ato</a:t>
            </a:r>
            <a:r>
              <a:rPr lang="en-US" baseline="0" dirty="0"/>
              <a:t> no ritual </a:t>
            </a:r>
            <a:r>
              <a:rPr lang="en-US" dirty="0"/>
              <a:t>de </a:t>
            </a:r>
            <a:r>
              <a:rPr lang="en-US" dirty="0" err="1"/>
              <a:t>passagem</a:t>
            </a:r>
            <a:r>
              <a:rPr lang="en-US" dirty="0"/>
              <a:t> no</a:t>
            </a:r>
            <a:r>
              <a:rPr lang="en-US" baseline="0" dirty="0"/>
              <a:t> </a:t>
            </a:r>
            <a:r>
              <a:rPr lang="en-US" baseline="0" dirty="0" err="1"/>
              <a:t>desenvolvimento</a:t>
            </a:r>
            <a:r>
              <a:rPr lang="en-US" baseline="0" dirty="0"/>
              <a:t> da </a:t>
            </a:r>
            <a:r>
              <a:rPr lang="en-US" baseline="0" dirty="0" err="1"/>
              <a:t>pesca</a:t>
            </a:r>
            <a:r>
              <a:rPr lang="en-US" baseline="0" dirty="0"/>
              <a:t> </a:t>
            </a:r>
            <a:r>
              <a:rPr lang="en-US" baseline="0" dirty="0" err="1"/>
              <a:t>brasileira</a:t>
            </a:r>
            <a:r>
              <a:rPr lang="en-US" baseline="0" dirty="0"/>
              <a:t>; </a:t>
            </a:r>
          </a:p>
          <a:p>
            <a:r>
              <a:rPr lang="en-US" baseline="0" dirty="0" err="1"/>
              <a:t>Testemunhas</a:t>
            </a:r>
            <a:r>
              <a:rPr lang="en-US" baseline="0" dirty="0"/>
              <a:t> </a:t>
            </a:r>
            <a:r>
              <a:rPr lang="en-US" baseline="0" dirty="0" err="1"/>
              <a:t>presentes</a:t>
            </a:r>
            <a:r>
              <a:rPr lang="en-US" baseline="0" dirty="0"/>
              <a:t> no </a:t>
            </a:r>
            <a:r>
              <a:rPr lang="en-US" baseline="0" dirty="0" err="1"/>
              <a:t>Seminário</a:t>
            </a:r>
            <a:endParaRPr lang="en-US" baseline="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201E5B-0806-412C-ACFC-8D0D1CCA217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408112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201E5B-0806-412C-ACFC-8D0D1CCA217D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708268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201E5B-0806-412C-ACFC-8D0D1CCA217D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0020793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Os Estados deveriam facilitar, capacitar e apoiar as comunidades de pescadores de pequena escala para participarem e assumirem responsabilidades, tendo em conta os seus sistemas e direitos legítimos de posse, na gestão dos recursos dos quais dependem para o seu bem-estar e que constituem</a:t>
            </a:r>
            <a:br>
              <a:rPr lang="pt-B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pt-B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tradicionalmente os seus meios de subsistência. Deveriam ser promovidos sistemas de gestão</a:t>
            </a:r>
            <a:br>
              <a:rPr lang="pt-B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pt-B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participativa.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201E5B-0806-412C-ACFC-8D0D1CCA217D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Os Estados deveriam facilitar, capacitar e apoiar as comunidades de pescadores de pequena escala para participarem e assumirem responsabilidades, tendo em conta os seus sistemas e direitos legítimos de posse, na gestão dos recursos dos quais dependem para o seu bem-estar e que constituem</a:t>
            </a:r>
            <a:br>
              <a:rPr lang="pt-B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pt-B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tradicionalmente os seus meios de subsistência. Deveriam ser promovidos sistemas de gestão</a:t>
            </a:r>
            <a:br>
              <a:rPr lang="pt-B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pt-B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participativa.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201E5B-0806-412C-ACFC-8D0D1CCA217D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201E5B-0806-412C-ACFC-8D0D1CCA217D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408112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ângulo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ângulo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ângulo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tângulo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BF7D2-2077-4F2E-8A01-6182926529D0}" type="datetimeFigureOut">
              <a:rPr lang="pt-BR" smtClean="0"/>
              <a:pPr/>
              <a:t>19/06/2019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tângulo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ipse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ipse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2E61F9F-BBC0-407F-B25C-065374657C85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BF7D2-2077-4F2E-8A01-6182926529D0}" type="datetimeFigureOut">
              <a:rPr lang="pt-BR" smtClean="0"/>
              <a:pPr/>
              <a:t>19/06/2019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61F9F-BBC0-407F-B25C-065374657C8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tângulo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tângulo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tângulo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tângulo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tângulo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ipse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e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E2E61F9F-BBC0-407F-B25C-065374657C85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BF7D2-2077-4F2E-8A01-6182926529D0}" type="datetimeFigureOut">
              <a:rPr lang="pt-BR" smtClean="0"/>
              <a:pPr/>
              <a:t>19/06/2019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BF7D2-2077-4F2E-8A01-6182926529D0}" type="datetimeFigureOut">
              <a:rPr lang="pt-BR" smtClean="0"/>
              <a:pPr/>
              <a:t>19/06/2019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E2E61F9F-BBC0-407F-B25C-065374657C85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tângulo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tângulo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ângulo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ângulo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tângulo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3" name="Retângulo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tângulo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BF7D2-2077-4F2E-8A01-6182926529D0}" type="datetimeFigureOut">
              <a:rPr lang="pt-BR" smtClean="0"/>
              <a:pPr/>
              <a:t>19/06/2019</a:t>
            </a:fld>
            <a:endParaRPr lang="pt-BR"/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ipse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e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2E61F9F-BBC0-407F-B25C-065374657C85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253BF7D2-2077-4F2E-8A01-6182926529D0}" type="datetimeFigureOut">
              <a:rPr lang="pt-BR" smtClean="0"/>
              <a:pPr/>
              <a:t>19/06/2019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61F9F-BBC0-407F-B25C-065374657C85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spaço Reservado para Conteúdo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2" name="Espaço Reservado para Conteúdo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ector reto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tângulo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ângulo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tângulo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tângulo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tângulo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BF7D2-2077-4F2E-8A01-6182926529D0}" type="datetimeFigureOut">
              <a:rPr lang="pt-BR" smtClean="0"/>
              <a:pPr/>
              <a:t>19/06/2019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pt-BR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Espaço Reservado para Conteúdo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6" name="Espaço Reservado para Conteúdo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5" name="Elipse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ipse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E2E61F9F-BBC0-407F-B25C-065374657C85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3" name="Título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BF7D2-2077-4F2E-8A01-6182926529D0}" type="datetimeFigureOut">
              <a:rPr lang="pt-BR" smtClean="0"/>
              <a:pPr/>
              <a:t>19/06/2019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E2E61F9F-BBC0-407F-B25C-065374657C8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tângulo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tângulo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tângulo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tângulo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tângulo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BF7D2-2077-4F2E-8A01-6182926529D0}" type="datetimeFigureOut">
              <a:rPr lang="pt-BR" smtClean="0"/>
              <a:pPr/>
              <a:t>19/06/2019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2E61F9F-BBC0-407F-B25C-065374657C8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tângulo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tângulo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ângulo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tângulo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tângulo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8" name="Retângulo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Espaço Reservado para Conteúdo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0" name="Elipse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e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2E61F9F-BBC0-407F-B25C-065374657C85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1" name="Retângulo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BF7D2-2077-4F2E-8A01-6182926529D0}" type="datetimeFigureOut">
              <a:rPr lang="pt-BR" smtClean="0"/>
              <a:pPr/>
              <a:t>19/06/2019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onector reto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ângulo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ângulo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tângulo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tângulo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tângulo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ipse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ipse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E2E61F9F-BBC0-407F-B25C-065374657C85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22" name="Retângulo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253BF7D2-2077-4F2E-8A01-6182926529D0}" type="datetimeFigureOut">
              <a:rPr lang="pt-BR" smtClean="0"/>
              <a:pPr/>
              <a:t>19/06/2019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tângulo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ângulo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ângulo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tângulo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253BF7D2-2077-4F2E-8A01-6182926529D0}" type="datetimeFigureOut">
              <a:rPr lang="pt-BR" smtClean="0"/>
              <a:pPr/>
              <a:t>19/06/2019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pt-BR"/>
          </a:p>
        </p:txBody>
      </p:sp>
      <p:sp>
        <p:nvSpPr>
          <p:cNvPr id="8" name="Retângulo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ipse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e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2E61F9F-BBC0-407F-B25C-065374657C85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692696"/>
            <a:ext cx="9144000" cy="2071702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GB" b="1" dirty="0" err="1">
                <a:solidFill>
                  <a:schemeClr val="bg1"/>
                </a:solidFill>
              </a:rPr>
              <a:t>Diretrizes</a:t>
            </a:r>
            <a:r>
              <a:rPr lang="en-GB" b="1" dirty="0">
                <a:solidFill>
                  <a:schemeClr val="bg1"/>
                </a:solidFill>
              </a:rPr>
              <a:t> </a:t>
            </a:r>
            <a:r>
              <a:rPr lang="en-GB" b="1" dirty="0" err="1">
                <a:solidFill>
                  <a:schemeClr val="bg1"/>
                </a:solidFill>
              </a:rPr>
              <a:t>Voluntárias</a:t>
            </a:r>
            <a:r>
              <a:rPr lang="en-GB" b="1" dirty="0">
                <a:solidFill>
                  <a:schemeClr val="bg1"/>
                </a:solidFill>
              </a:rPr>
              <a:t> </a:t>
            </a:r>
            <a:r>
              <a:rPr lang="en-GB" b="1" dirty="0" err="1">
                <a:solidFill>
                  <a:schemeClr val="bg1"/>
                </a:solidFill>
              </a:rPr>
              <a:t>para</a:t>
            </a:r>
            <a:r>
              <a:rPr lang="en-GB" b="1" dirty="0">
                <a:solidFill>
                  <a:schemeClr val="bg1"/>
                </a:solidFill>
              </a:rPr>
              <a:t> </a:t>
            </a:r>
            <a:r>
              <a:rPr lang="en-GB" b="1" dirty="0" err="1" smtClean="0">
                <a:solidFill>
                  <a:schemeClr val="bg1"/>
                </a:solidFill>
              </a:rPr>
              <a:t>garantir</a:t>
            </a:r>
            <a:r>
              <a:rPr lang="en-GB" b="1" dirty="0" smtClean="0">
                <a:solidFill>
                  <a:schemeClr val="bg1"/>
                </a:solidFill>
              </a:rPr>
              <a:t> a </a:t>
            </a:r>
            <a:r>
              <a:rPr lang="en-GB" b="1" dirty="0" err="1">
                <a:solidFill>
                  <a:schemeClr val="bg1"/>
                </a:solidFill>
              </a:rPr>
              <a:t>Pesca</a:t>
            </a:r>
            <a:r>
              <a:rPr lang="en-GB" b="1" dirty="0">
                <a:solidFill>
                  <a:schemeClr val="bg1"/>
                </a:solidFill>
              </a:rPr>
              <a:t> de </a:t>
            </a:r>
            <a:r>
              <a:rPr lang="en-GB" b="1" dirty="0" err="1">
                <a:solidFill>
                  <a:schemeClr val="bg1"/>
                </a:solidFill>
              </a:rPr>
              <a:t>Pequena</a:t>
            </a:r>
            <a:r>
              <a:rPr lang="en-GB" b="1" dirty="0">
                <a:solidFill>
                  <a:schemeClr val="bg1"/>
                </a:solidFill>
              </a:rPr>
              <a:t> </a:t>
            </a:r>
            <a:r>
              <a:rPr lang="en-GB" b="1" dirty="0" err="1" smtClean="0">
                <a:solidFill>
                  <a:schemeClr val="bg1"/>
                </a:solidFill>
              </a:rPr>
              <a:t>Escala</a:t>
            </a:r>
            <a:r>
              <a:rPr lang="en-GB" b="1" dirty="0" smtClean="0">
                <a:solidFill>
                  <a:schemeClr val="bg1"/>
                </a:solidFill>
              </a:rPr>
              <a:t> </a:t>
            </a:r>
            <a:r>
              <a:rPr lang="en-GB" b="1" dirty="0" err="1" smtClean="0">
                <a:solidFill>
                  <a:schemeClr val="bg1"/>
                </a:solidFill>
              </a:rPr>
              <a:t>Sustentável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043608" y="2924944"/>
            <a:ext cx="741682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b="1" dirty="0" smtClean="0">
                <a:latin typeface="Arial" pitchFamily="34" charset="0"/>
                <a:cs typeface="Arial" pitchFamily="34" charset="0"/>
              </a:rPr>
              <a:t>Ana Paula </a:t>
            </a:r>
            <a:r>
              <a:rPr lang="en-GB" sz="2400" b="1" dirty="0" err="1" smtClean="0">
                <a:latin typeface="Arial" pitchFamily="34" charset="0"/>
                <a:cs typeface="Arial" pitchFamily="34" charset="0"/>
              </a:rPr>
              <a:t>Rainho</a:t>
            </a:r>
            <a:endParaRPr lang="en-GB" sz="24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GB" sz="2000" dirty="0" err="1" smtClean="0">
                <a:latin typeface="Arial" pitchFamily="34" charset="0"/>
                <a:cs typeface="Arial" pitchFamily="34" charset="0"/>
              </a:rPr>
              <a:t>Oceanógrafa</a:t>
            </a:r>
            <a:r>
              <a:rPr lang="en-GB" sz="2000" dirty="0" smtClean="0">
                <a:latin typeface="Arial" pitchFamily="34" charset="0"/>
                <a:cs typeface="Arial" pitchFamily="34" charset="0"/>
              </a:rPr>
              <a:t>, Ms </a:t>
            </a:r>
            <a:r>
              <a:rPr lang="en-GB" sz="2000" dirty="0" err="1" smtClean="0">
                <a:latin typeface="Arial" pitchFamily="34" charset="0"/>
                <a:cs typeface="Arial" pitchFamily="34" charset="0"/>
              </a:rPr>
              <a:t>Antropologia</a:t>
            </a:r>
            <a:r>
              <a:rPr lang="en-GB" sz="2000" dirty="0" smtClean="0">
                <a:latin typeface="Arial" pitchFamily="34" charset="0"/>
                <a:cs typeface="Arial" pitchFamily="34" charset="0"/>
              </a:rPr>
              <a:t> </a:t>
            </a:r>
            <a:endParaRPr lang="en-GB" sz="2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4221088"/>
            <a:ext cx="1296145" cy="129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7"/>
          <p:cNvPicPr/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832" y="4149080"/>
            <a:ext cx="2520280" cy="1642917"/>
          </a:xfrm>
          <a:prstGeom prst="rect">
            <a:avLst/>
          </a:prstGeom>
        </p:spPr>
      </p:pic>
      <p:pic>
        <p:nvPicPr>
          <p:cNvPr id="10" name="Picture 9" descr="logo-ColetivoMemMar.pn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4221088"/>
            <a:ext cx="2169888" cy="140977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79512" y="1845399"/>
            <a:ext cx="901531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/>
              <a:buChar char="•"/>
            </a:pPr>
            <a:endParaRPr lang="en-US" sz="3200" dirty="0"/>
          </a:p>
          <a:p>
            <a:pPr marL="457200" indent="-457200">
              <a:buFont typeface="Arial"/>
              <a:buChar char="•"/>
            </a:pPr>
            <a:r>
              <a:rPr lang="en-US" sz="3200" dirty="0" err="1" smtClean="0"/>
              <a:t>Condições</a:t>
            </a:r>
            <a:r>
              <a:rPr lang="en-US" sz="3200" dirty="0" smtClean="0"/>
              <a:t> de </a:t>
            </a:r>
            <a:r>
              <a:rPr lang="en-US" sz="3200" b="1" dirty="0" err="1" smtClean="0">
                <a:solidFill>
                  <a:schemeClr val="accent2"/>
                </a:solidFill>
              </a:rPr>
              <a:t>trabalho</a:t>
            </a:r>
            <a:r>
              <a:rPr lang="en-US" sz="3200" b="1" dirty="0" smtClean="0">
                <a:solidFill>
                  <a:schemeClr val="accent2"/>
                </a:solidFill>
              </a:rPr>
              <a:t> </a:t>
            </a:r>
            <a:r>
              <a:rPr lang="en-US" sz="3200" b="1" dirty="0" err="1" smtClean="0">
                <a:solidFill>
                  <a:schemeClr val="accent2"/>
                </a:solidFill>
              </a:rPr>
              <a:t>decente</a:t>
            </a:r>
            <a:endParaRPr lang="en-US" sz="3200" dirty="0"/>
          </a:p>
          <a:p>
            <a:pPr marL="457200" indent="-457200">
              <a:buFont typeface="Arial"/>
              <a:buChar char="•"/>
            </a:pPr>
            <a:endParaRPr lang="en-US" dirty="0"/>
          </a:p>
          <a:p>
            <a:pPr marL="457200" indent="-457200">
              <a:buFont typeface="Arial"/>
              <a:buChar char="•"/>
            </a:pPr>
            <a:r>
              <a:rPr lang="en-US" sz="3200" dirty="0" err="1"/>
              <a:t>Apoiar</a:t>
            </a:r>
            <a:r>
              <a:rPr lang="en-US" sz="3200" dirty="0"/>
              <a:t> as </a:t>
            </a:r>
            <a:r>
              <a:rPr lang="en-US" sz="3200" b="1" dirty="0" err="1">
                <a:solidFill>
                  <a:schemeClr val="accent2"/>
                </a:solidFill>
              </a:rPr>
              <a:t>oportunidades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/>
              <a:t>de </a:t>
            </a:r>
            <a:r>
              <a:rPr lang="en-US" sz="3200" dirty="0" err="1"/>
              <a:t>renda</a:t>
            </a:r>
            <a:r>
              <a:rPr lang="en-US" sz="3200" dirty="0"/>
              <a:t> </a:t>
            </a:r>
            <a:r>
              <a:rPr lang="en-US" sz="3200" dirty="0" err="1" smtClean="0"/>
              <a:t>alternativa</a:t>
            </a:r>
            <a:endParaRPr lang="en-US" sz="3200" dirty="0"/>
          </a:p>
          <a:p>
            <a:endParaRPr lang="en-US" dirty="0"/>
          </a:p>
          <a:p>
            <a:pPr marL="457200" indent="-457200">
              <a:buFont typeface="Arial"/>
              <a:buChar char="•"/>
            </a:pPr>
            <a:r>
              <a:rPr lang="en-US" sz="3200" dirty="0" err="1"/>
              <a:t>Eliminar</a:t>
            </a:r>
            <a:r>
              <a:rPr lang="en-US" sz="3200" dirty="0"/>
              <a:t> </a:t>
            </a:r>
            <a:r>
              <a:rPr lang="en-US" sz="3200" dirty="0" err="1"/>
              <a:t>trabalho</a:t>
            </a:r>
            <a:r>
              <a:rPr lang="en-US" sz="3200" dirty="0"/>
              <a:t> </a:t>
            </a:r>
            <a:r>
              <a:rPr lang="en-US" sz="3200" dirty="0" err="1"/>
              <a:t>forçado</a:t>
            </a:r>
            <a:r>
              <a:rPr lang="en-US" sz="3200" dirty="0"/>
              <a:t> e </a:t>
            </a:r>
            <a:r>
              <a:rPr lang="en-US" sz="3200" dirty="0" err="1"/>
              <a:t>relações</a:t>
            </a:r>
            <a:r>
              <a:rPr lang="en-US" sz="3200" dirty="0"/>
              <a:t> de </a:t>
            </a:r>
            <a:r>
              <a:rPr lang="en-US" sz="3200" b="1" dirty="0" err="1">
                <a:solidFill>
                  <a:schemeClr val="accent2"/>
                </a:solidFill>
              </a:rPr>
              <a:t>endividamento</a:t>
            </a:r>
            <a:r>
              <a:rPr lang="en-US" sz="3200" b="1" dirty="0">
                <a:solidFill>
                  <a:schemeClr val="accent2"/>
                </a:solidFill>
              </a:rPr>
              <a:t> </a:t>
            </a:r>
            <a:r>
              <a:rPr lang="en-US" sz="3200" dirty="0"/>
              <a:t>(“</a:t>
            </a:r>
            <a:r>
              <a:rPr lang="en-US" sz="3200" dirty="0" err="1"/>
              <a:t>atravessadores</a:t>
            </a:r>
            <a:r>
              <a:rPr lang="en-US" sz="3200" dirty="0"/>
              <a:t>”)</a:t>
            </a:r>
          </a:p>
          <a:p>
            <a:pPr marL="457200" indent="-457200">
              <a:buFont typeface="Arial"/>
              <a:buChar char="•"/>
            </a:pPr>
            <a:endParaRPr lang="en-US" sz="3200" dirty="0"/>
          </a:p>
          <a:p>
            <a:pPr marL="457200" indent="-457200">
              <a:buFont typeface="Arial"/>
              <a:buChar char="•"/>
            </a:pPr>
            <a:endParaRPr lang="en-US" sz="3200" dirty="0"/>
          </a:p>
          <a:p>
            <a:pPr marL="457200" indent="-457200">
              <a:buFont typeface="Arial"/>
              <a:buChar char="•"/>
            </a:pPr>
            <a:endParaRPr lang="en-US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539552" y="620688"/>
            <a:ext cx="80648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/>
              <a:t>Desenvolvimento</a:t>
            </a:r>
            <a:r>
              <a:rPr lang="en-US" sz="3600" b="1" dirty="0"/>
              <a:t> social, </a:t>
            </a:r>
            <a:r>
              <a:rPr lang="en-US" sz="3600" b="1" dirty="0" err="1"/>
              <a:t>emprego</a:t>
            </a:r>
            <a:r>
              <a:rPr lang="en-US" sz="3600" b="1" dirty="0"/>
              <a:t> e </a:t>
            </a:r>
            <a:r>
              <a:rPr lang="en-US" sz="3600" b="1" dirty="0" err="1"/>
              <a:t>trabalho</a:t>
            </a:r>
            <a:r>
              <a:rPr lang="en-US" sz="3600" b="1" dirty="0"/>
              <a:t> </a:t>
            </a:r>
            <a:r>
              <a:rPr lang="en-US" sz="3600" b="1" dirty="0" err="1"/>
              <a:t>decente</a:t>
            </a:r>
            <a:endParaRPr lang="en-US" sz="3600" b="1" dirty="0"/>
          </a:p>
        </p:txBody>
      </p:sp>
    </p:spTree>
    <p:extLst>
      <p:ext uri="{BB962C8B-B14F-4D97-AF65-F5344CB8AC3E}">
        <p14:creationId xmlns="" xmlns:p14="http://schemas.microsoft.com/office/powerpoint/2010/main" val="163954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692696"/>
            <a:ext cx="9144000" cy="2071702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GB" sz="3600" b="1" dirty="0"/>
              <a:t/>
            </a:r>
            <a:br>
              <a:rPr lang="en-GB" sz="3600" b="1" dirty="0"/>
            </a:br>
            <a:r>
              <a:rPr lang="en-GB" sz="3600" b="1" dirty="0"/>
              <a:t/>
            </a:r>
            <a:br>
              <a:rPr lang="en-GB" sz="3600" b="1" dirty="0"/>
            </a:br>
            <a:r>
              <a:rPr lang="en-GB" sz="4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OBRIGADA</a:t>
            </a: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  <p:sp>
        <p:nvSpPr>
          <p:cNvPr id="5" name="Retângulo 4"/>
          <p:cNvSpPr/>
          <p:nvPr/>
        </p:nvSpPr>
        <p:spPr>
          <a:xfrm>
            <a:off x="1043608" y="2924944"/>
            <a:ext cx="741682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GB" sz="2000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GB" sz="3200" b="1" dirty="0" smtClean="0">
                <a:latin typeface="Arial" pitchFamily="34" charset="0"/>
                <a:cs typeface="Arial" pitchFamily="34" charset="0"/>
              </a:rPr>
              <a:t>rainho.anap@gmail.com</a:t>
            </a:r>
            <a:endParaRPr lang="pt-BR" sz="3200" b="1" dirty="0"/>
          </a:p>
        </p:txBody>
      </p:sp>
      <p:pic>
        <p:nvPicPr>
          <p:cNvPr id="12" name="Picture 1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27175" y="4509120"/>
            <a:ext cx="1296145" cy="129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2"/>
          <p:cNvPicPr/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3320" y="4522388"/>
            <a:ext cx="2520280" cy="1642917"/>
          </a:xfrm>
          <a:prstGeom prst="rect">
            <a:avLst/>
          </a:prstGeom>
        </p:spPr>
      </p:pic>
      <p:pic>
        <p:nvPicPr>
          <p:cNvPr id="16" name="Picture 15" descr="logo-ColetivoMemMar.pn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2432" y="4539503"/>
            <a:ext cx="2169888" cy="140977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537069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 rot="16200000">
            <a:off x="-2088728" y="3735569"/>
            <a:ext cx="52292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400" dirty="0" smtClean="0">
                <a:solidFill>
                  <a:schemeClr val="bg1"/>
                </a:solidFill>
              </a:rPr>
              <a:t>Sustentabilidade da </a:t>
            </a:r>
            <a:r>
              <a:rPr lang="pt-BR" sz="3600" dirty="0" smtClean="0">
                <a:solidFill>
                  <a:schemeClr val="bg1"/>
                </a:solidFill>
              </a:rPr>
              <a:t>Pesca</a:t>
            </a:r>
            <a:r>
              <a:rPr lang="pt-BR" sz="2400" dirty="0" smtClean="0">
                <a:solidFill>
                  <a:schemeClr val="bg1"/>
                </a:solidFill>
              </a:rPr>
              <a:t/>
            </a:r>
            <a:br>
              <a:rPr lang="pt-BR" sz="2400" dirty="0" smtClean="0">
                <a:solidFill>
                  <a:schemeClr val="bg1"/>
                </a:solidFill>
              </a:rPr>
            </a:br>
            <a:r>
              <a:rPr lang="pt-BR" sz="2400" dirty="0" smtClean="0">
                <a:solidFill>
                  <a:schemeClr val="bg1"/>
                </a:solidFill>
              </a:rPr>
              <a:t>e suas dimensões</a:t>
            </a:r>
            <a:endParaRPr lang="pt-BR" sz="2400" dirty="0">
              <a:solidFill>
                <a:schemeClr val="bg1"/>
              </a:solidFill>
            </a:endParaRPr>
          </a:p>
        </p:txBody>
      </p:sp>
      <p:sp>
        <p:nvSpPr>
          <p:cNvPr id="18" name="Retângulo 17"/>
          <p:cNvSpPr/>
          <p:nvPr/>
        </p:nvSpPr>
        <p:spPr>
          <a:xfrm>
            <a:off x="683568" y="404664"/>
            <a:ext cx="7776864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b="1" dirty="0" err="1" smtClean="0"/>
              <a:t>Prainha</a:t>
            </a:r>
            <a:r>
              <a:rPr lang="en-GB" sz="2800" b="1" dirty="0" smtClean="0"/>
              <a:t> do Canto Verde, </a:t>
            </a:r>
            <a:r>
              <a:rPr lang="en-GB" sz="2800" b="1" dirty="0" err="1" smtClean="0"/>
              <a:t>Ceará</a:t>
            </a:r>
            <a:endParaRPr lang="en-GB" sz="2800" b="1" dirty="0" smtClean="0"/>
          </a:p>
          <a:p>
            <a:pPr algn="ctr"/>
            <a:r>
              <a:rPr lang="en-GB" sz="2800" b="1" dirty="0" smtClean="0"/>
              <a:t>23 – 25 Nov, 2011</a:t>
            </a:r>
          </a:p>
          <a:p>
            <a:pPr algn="r"/>
            <a:endParaRPr lang="pt-BR" sz="3200" b="1" dirty="0"/>
          </a:p>
        </p:txBody>
      </p:sp>
      <p:sp>
        <p:nvSpPr>
          <p:cNvPr id="20" name="Retângulo 19"/>
          <p:cNvSpPr/>
          <p:nvPr/>
        </p:nvSpPr>
        <p:spPr>
          <a:xfrm>
            <a:off x="323528" y="1916832"/>
            <a:ext cx="3168352" cy="367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>
              <a:lnSpc>
                <a:spcPct val="80000"/>
              </a:lnSpc>
              <a:spcBef>
                <a:spcPct val="20000"/>
              </a:spcBef>
            </a:pPr>
            <a:r>
              <a:rPr lang="pt-BR" sz="2400" b="1" dirty="0" smtClean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Organizado</a:t>
            </a:r>
            <a:r>
              <a:rPr lang="pt-BR" sz="2400" dirty="0" smtClean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 pelo ICSF com apoio do </a:t>
            </a:r>
            <a:r>
              <a:rPr lang="pt-BR" sz="2400" dirty="0" err="1" smtClean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Terramar</a:t>
            </a:r>
            <a:endParaRPr lang="pt-BR" sz="2400" dirty="0" smtClean="0">
              <a:solidFill>
                <a:schemeClr val="dk1"/>
              </a:solidFill>
              <a:latin typeface="Arial" pitchFamily="34" charset="0"/>
              <a:cs typeface="Arial" pitchFamily="34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</a:pPr>
            <a:endParaRPr lang="pt-BR" sz="2400" dirty="0" smtClean="0">
              <a:solidFill>
                <a:schemeClr val="dk1"/>
              </a:solidFill>
              <a:latin typeface="Arial" pitchFamily="34" charset="0"/>
              <a:cs typeface="Arial" pitchFamily="34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</a:pPr>
            <a:endParaRPr lang="en-US" sz="1100" dirty="0" smtClean="0">
              <a:solidFill>
                <a:schemeClr val="dk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000" b="1" dirty="0" err="1" smtClean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Participantes</a:t>
            </a:r>
            <a:r>
              <a:rPr lang="en-US" sz="2000" b="1" dirty="0" smtClean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sz="2000" dirty="0" smtClean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16 </a:t>
            </a:r>
            <a:r>
              <a:rPr lang="en-US" sz="2000" dirty="0" err="1" smtClean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representantes</a:t>
            </a:r>
            <a:r>
              <a:rPr lang="en-US" sz="2000" dirty="0" smtClean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 de </a:t>
            </a:r>
            <a:r>
              <a:rPr lang="en-US" sz="2000" dirty="0" err="1" smtClean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pescadores</a:t>
            </a:r>
            <a:r>
              <a:rPr lang="en-US" sz="2000" dirty="0" smtClean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 e </a:t>
            </a:r>
            <a:r>
              <a:rPr lang="en-US" sz="2000" dirty="0" err="1" smtClean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pescadoras</a:t>
            </a:r>
            <a:endParaRPr lang="en-US" sz="2000" dirty="0" smtClean="0">
              <a:solidFill>
                <a:schemeClr val="dk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000" dirty="0" smtClean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11 </a:t>
            </a:r>
            <a:r>
              <a:rPr lang="en-US" sz="2000" dirty="0" err="1" smtClean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pesquisadores</a:t>
            </a:r>
            <a:r>
              <a:rPr lang="en-US" sz="2000" dirty="0" smtClean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 e </a:t>
            </a:r>
            <a:r>
              <a:rPr lang="en-US" sz="2000" dirty="0" err="1" smtClean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os</a:t>
            </a:r>
            <a:r>
              <a:rPr lang="en-US" sz="2000" dirty="0" smtClean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membros</a:t>
            </a:r>
            <a:r>
              <a:rPr lang="en-US" sz="2000" dirty="0" smtClean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 do ICSF Brasil</a:t>
            </a:r>
          </a:p>
          <a:p>
            <a:r>
              <a:rPr lang="en-US" sz="2000" dirty="0" smtClean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11 </a:t>
            </a:r>
            <a:r>
              <a:rPr lang="en-US" sz="2000" dirty="0" err="1" smtClean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representantes</a:t>
            </a:r>
            <a:r>
              <a:rPr lang="en-US" sz="2000" dirty="0" smtClean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 do </a:t>
            </a:r>
            <a:r>
              <a:rPr lang="en-US" sz="2000" dirty="0" err="1" smtClean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governo</a:t>
            </a:r>
            <a:endParaRPr lang="en-US" sz="2000" dirty="0" smtClean="0">
              <a:solidFill>
                <a:schemeClr val="dk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1" name="Picture 1" descr="F:\ICSF\Oficina FAO Diretrizes\Fotos evento\Fotos FAO Claire\PB2409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07904" y="1844824"/>
            <a:ext cx="5183989" cy="38884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63888" y="692696"/>
            <a:ext cx="242406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 smtClean="0"/>
              <a:t>Objetivos</a:t>
            </a:r>
            <a:endParaRPr lang="en-US" sz="3600" b="1" dirty="0" smtClean="0"/>
          </a:p>
          <a:p>
            <a:endParaRPr lang="en-US" sz="36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323528" y="1939473"/>
            <a:ext cx="8799286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3200" dirty="0" err="1"/>
              <a:t>Fortalecer</a:t>
            </a:r>
            <a:r>
              <a:rPr lang="en-US" sz="3200" dirty="0"/>
              <a:t> o </a:t>
            </a:r>
            <a:r>
              <a:rPr lang="en-US" sz="3200" dirty="0" err="1"/>
              <a:t>papel</a:t>
            </a:r>
            <a:r>
              <a:rPr lang="en-US" sz="3200" dirty="0"/>
              <a:t> da </a:t>
            </a:r>
            <a:r>
              <a:rPr lang="en-US" sz="3200" dirty="0" err="1"/>
              <a:t>pesca</a:t>
            </a:r>
            <a:r>
              <a:rPr lang="en-US" sz="3200" dirty="0"/>
              <a:t> </a:t>
            </a:r>
            <a:r>
              <a:rPr lang="en-US" sz="3200" dirty="0" err="1" smtClean="0"/>
              <a:t>artesanal</a:t>
            </a:r>
            <a:r>
              <a:rPr lang="en-US" sz="3200" dirty="0" smtClean="0"/>
              <a:t> </a:t>
            </a:r>
            <a:r>
              <a:rPr lang="en-US" sz="3200" dirty="0" err="1"/>
              <a:t>para</a:t>
            </a:r>
            <a:r>
              <a:rPr lang="en-US" sz="3200" dirty="0"/>
              <a:t> a </a:t>
            </a:r>
            <a:r>
              <a:rPr lang="en-US" sz="3200" b="1" dirty="0" err="1">
                <a:solidFill>
                  <a:schemeClr val="accent2"/>
                </a:solidFill>
              </a:rPr>
              <a:t>segurança</a:t>
            </a:r>
            <a:r>
              <a:rPr lang="en-US" sz="3200" b="1" dirty="0">
                <a:solidFill>
                  <a:schemeClr val="accent2"/>
                </a:solidFill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</a:rPr>
              <a:t>alimentar</a:t>
            </a:r>
            <a:r>
              <a:rPr lang="en-US" sz="3200" dirty="0"/>
              <a:t> </a:t>
            </a:r>
            <a:r>
              <a:rPr lang="en-US" sz="3200" dirty="0" smtClean="0"/>
              <a:t>global</a:t>
            </a:r>
            <a:endParaRPr lang="en-US" sz="3200" dirty="0"/>
          </a:p>
          <a:p>
            <a:pPr marL="285750" indent="-285750">
              <a:buFont typeface="Arial"/>
              <a:buChar char="•"/>
            </a:pPr>
            <a:endParaRPr lang="en-US" sz="3200" dirty="0"/>
          </a:p>
          <a:p>
            <a:pPr marL="285750" indent="-285750">
              <a:buFont typeface="Arial"/>
              <a:buChar char="•"/>
            </a:pPr>
            <a:r>
              <a:rPr lang="en-US" sz="3200" dirty="0" err="1"/>
              <a:t>Melhorar</a:t>
            </a:r>
            <a:r>
              <a:rPr lang="en-US" sz="3200" dirty="0"/>
              <a:t> a </a:t>
            </a:r>
            <a:r>
              <a:rPr lang="en-US" sz="3200" dirty="0" err="1"/>
              <a:t>situação</a:t>
            </a:r>
            <a:r>
              <a:rPr lang="en-US" sz="3200" dirty="0"/>
              <a:t> </a:t>
            </a:r>
            <a:r>
              <a:rPr lang="en-US" sz="3200" b="1" dirty="0" smtClean="0">
                <a:solidFill>
                  <a:schemeClr val="accent2"/>
                </a:solidFill>
              </a:rPr>
              <a:t>social e </a:t>
            </a:r>
            <a:r>
              <a:rPr lang="en-US" sz="3200" b="1" dirty="0" err="1" smtClean="0">
                <a:solidFill>
                  <a:schemeClr val="accent2"/>
                </a:solidFill>
              </a:rPr>
              <a:t>econômica</a:t>
            </a:r>
            <a:r>
              <a:rPr lang="en-US" sz="3200" dirty="0" smtClean="0"/>
              <a:t> dos </a:t>
            </a:r>
            <a:r>
              <a:rPr lang="en-US" sz="3200" dirty="0" err="1" smtClean="0"/>
              <a:t>pescadores</a:t>
            </a:r>
            <a:r>
              <a:rPr lang="en-US" sz="3200" dirty="0" smtClean="0"/>
              <a:t> </a:t>
            </a:r>
            <a:r>
              <a:rPr lang="en-US" sz="3200" dirty="0" err="1" smtClean="0"/>
              <a:t>artesanais</a:t>
            </a:r>
            <a:endParaRPr lang="en-US" sz="3200" dirty="0"/>
          </a:p>
          <a:p>
            <a:pPr marL="285750" indent="-285750">
              <a:buFont typeface="Arial"/>
              <a:buChar char="•"/>
            </a:pPr>
            <a:endParaRPr lang="en-US" sz="3200" dirty="0"/>
          </a:p>
          <a:p>
            <a:pPr marL="285750" indent="-285750">
              <a:buFont typeface="Arial"/>
              <a:buChar char="•"/>
            </a:pPr>
            <a:r>
              <a:rPr lang="en-US" sz="3200" dirty="0" err="1" smtClean="0"/>
              <a:t>Tornar</a:t>
            </a:r>
            <a:r>
              <a:rPr lang="en-US" sz="3200" dirty="0" smtClean="0"/>
              <a:t> a </a:t>
            </a:r>
            <a:r>
              <a:rPr lang="en-US" sz="3200" dirty="0" err="1" smtClean="0"/>
              <a:t>pesca</a:t>
            </a:r>
            <a:r>
              <a:rPr lang="en-US" sz="3200" dirty="0" smtClean="0"/>
              <a:t> </a:t>
            </a:r>
            <a:r>
              <a:rPr lang="en-US" sz="3200" b="1" dirty="0" err="1" smtClean="0">
                <a:solidFill>
                  <a:schemeClr val="accent2"/>
                </a:solidFill>
              </a:rPr>
              <a:t>sustentável</a:t>
            </a:r>
            <a:endParaRPr lang="en-US" sz="3200" b="1" dirty="0">
              <a:solidFill>
                <a:schemeClr val="accent2"/>
              </a:solidFill>
            </a:endParaRPr>
          </a:p>
          <a:p>
            <a:endParaRPr lang="en-US" sz="2000" dirty="0"/>
          </a:p>
          <a:p>
            <a:endParaRPr lang="en-US" sz="3200" dirty="0"/>
          </a:p>
        </p:txBody>
      </p:sp>
    </p:spTree>
    <p:extLst>
      <p:ext uri="{BB962C8B-B14F-4D97-AF65-F5344CB8AC3E}">
        <p14:creationId xmlns="" xmlns:p14="http://schemas.microsoft.com/office/powerpoint/2010/main" val="1535061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91680" y="692696"/>
            <a:ext cx="45099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 smtClean="0"/>
              <a:t>Princípios</a:t>
            </a:r>
            <a:r>
              <a:rPr lang="en-US" sz="3600" b="1" dirty="0" smtClean="0"/>
              <a:t> </a:t>
            </a:r>
            <a:r>
              <a:rPr lang="en-US" sz="3600" b="1" dirty="0" err="1"/>
              <a:t>norteadores</a:t>
            </a:r>
            <a:endParaRPr lang="en-US" sz="36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763688" y="2276872"/>
            <a:ext cx="879928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3200" dirty="0" err="1" smtClean="0"/>
              <a:t>Direitos</a:t>
            </a:r>
            <a:r>
              <a:rPr lang="en-US" sz="3200" dirty="0" smtClean="0"/>
              <a:t> </a:t>
            </a:r>
            <a:r>
              <a:rPr lang="en-US" sz="3200" dirty="0" err="1"/>
              <a:t>humanos</a:t>
            </a:r>
            <a:r>
              <a:rPr lang="en-US" sz="3200" dirty="0"/>
              <a:t> e </a:t>
            </a:r>
            <a:r>
              <a:rPr lang="en-US" sz="3200" dirty="0" err="1"/>
              <a:t>dignidade</a:t>
            </a:r>
            <a:endParaRPr lang="en-US" sz="3200" dirty="0"/>
          </a:p>
          <a:p>
            <a:pPr marL="285750" indent="-285750">
              <a:buFont typeface="Arial"/>
              <a:buChar char="•"/>
            </a:pPr>
            <a:r>
              <a:rPr lang="en-US" sz="3200" dirty="0" err="1"/>
              <a:t>Respeito</a:t>
            </a:r>
            <a:r>
              <a:rPr lang="en-US" sz="3200" dirty="0"/>
              <a:t> a </a:t>
            </a:r>
            <a:r>
              <a:rPr lang="en-US" sz="3200" dirty="0" err="1"/>
              <a:t>cultura</a:t>
            </a:r>
            <a:endParaRPr lang="en-US" sz="3200" dirty="0"/>
          </a:p>
          <a:p>
            <a:pPr marL="285750" indent="-285750">
              <a:buFont typeface="Arial"/>
              <a:buChar char="•"/>
            </a:pPr>
            <a:r>
              <a:rPr lang="en-US" sz="3200" dirty="0" err="1"/>
              <a:t>Não-discriminação</a:t>
            </a:r>
            <a:endParaRPr lang="en-US" sz="3200" dirty="0"/>
          </a:p>
          <a:p>
            <a:pPr marL="285750" indent="-285750">
              <a:buFont typeface="Arial"/>
              <a:buChar char="•"/>
            </a:pPr>
            <a:r>
              <a:rPr lang="en-US" sz="3200" dirty="0" err="1" smtClean="0"/>
              <a:t>Igualdade</a:t>
            </a:r>
            <a:r>
              <a:rPr lang="en-US" sz="3200" dirty="0" smtClean="0"/>
              <a:t> </a:t>
            </a:r>
            <a:r>
              <a:rPr lang="en-US" sz="3200" dirty="0"/>
              <a:t>de </a:t>
            </a:r>
            <a:r>
              <a:rPr lang="en-US" sz="3200" dirty="0" err="1"/>
              <a:t>gênero</a:t>
            </a:r>
            <a:r>
              <a:rPr lang="en-US" sz="3200" dirty="0"/>
              <a:t> </a:t>
            </a:r>
          </a:p>
          <a:p>
            <a:pPr marL="285750" indent="-285750">
              <a:buFont typeface="Arial"/>
              <a:buChar char="•"/>
            </a:pPr>
            <a:r>
              <a:rPr lang="en-US" sz="3200" dirty="0" err="1"/>
              <a:t>Consulta</a:t>
            </a:r>
            <a:r>
              <a:rPr lang="en-US" sz="3200" dirty="0"/>
              <a:t> e </a:t>
            </a:r>
            <a:r>
              <a:rPr lang="en-US" sz="3200" dirty="0" err="1"/>
              <a:t>participação</a:t>
            </a:r>
            <a:endParaRPr lang="en-US" sz="3200" dirty="0"/>
          </a:p>
          <a:p>
            <a:pPr marL="285750" indent="-285750">
              <a:buFont typeface="Arial"/>
              <a:buChar char="•"/>
            </a:pPr>
            <a:r>
              <a:rPr lang="en-US" sz="3200" dirty="0" err="1"/>
              <a:t>Transparência</a:t>
            </a:r>
            <a:endParaRPr lang="en-US" sz="3200" dirty="0"/>
          </a:p>
          <a:p>
            <a:pPr marL="285750" indent="-285750">
              <a:buFont typeface="Arial"/>
              <a:buChar char="•"/>
            </a:pPr>
            <a:r>
              <a:rPr lang="en-US" sz="3200" dirty="0" err="1" smtClean="0"/>
              <a:t>Sustentabilidade</a:t>
            </a:r>
            <a:endParaRPr lang="en-US" sz="3200" dirty="0"/>
          </a:p>
        </p:txBody>
      </p:sp>
    </p:spTree>
    <p:extLst>
      <p:ext uri="{BB962C8B-B14F-4D97-AF65-F5344CB8AC3E}">
        <p14:creationId xmlns="" xmlns:p14="http://schemas.microsoft.com/office/powerpoint/2010/main" val="1661559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28690" y="1779687"/>
            <a:ext cx="9015310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altLang="pt-BR" sz="24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pt-BR" altLang="pt-BR" sz="25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pt-BR" altLang="pt-BR" sz="25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Governança da posse</a:t>
            </a:r>
            <a:r>
              <a:rPr lang="pt-BR" altLang="pt-BR" sz="2500" dirty="0" smtClean="0">
                <a:latin typeface="Times New Roman" pitchFamily="18" charset="0"/>
                <a:cs typeface="Times New Roman" pitchFamily="18" charset="0"/>
              </a:rPr>
              <a:t> na pesca de pequena escala e </a:t>
            </a:r>
            <a:r>
              <a:rPr lang="pt-BR" altLang="pt-BR" sz="25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gestão dos recursos</a:t>
            </a:r>
            <a:r>
              <a:rPr lang="pt-BR" altLang="pt-BR" sz="25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pt-BR" altLang="pt-BR" sz="2500" dirty="0" smtClean="0">
                <a:latin typeface="Times New Roman" pitchFamily="18" charset="0"/>
                <a:cs typeface="Times New Roman" pitchFamily="18" charset="0"/>
              </a:rPr>
              <a:t>2. Desenvolvimento social, emprego e </a:t>
            </a:r>
            <a:r>
              <a:rPr lang="pt-BR" altLang="pt-BR" sz="25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trabalho digno</a:t>
            </a:r>
          </a:p>
          <a:p>
            <a:r>
              <a:rPr lang="pt-BR" altLang="pt-BR" sz="25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pt-BR" altLang="pt-BR" sz="25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Cadeias Produtivas</a:t>
            </a:r>
            <a:r>
              <a:rPr lang="pt-BR" altLang="pt-BR" sz="2500" dirty="0" smtClean="0">
                <a:latin typeface="Times New Roman" pitchFamily="18" charset="0"/>
                <a:cs typeface="Times New Roman" pitchFamily="18" charset="0"/>
              </a:rPr>
              <a:t>, atividades pós-captura e comércio</a:t>
            </a:r>
          </a:p>
          <a:p>
            <a:r>
              <a:rPr lang="pt-BR" altLang="pt-BR" sz="2500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pt-BR" altLang="pt-BR" sz="25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Igualdade de gênero</a:t>
            </a:r>
          </a:p>
          <a:p>
            <a:r>
              <a:rPr lang="pt-BR" altLang="pt-BR" sz="2500" dirty="0" smtClean="0">
                <a:latin typeface="Times New Roman" pitchFamily="18" charset="0"/>
                <a:cs typeface="Times New Roman" pitchFamily="18" charset="0"/>
              </a:rPr>
              <a:t>5. Risco de desastres e alterações climáticas</a:t>
            </a:r>
          </a:p>
          <a:p>
            <a:r>
              <a:rPr lang="pt-BR" altLang="pt-BR" sz="2500" dirty="0" smtClean="0">
                <a:latin typeface="Times New Roman" pitchFamily="18" charset="0"/>
                <a:cs typeface="Times New Roman" pitchFamily="18" charset="0"/>
              </a:rPr>
              <a:t>6. Coerência das políticas, coordenação institucional e colaboração</a:t>
            </a:r>
          </a:p>
          <a:p>
            <a:r>
              <a:rPr lang="pt-BR" altLang="pt-BR" sz="2500" dirty="0" smtClean="0">
                <a:latin typeface="Times New Roman" pitchFamily="18" charset="0"/>
                <a:cs typeface="Times New Roman" pitchFamily="18" charset="0"/>
              </a:rPr>
              <a:t>7. Informação, pesquisa e comunicação</a:t>
            </a:r>
          </a:p>
          <a:p>
            <a:r>
              <a:rPr lang="pt-BR" altLang="pt-BR" sz="2500" dirty="0" smtClean="0">
                <a:latin typeface="Times New Roman" pitchFamily="18" charset="0"/>
                <a:cs typeface="Times New Roman" pitchFamily="18" charset="0"/>
              </a:rPr>
              <a:t>8. Desenvolvimento de capacidades</a:t>
            </a:r>
          </a:p>
          <a:p>
            <a:r>
              <a:rPr lang="pt-BR" altLang="pt-BR" sz="2500" dirty="0" smtClean="0">
                <a:latin typeface="Times New Roman" pitchFamily="18" charset="0"/>
                <a:cs typeface="Times New Roman" pitchFamily="18" charset="0"/>
              </a:rPr>
              <a:t>9. Apoio à implementação e monitoramento</a:t>
            </a:r>
            <a:endParaRPr lang="pt-BR" sz="25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Arial"/>
              <a:buChar char="•"/>
            </a:pPr>
            <a:endParaRPr lang="en-US" sz="3200" dirty="0"/>
          </a:p>
          <a:p>
            <a:pPr marL="457200" indent="-457200">
              <a:buFont typeface="Arial"/>
              <a:buChar char="•"/>
            </a:pPr>
            <a:endParaRPr lang="en-US" sz="3200" dirty="0"/>
          </a:p>
          <a:p>
            <a:pPr marL="457200" indent="-457200">
              <a:buFont typeface="Arial"/>
              <a:buChar char="•"/>
            </a:pPr>
            <a:endParaRPr lang="en-US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539552" y="620688"/>
            <a:ext cx="8064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/>
              <a:t>Conteúdo</a:t>
            </a:r>
            <a:r>
              <a:rPr lang="en-US" sz="3600" b="1" dirty="0" smtClean="0"/>
              <a:t> das </a:t>
            </a:r>
            <a:r>
              <a:rPr lang="en-US" sz="3600" b="1" dirty="0" err="1" smtClean="0"/>
              <a:t>Diretrizes</a:t>
            </a:r>
            <a:endParaRPr lang="en-US" sz="3600" b="1" dirty="0"/>
          </a:p>
        </p:txBody>
      </p:sp>
    </p:spTree>
    <p:extLst>
      <p:ext uri="{BB962C8B-B14F-4D97-AF65-F5344CB8AC3E}">
        <p14:creationId xmlns="" xmlns:p14="http://schemas.microsoft.com/office/powerpoint/2010/main" val="163954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476672"/>
            <a:ext cx="8064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/>
              <a:t>Governança</a:t>
            </a:r>
            <a:r>
              <a:rPr lang="en-US" sz="3600" b="1" dirty="0"/>
              <a:t> </a:t>
            </a:r>
            <a:r>
              <a:rPr lang="en-US" sz="3600" b="1" dirty="0" smtClean="0"/>
              <a:t>de posse</a:t>
            </a:r>
            <a:endParaRPr lang="en-US" sz="36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44714" y="1484784"/>
            <a:ext cx="8799286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ctr"/>
            <a:r>
              <a:rPr lang="en-US" sz="3200" dirty="0" err="1">
                <a:solidFill>
                  <a:schemeClr val="accent1"/>
                </a:solidFill>
              </a:rPr>
              <a:t>Assegurar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  <a:r>
              <a:rPr lang="en-US" sz="3200" dirty="0" err="1">
                <a:solidFill>
                  <a:schemeClr val="accent1"/>
                </a:solidFill>
              </a:rPr>
              <a:t>os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</a:rPr>
              <a:t>direitos</a:t>
            </a:r>
            <a:r>
              <a:rPr lang="en-US" sz="3200" b="1" dirty="0">
                <a:solidFill>
                  <a:schemeClr val="accent2"/>
                </a:solidFill>
              </a:rPr>
              <a:t> de </a:t>
            </a:r>
            <a:r>
              <a:rPr lang="en-US" sz="3200" b="1" dirty="0" smtClean="0">
                <a:solidFill>
                  <a:schemeClr val="accent2"/>
                </a:solidFill>
              </a:rPr>
              <a:t>posse de </a:t>
            </a:r>
            <a:r>
              <a:rPr lang="en-US" sz="3200" b="1" dirty="0" err="1" smtClean="0">
                <a:solidFill>
                  <a:schemeClr val="accent2"/>
                </a:solidFill>
              </a:rPr>
              <a:t>terras</a:t>
            </a:r>
            <a:r>
              <a:rPr lang="en-US" sz="3200" b="1" dirty="0" smtClean="0">
                <a:solidFill>
                  <a:schemeClr val="accent2"/>
                </a:solidFill>
              </a:rPr>
              <a:t>, </a:t>
            </a:r>
            <a:r>
              <a:rPr lang="en-US" sz="3200" b="1" dirty="0" err="1" smtClean="0">
                <a:solidFill>
                  <a:schemeClr val="accent2"/>
                </a:solidFill>
              </a:rPr>
              <a:t>lagos</a:t>
            </a:r>
            <a:r>
              <a:rPr lang="en-US" sz="3200" b="1" dirty="0" smtClean="0">
                <a:solidFill>
                  <a:schemeClr val="accent2"/>
                </a:solidFill>
              </a:rPr>
              <a:t> e </a:t>
            </a:r>
            <a:r>
              <a:rPr lang="en-US" sz="3200" b="1" dirty="0" err="1" smtClean="0">
                <a:solidFill>
                  <a:schemeClr val="accent2"/>
                </a:solidFill>
              </a:rPr>
              <a:t>rios</a:t>
            </a:r>
            <a:r>
              <a:rPr lang="en-US" sz="3200" dirty="0" smtClean="0">
                <a:solidFill>
                  <a:schemeClr val="accent1"/>
                </a:solidFill>
              </a:rPr>
              <a:t> das </a:t>
            </a:r>
            <a:r>
              <a:rPr lang="en-US" sz="3200" dirty="0" err="1" smtClean="0">
                <a:solidFill>
                  <a:schemeClr val="accent1"/>
                </a:solidFill>
              </a:rPr>
              <a:t>comunidades</a:t>
            </a:r>
            <a:r>
              <a:rPr lang="en-US" sz="3200" dirty="0" smtClean="0">
                <a:solidFill>
                  <a:schemeClr val="accent1"/>
                </a:solidFill>
              </a:rPr>
              <a:t> </a:t>
            </a:r>
            <a:r>
              <a:rPr lang="en-US" sz="3200" dirty="0" err="1" smtClean="0">
                <a:solidFill>
                  <a:schemeClr val="accent1"/>
                </a:solidFill>
              </a:rPr>
              <a:t>indígenas</a:t>
            </a:r>
            <a:endParaRPr lang="en-US" sz="3200" dirty="0" smtClean="0">
              <a:solidFill>
                <a:schemeClr val="accent1"/>
              </a:solidFill>
            </a:endParaRPr>
          </a:p>
          <a:p>
            <a:pPr marL="285750" indent="-285750" algn="ctr"/>
            <a:endParaRPr lang="en-US" sz="2800" dirty="0" smtClean="0"/>
          </a:p>
          <a:p>
            <a:pPr marL="285750" indent="-285750" algn="ctr"/>
            <a:r>
              <a:rPr lang="pt-BR" sz="2400" dirty="0" smtClean="0"/>
              <a:t>“Os Estados deveriam assegurar que os pescadores e suas comunidades desfrutem de direitos de posse seguros e equitativos”</a:t>
            </a:r>
          </a:p>
          <a:p>
            <a:pPr marL="285750" indent="-285750" algn="ctr"/>
            <a:endParaRPr lang="pt-BR" sz="2400" dirty="0" smtClean="0"/>
          </a:p>
          <a:p>
            <a:pPr marL="285750" indent="-285750" algn="ctr"/>
            <a:r>
              <a:rPr lang="pt-BR" sz="2400" dirty="0" smtClean="0"/>
              <a:t>“Os Estados deveriam assegurar que as comunidades de pescadores não sejam expulsas de seus territórios e que os seus direitos legítimos de posse não sejam retirados ou violados.”</a:t>
            </a:r>
          </a:p>
          <a:p>
            <a:pPr marL="285750" indent="-285750" algn="ctr"/>
            <a:endParaRPr lang="en-US" sz="3200" dirty="0"/>
          </a:p>
          <a:p>
            <a:pPr marL="285750" indent="-285750">
              <a:buFont typeface="Arial"/>
              <a:buChar char="•"/>
            </a:pPr>
            <a:endParaRPr lang="en-US" sz="3200" dirty="0"/>
          </a:p>
          <a:p>
            <a:pPr marL="285750" indent="-285750">
              <a:buFont typeface="Arial"/>
              <a:buChar char="•"/>
            </a:pPr>
            <a:endParaRPr lang="en-US" sz="3200" dirty="0"/>
          </a:p>
        </p:txBody>
      </p:sp>
    </p:spTree>
    <p:extLst>
      <p:ext uri="{BB962C8B-B14F-4D97-AF65-F5344CB8AC3E}">
        <p14:creationId xmlns="" xmlns:p14="http://schemas.microsoft.com/office/powerpoint/2010/main" val="3479855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620688"/>
            <a:ext cx="8064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/>
              <a:t>Governança</a:t>
            </a:r>
            <a:r>
              <a:rPr lang="en-US" sz="3600" b="1" dirty="0"/>
              <a:t> </a:t>
            </a:r>
            <a:r>
              <a:rPr lang="en-US" sz="3600" b="1" dirty="0" smtClean="0"/>
              <a:t>de posse</a:t>
            </a:r>
            <a:endParaRPr lang="en-US" sz="36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44714" y="1556792"/>
            <a:ext cx="8799286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/>
            <a:endParaRPr lang="en-US" sz="1200" dirty="0"/>
          </a:p>
          <a:p>
            <a:pPr marL="285750" indent="-285750" algn="ctr"/>
            <a:r>
              <a:rPr lang="en-US" sz="3200" dirty="0" err="1" smtClean="0">
                <a:solidFill>
                  <a:schemeClr val="accent1"/>
                </a:solidFill>
              </a:rPr>
              <a:t>Respeitar</a:t>
            </a:r>
            <a:r>
              <a:rPr lang="en-US" sz="3200" dirty="0" smtClean="0">
                <a:solidFill>
                  <a:schemeClr val="accent1"/>
                </a:solidFill>
              </a:rPr>
              <a:t> a </a:t>
            </a:r>
            <a:r>
              <a:rPr lang="en-US" sz="3200" b="1" dirty="0" err="1" smtClean="0">
                <a:solidFill>
                  <a:schemeClr val="accent2"/>
                </a:solidFill>
              </a:rPr>
              <a:t>cultura</a:t>
            </a:r>
            <a:r>
              <a:rPr lang="en-US" sz="3200" dirty="0" smtClean="0">
                <a:solidFill>
                  <a:schemeClr val="accent1"/>
                </a:solidFill>
              </a:rPr>
              <a:t>. </a:t>
            </a:r>
            <a:r>
              <a:rPr lang="en-US" sz="3200" dirty="0" err="1" smtClean="0">
                <a:solidFill>
                  <a:schemeClr val="accent1"/>
                </a:solidFill>
              </a:rPr>
              <a:t>Respeitar</a:t>
            </a:r>
            <a:r>
              <a:rPr lang="en-US" sz="3200" dirty="0" smtClean="0">
                <a:solidFill>
                  <a:schemeClr val="accent1"/>
                </a:solidFill>
              </a:rPr>
              <a:t> o </a:t>
            </a:r>
            <a:r>
              <a:rPr lang="en-US" sz="3200" dirty="0" err="1" smtClean="0">
                <a:solidFill>
                  <a:schemeClr val="accent1"/>
                </a:solidFill>
              </a:rPr>
              <a:t>manejo</a:t>
            </a:r>
            <a:r>
              <a:rPr lang="en-US" sz="3200" dirty="0" smtClean="0">
                <a:solidFill>
                  <a:schemeClr val="accent1"/>
                </a:solidFill>
              </a:rPr>
              <a:t>, </a:t>
            </a:r>
            <a:r>
              <a:rPr lang="en-US" sz="3200" dirty="0" err="1" smtClean="0">
                <a:solidFill>
                  <a:schemeClr val="accent1"/>
                </a:solidFill>
              </a:rPr>
              <a:t>conhecimento</a:t>
            </a:r>
            <a:r>
              <a:rPr lang="en-US" sz="3200" dirty="0" smtClean="0">
                <a:solidFill>
                  <a:schemeClr val="accent1"/>
                </a:solidFill>
              </a:rPr>
              <a:t> e </a:t>
            </a:r>
            <a:r>
              <a:rPr lang="en-US" sz="3200" dirty="0" err="1" smtClean="0">
                <a:solidFill>
                  <a:schemeClr val="accent1"/>
                </a:solidFill>
              </a:rPr>
              <a:t>práticas</a:t>
            </a:r>
            <a:r>
              <a:rPr lang="en-US" sz="3200" dirty="0" smtClean="0">
                <a:solidFill>
                  <a:schemeClr val="accent1"/>
                </a:solidFill>
              </a:rPr>
              <a:t> das </a:t>
            </a:r>
            <a:r>
              <a:rPr lang="en-US" sz="3200" dirty="0" err="1" smtClean="0">
                <a:solidFill>
                  <a:schemeClr val="accent1"/>
                </a:solidFill>
              </a:rPr>
              <a:t>comunidades</a:t>
            </a:r>
            <a:r>
              <a:rPr lang="en-US" sz="3200" dirty="0" smtClean="0">
                <a:solidFill>
                  <a:schemeClr val="accent1"/>
                </a:solidFill>
              </a:rPr>
              <a:t> </a:t>
            </a:r>
            <a:r>
              <a:rPr lang="en-US" sz="3200" dirty="0" err="1" smtClean="0">
                <a:solidFill>
                  <a:schemeClr val="accent1"/>
                </a:solidFill>
              </a:rPr>
              <a:t>indígenas</a:t>
            </a:r>
            <a:endParaRPr lang="en-US" sz="3200" dirty="0" smtClean="0">
              <a:solidFill>
                <a:schemeClr val="accent1"/>
              </a:solidFill>
            </a:endParaRPr>
          </a:p>
          <a:p>
            <a:pPr marL="285750" indent="-285750" algn="ctr"/>
            <a:endParaRPr lang="en-US" sz="2800" dirty="0" smtClean="0">
              <a:solidFill>
                <a:schemeClr val="accent1"/>
              </a:solidFill>
            </a:endParaRPr>
          </a:p>
          <a:p>
            <a:pPr marL="285750" indent="-285750" algn="ctr"/>
            <a:r>
              <a:rPr lang="pt-BR" sz="2800" dirty="0" smtClean="0"/>
              <a:t>“O governo, assim como todas as partes envolvidas no manejo da pesca, devem assegurar que a cultura, as práticas, o conhecimento e a tradição dos povos indígenas e tradicionais sejam reconhecidos, respeitados e sirvam como base para  os processos de manejo local.” </a:t>
            </a:r>
            <a:endParaRPr lang="en-US" sz="2800" dirty="0"/>
          </a:p>
          <a:p>
            <a:pPr marL="285750" indent="-285750">
              <a:buFont typeface="Arial"/>
              <a:buChar char="•"/>
            </a:pPr>
            <a:endParaRPr lang="en-US" sz="3200" dirty="0"/>
          </a:p>
          <a:p>
            <a:pPr marL="285750" indent="-285750">
              <a:buFont typeface="Arial"/>
              <a:buChar char="•"/>
            </a:pPr>
            <a:endParaRPr lang="en-US" sz="3200" dirty="0"/>
          </a:p>
        </p:txBody>
      </p:sp>
    </p:spTree>
    <p:extLst>
      <p:ext uri="{BB962C8B-B14F-4D97-AF65-F5344CB8AC3E}">
        <p14:creationId xmlns="" xmlns:p14="http://schemas.microsoft.com/office/powerpoint/2010/main" val="3479855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620688"/>
            <a:ext cx="8064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/>
              <a:t>Governança</a:t>
            </a:r>
            <a:r>
              <a:rPr lang="en-US" sz="3600" b="1" dirty="0"/>
              <a:t> </a:t>
            </a:r>
            <a:r>
              <a:rPr lang="en-US" sz="3600" b="1" dirty="0" smtClean="0"/>
              <a:t>de posse</a:t>
            </a:r>
            <a:endParaRPr lang="en-US" sz="36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23528" y="1916832"/>
            <a:ext cx="879928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ctr"/>
            <a:r>
              <a:rPr lang="en-US" sz="3200" dirty="0" err="1" smtClean="0">
                <a:solidFill>
                  <a:schemeClr val="accent1"/>
                </a:solidFill>
              </a:rPr>
              <a:t>Prover</a:t>
            </a:r>
            <a:r>
              <a:rPr lang="en-US" sz="3200" dirty="0" smtClean="0">
                <a:solidFill>
                  <a:schemeClr val="accent1"/>
                </a:solidFill>
              </a:rPr>
              <a:t> o </a:t>
            </a:r>
            <a:r>
              <a:rPr lang="en-US" sz="3200" b="1" dirty="0" err="1" smtClean="0">
                <a:solidFill>
                  <a:schemeClr val="accent2"/>
                </a:solidFill>
              </a:rPr>
              <a:t>acesso</a:t>
            </a:r>
            <a:r>
              <a:rPr lang="en-US" sz="3200" b="1" dirty="0" smtClean="0">
                <a:solidFill>
                  <a:schemeClr val="accent2"/>
                </a:solidFill>
              </a:rPr>
              <a:t> </a:t>
            </a:r>
            <a:r>
              <a:rPr lang="en-US" sz="3200" b="1" dirty="0" err="1" smtClean="0">
                <a:solidFill>
                  <a:schemeClr val="accent2"/>
                </a:solidFill>
              </a:rPr>
              <a:t>preferencial</a:t>
            </a:r>
            <a:r>
              <a:rPr lang="en-US" sz="3200" b="1" dirty="0" smtClean="0">
                <a:solidFill>
                  <a:schemeClr val="accent1"/>
                </a:solidFill>
              </a:rPr>
              <a:t> </a:t>
            </a:r>
            <a:r>
              <a:rPr lang="en-US" sz="3200" dirty="0">
                <a:solidFill>
                  <a:schemeClr val="accent1"/>
                </a:solidFill>
              </a:rPr>
              <a:t>dos </a:t>
            </a:r>
            <a:r>
              <a:rPr lang="en-US" sz="3200" dirty="0" err="1" smtClean="0">
                <a:solidFill>
                  <a:schemeClr val="accent1"/>
                </a:solidFill>
              </a:rPr>
              <a:t>pescadores</a:t>
            </a:r>
            <a:r>
              <a:rPr lang="en-US" sz="3200" dirty="0" smtClean="0">
                <a:solidFill>
                  <a:schemeClr val="accent1"/>
                </a:solidFill>
              </a:rPr>
              <a:t> </a:t>
            </a:r>
            <a:r>
              <a:rPr lang="en-US" sz="3200" dirty="0" err="1" smtClean="0">
                <a:solidFill>
                  <a:schemeClr val="accent1"/>
                </a:solidFill>
              </a:rPr>
              <a:t>artesanais</a:t>
            </a:r>
            <a:r>
              <a:rPr lang="en-US" sz="3200" dirty="0" smtClean="0">
                <a:solidFill>
                  <a:schemeClr val="accent1"/>
                </a:solidFill>
              </a:rPr>
              <a:t> </a:t>
            </a:r>
            <a:r>
              <a:rPr lang="en-US" sz="3200" dirty="0" err="1" smtClean="0">
                <a:solidFill>
                  <a:schemeClr val="accent1"/>
                </a:solidFill>
              </a:rPr>
              <a:t>às</a:t>
            </a:r>
            <a:r>
              <a:rPr lang="en-US" sz="3200" dirty="0" smtClean="0">
                <a:solidFill>
                  <a:schemeClr val="accent1"/>
                </a:solidFill>
              </a:rPr>
              <a:t> </a:t>
            </a:r>
            <a:r>
              <a:rPr lang="en-US" sz="3200" dirty="0" err="1" smtClean="0">
                <a:solidFill>
                  <a:schemeClr val="accent1"/>
                </a:solidFill>
              </a:rPr>
              <a:t>águas</a:t>
            </a:r>
            <a:r>
              <a:rPr lang="en-US" sz="3200" dirty="0" smtClean="0">
                <a:solidFill>
                  <a:schemeClr val="accent1"/>
                </a:solidFill>
              </a:rPr>
              <a:t> e </a:t>
            </a:r>
            <a:r>
              <a:rPr lang="en-US" sz="3200" dirty="0" err="1" smtClean="0">
                <a:solidFill>
                  <a:schemeClr val="accent1"/>
                </a:solidFill>
              </a:rPr>
              <a:t>aos</a:t>
            </a:r>
            <a:r>
              <a:rPr lang="en-US" sz="3200" dirty="0" smtClean="0">
                <a:solidFill>
                  <a:schemeClr val="accent1"/>
                </a:solidFill>
              </a:rPr>
              <a:t> </a:t>
            </a:r>
            <a:r>
              <a:rPr lang="en-US" sz="3200" dirty="0" err="1" smtClean="0">
                <a:solidFill>
                  <a:schemeClr val="accent1"/>
                </a:solidFill>
              </a:rPr>
              <a:t>recursos</a:t>
            </a:r>
            <a:r>
              <a:rPr lang="en-US" sz="3200" dirty="0" smtClean="0">
                <a:solidFill>
                  <a:schemeClr val="accent1"/>
                </a:solidFill>
              </a:rPr>
              <a:t> </a:t>
            </a:r>
            <a:r>
              <a:rPr lang="en-US" sz="3200" dirty="0" err="1" smtClean="0">
                <a:solidFill>
                  <a:schemeClr val="accent1"/>
                </a:solidFill>
              </a:rPr>
              <a:t>pesqueiros</a:t>
            </a:r>
            <a:r>
              <a:rPr lang="en-US" sz="3200" dirty="0" smtClean="0">
                <a:solidFill>
                  <a:schemeClr val="accent1"/>
                </a:solidFill>
              </a:rPr>
              <a:t> </a:t>
            </a:r>
          </a:p>
          <a:p>
            <a:pPr marL="285750" indent="-285750" algn="ctr"/>
            <a:endParaRPr lang="en-US" sz="3200" dirty="0" smtClean="0"/>
          </a:p>
          <a:p>
            <a:pPr marL="285750" indent="-285750" algn="ctr"/>
            <a:r>
              <a:rPr lang="pt-BR" sz="2800" dirty="0" smtClean="0"/>
              <a:t>“Os Estados deveriam garantir acesso preferencial aos pescadores artesanais nas águas sob jurisdição nacional.  Quando apropriado, deveriam ser consideradas medidas específicas, nomeadamente a criação e o respeito das zonas exclusivas para a pesca de pequena escala”.</a:t>
            </a:r>
            <a:endParaRPr lang="en-US" sz="2800" dirty="0"/>
          </a:p>
          <a:p>
            <a:pPr marL="285750" indent="-285750">
              <a:buFont typeface="Arial"/>
              <a:buChar char="•"/>
            </a:pPr>
            <a:endParaRPr lang="en-US" sz="3200" dirty="0"/>
          </a:p>
          <a:p>
            <a:pPr marL="285750" indent="-285750">
              <a:buFont typeface="Arial"/>
              <a:buChar char="•"/>
            </a:pPr>
            <a:endParaRPr lang="en-US" sz="3200" dirty="0"/>
          </a:p>
          <a:p>
            <a:pPr marL="285750" indent="-285750">
              <a:buFont typeface="Arial"/>
              <a:buChar char="•"/>
            </a:pPr>
            <a:endParaRPr lang="en-US" sz="3200" dirty="0"/>
          </a:p>
        </p:txBody>
      </p:sp>
    </p:spTree>
    <p:extLst>
      <p:ext uri="{BB962C8B-B14F-4D97-AF65-F5344CB8AC3E}">
        <p14:creationId xmlns="" xmlns:p14="http://schemas.microsoft.com/office/powerpoint/2010/main" val="3479855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28690" y="1779687"/>
            <a:ext cx="9015310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sz="3200" dirty="0" err="1" smtClean="0"/>
              <a:t>Manejo</a:t>
            </a:r>
            <a:r>
              <a:rPr lang="en-US" sz="3200" dirty="0" smtClean="0"/>
              <a:t> </a:t>
            </a:r>
            <a:r>
              <a:rPr lang="en-US" sz="3200" b="1" dirty="0" err="1" smtClean="0">
                <a:solidFill>
                  <a:schemeClr val="accent2"/>
                </a:solidFill>
              </a:rPr>
              <a:t>sustentável</a:t>
            </a:r>
            <a:r>
              <a:rPr lang="en-US" sz="3200" dirty="0" smtClean="0"/>
              <a:t> </a:t>
            </a:r>
            <a:r>
              <a:rPr lang="en-US" sz="3200" dirty="0" err="1" smtClean="0"/>
              <a:t>da</a:t>
            </a:r>
            <a:r>
              <a:rPr lang="en-US" sz="3200" dirty="0" smtClean="0"/>
              <a:t> </a:t>
            </a:r>
            <a:r>
              <a:rPr lang="en-US" sz="3200" dirty="0" err="1" smtClean="0"/>
              <a:t>pesca</a:t>
            </a:r>
            <a:endParaRPr lang="en-US" sz="3200" dirty="0" smtClean="0"/>
          </a:p>
          <a:p>
            <a:pPr marL="457200" indent="-457200">
              <a:buFont typeface="Arial" pitchFamily="34" charset="0"/>
              <a:buChar char="•"/>
            </a:pPr>
            <a:endParaRPr lang="en-US" sz="3200" dirty="0"/>
          </a:p>
          <a:p>
            <a:pPr marL="457200" indent="-457200">
              <a:buFont typeface="Arial" pitchFamily="34" charset="0"/>
              <a:buChar char="•"/>
            </a:pPr>
            <a:r>
              <a:rPr lang="en-US" sz="3200" dirty="0" err="1" smtClean="0"/>
              <a:t>Apoiar</a:t>
            </a:r>
            <a:r>
              <a:rPr lang="en-US" sz="3200" dirty="0" smtClean="0"/>
              <a:t>, </a:t>
            </a:r>
            <a:r>
              <a:rPr lang="en-US" sz="3200" dirty="0" err="1" smtClean="0"/>
              <a:t>capacitar</a:t>
            </a:r>
            <a:r>
              <a:rPr lang="en-US" sz="3200" dirty="0" smtClean="0"/>
              <a:t>, </a:t>
            </a:r>
            <a:r>
              <a:rPr lang="en-US" sz="3200" dirty="0" err="1" smtClean="0"/>
              <a:t>facilitar</a:t>
            </a:r>
            <a:r>
              <a:rPr lang="en-US" sz="3200" dirty="0" smtClean="0"/>
              <a:t> as </a:t>
            </a:r>
            <a:r>
              <a:rPr lang="en-US" sz="3200" dirty="0" err="1" smtClean="0"/>
              <a:t>comunidades</a:t>
            </a:r>
            <a:r>
              <a:rPr lang="en-US" sz="3200" dirty="0" smtClean="0"/>
              <a:t> </a:t>
            </a:r>
            <a:r>
              <a:rPr lang="en-US" sz="3200" dirty="0" err="1" smtClean="0"/>
              <a:t>indígenas</a:t>
            </a:r>
            <a:r>
              <a:rPr lang="en-US" sz="3200" dirty="0" smtClean="0"/>
              <a:t> </a:t>
            </a:r>
            <a:r>
              <a:rPr lang="en-US" sz="3200" dirty="0" err="1" smtClean="0"/>
              <a:t>para</a:t>
            </a:r>
            <a:r>
              <a:rPr lang="en-US" sz="3200" dirty="0" smtClean="0"/>
              <a:t> </a:t>
            </a:r>
            <a:r>
              <a:rPr lang="en-US" sz="3200" dirty="0" err="1" smtClean="0"/>
              <a:t>realizarem</a:t>
            </a:r>
            <a:r>
              <a:rPr lang="en-US" sz="3200" dirty="0" smtClean="0"/>
              <a:t> o </a:t>
            </a:r>
            <a:r>
              <a:rPr lang="en-US" sz="3200" b="1" dirty="0" err="1" smtClean="0">
                <a:solidFill>
                  <a:schemeClr val="accent2"/>
                </a:solidFill>
              </a:rPr>
              <a:t>manejo</a:t>
            </a:r>
            <a:r>
              <a:rPr lang="en-US" sz="3200" dirty="0" smtClean="0"/>
              <a:t> </a:t>
            </a:r>
            <a:endParaRPr lang="en-US" sz="3200" dirty="0"/>
          </a:p>
          <a:p>
            <a:pPr marL="457200" indent="-457200">
              <a:buFont typeface="Arial"/>
              <a:buChar char="•"/>
            </a:pPr>
            <a:endParaRPr lang="en-US" dirty="0"/>
          </a:p>
          <a:p>
            <a:pPr marL="457200" indent="-457200">
              <a:buFont typeface="Arial"/>
              <a:buChar char="•"/>
            </a:pPr>
            <a:r>
              <a:rPr lang="en-US" sz="3200" dirty="0" err="1" smtClean="0"/>
              <a:t>Manejo</a:t>
            </a:r>
            <a:r>
              <a:rPr lang="en-US" sz="3200" dirty="0" smtClean="0"/>
              <a:t> </a:t>
            </a:r>
            <a:r>
              <a:rPr lang="en-US" sz="3200" dirty="0" err="1" smtClean="0"/>
              <a:t>tendo</a:t>
            </a:r>
            <a:r>
              <a:rPr lang="en-US" sz="3200" dirty="0" smtClean="0"/>
              <a:t> </a:t>
            </a:r>
            <a:r>
              <a:rPr lang="en-US" sz="3200" dirty="0" err="1" smtClean="0"/>
              <a:t>como</a:t>
            </a:r>
            <a:r>
              <a:rPr lang="en-US" sz="3200" dirty="0" smtClean="0"/>
              <a:t> </a:t>
            </a:r>
            <a:r>
              <a:rPr lang="en-US" sz="3200" b="1" dirty="0" smtClean="0">
                <a:solidFill>
                  <a:schemeClr val="accent2"/>
                </a:solidFill>
              </a:rPr>
              <a:t>base</a:t>
            </a:r>
            <a:r>
              <a:rPr lang="en-US" sz="3200" dirty="0" smtClean="0"/>
              <a:t> o </a:t>
            </a:r>
            <a:r>
              <a:rPr lang="en-US" sz="3200" dirty="0" err="1" smtClean="0"/>
              <a:t>conhecimento</a:t>
            </a:r>
            <a:r>
              <a:rPr lang="en-US" sz="3200" dirty="0" smtClean="0"/>
              <a:t> e </a:t>
            </a:r>
            <a:r>
              <a:rPr lang="en-US" sz="3200" dirty="0" err="1" smtClean="0"/>
              <a:t>práticas</a:t>
            </a:r>
            <a:r>
              <a:rPr lang="en-US" sz="3200" dirty="0" smtClean="0"/>
              <a:t> das </a:t>
            </a:r>
            <a:r>
              <a:rPr lang="en-US" sz="3200" dirty="0" err="1" smtClean="0"/>
              <a:t>comunidades</a:t>
            </a:r>
            <a:r>
              <a:rPr lang="en-US" sz="3200" dirty="0" smtClean="0"/>
              <a:t> </a:t>
            </a:r>
            <a:r>
              <a:rPr lang="en-US" sz="3200" dirty="0" err="1" smtClean="0"/>
              <a:t>indígenas</a:t>
            </a:r>
            <a:endParaRPr lang="en-US" sz="3200" dirty="0"/>
          </a:p>
          <a:p>
            <a:endParaRPr lang="en-US" dirty="0"/>
          </a:p>
          <a:p>
            <a:pPr marL="457200" indent="-457200">
              <a:buFont typeface="Arial"/>
              <a:buChar char="•"/>
            </a:pPr>
            <a:r>
              <a:rPr lang="en-US" sz="3200" dirty="0" err="1" smtClean="0"/>
              <a:t>Manejo</a:t>
            </a:r>
            <a:r>
              <a:rPr lang="en-US" sz="3200" dirty="0" smtClean="0"/>
              <a:t> </a:t>
            </a:r>
            <a:r>
              <a:rPr lang="en-US" sz="3200" b="1" dirty="0" err="1" smtClean="0">
                <a:solidFill>
                  <a:schemeClr val="accent2"/>
                </a:solidFill>
              </a:rPr>
              <a:t>participativo</a:t>
            </a:r>
            <a:r>
              <a:rPr lang="en-US" sz="3200" dirty="0" smtClean="0"/>
              <a:t> e </a:t>
            </a:r>
            <a:r>
              <a:rPr lang="en-US" sz="3200" b="1" dirty="0" err="1" smtClean="0">
                <a:solidFill>
                  <a:schemeClr val="accent2"/>
                </a:solidFill>
              </a:rPr>
              <a:t>transparente</a:t>
            </a:r>
            <a:endParaRPr lang="en-US" sz="3200" b="1" dirty="0">
              <a:solidFill>
                <a:schemeClr val="accent2"/>
              </a:solidFill>
            </a:endParaRPr>
          </a:p>
          <a:p>
            <a:pPr marL="457200" indent="-457200">
              <a:buFont typeface="Arial"/>
              <a:buChar char="•"/>
            </a:pPr>
            <a:endParaRPr lang="en-US" sz="3200" dirty="0"/>
          </a:p>
          <a:p>
            <a:pPr marL="457200" indent="-457200">
              <a:buFont typeface="Arial"/>
              <a:buChar char="•"/>
            </a:pPr>
            <a:endParaRPr lang="en-US" sz="3200" dirty="0"/>
          </a:p>
          <a:p>
            <a:pPr marL="457200" indent="-457200">
              <a:buFont typeface="Arial"/>
              <a:buChar char="•"/>
            </a:pPr>
            <a:endParaRPr lang="en-US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539552" y="620688"/>
            <a:ext cx="8064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/>
              <a:t>Manejo</a:t>
            </a:r>
            <a:r>
              <a:rPr lang="en-US" sz="3600" b="1" dirty="0" smtClean="0"/>
              <a:t> dos </a:t>
            </a:r>
            <a:r>
              <a:rPr lang="en-US" sz="3600" b="1" dirty="0" err="1" smtClean="0"/>
              <a:t>recursos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pesqueiros</a:t>
            </a:r>
            <a:endParaRPr lang="en-US" sz="3600" b="1" dirty="0"/>
          </a:p>
        </p:txBody>
      </p:sp>
    </p:spTree>
    <p:extLst>
      <p:ext uri="{BB962C8B-B14F-4D97-AF65-F5344CB8AC3E}">
        <p14:creationId xmlns="" xmlns:p14="http://schemas.microsoft.com/office/powerpoint/2010/main" val="163954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ívico">
  <a:themeElements>
    <a:clrScheme name="Aspect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ívico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ívico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4834</TotalTime>
  <Words>553</Words>
  <Application>Microsoft Office PowerPoint</Application>
  <PresentationFormat>Apresentação na tela (4:3)</PresentationFormat>
  <Paragraphs>86</Paragraphs>
  <Slides>11</Slides>
  <Notes>6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2" baseType="lpstr">
      <vt:lpstr>Cívico</vt:lpstr>
      <vt:lpstr>Diretrizes Voluntárias para garantir a Pesca de Pequena Escala Sustentável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  OBRIGADA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beatriz.mesquita</dc:creator>
  <cp:lastModifiedBy>hp</cp:lastModifiedBy>
  <cp:revision>518</cp:revision>
  <dcterms:created xsi:type="dcterms:W3CDTF">2012-02-02T12:29:58Z</dcterms:created>
  <dcterms:modified xsi:type="dcterms:W3CDTF">2019-06-19T13:47:28Z</dcterms:modified>
</cp:coreProperties>
</file>