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4" r:id="rId3"/>
    <p:sldId id="278" r:id="rId4"/>
    <p:sldId id="279" r:id="rId5"/>
    <p:sldId id="280" r:id="rId6"/>
    <p:sldId id="281" r:id="rId7"/>
    <p:sldId id="282" r:id="rId8"/>
    <p:sldId id="284" r:id="rId9"/>
    <p:sldId id="28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03" autoAdjust="0"/>
    <p:restoredTop sz="86364" autoAdjust="0"/>
  </p:normalViewPr>
  <p:slideViewPr>
    <p:cSldViewPr snapToGrid="0">
      <p:cViewPr varScale="1">
        <p:scale>
          <a:sx n="63" d="100"/>
          <a:sy n="63" d="100"/>
        </p:scale>
        <p:origin x="52" y="420"/>
      </p:cViewPr>
      <p:guideLst/>
    </p:cSldViewPr>
  </p:slideViewPr>
  <p:outlineViewPr>
    <p:cViewPr>
      <p:scale>
        <a:sx n="33" d="100"/>
        <a:sy n="33" d="100"/>
      </p:scale>
      <p:origin x="0" y="-778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1FE1B-9908-4489-A75B-FDE49E22CD2B}" type="datetimeFigureOut">
              <a:rPr lang="en-US" smtClean="0"/>
              <a:t>7/7/2021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416C56-E3A8-415E-921D-853D4950218E}" type="slidenum">
              <a:rPr lang="en-US" smtClean="0"/>
              <a:t>‹#›</a:t>
            </a:fld>
            <a:endParaRPr lang="en-US"/>
          </a:p>
        </p:txBody>
      </p:sp>
    </p:spTree>
    <p:extLst>
      <p:ext uri="{BB962C8B-B14F-4D97-AF65-F5344CB8AC3E}">
        <p14:creationId xmlns:p14="http://schemas.microsoft.com/office/powerpoint/2010/main" val="2867959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416C56-E3A8-415E-921D-853D4950218E}" type="slidenum">
              <a:rPr lang="en-US" smtClean="0"/>
              <a:t>1</a:t>
            </a:fld>
            <a:endParaRPr lang="en-US"/>
          </a:p>
        </p:txBody>
      </p:sp>
    </p:spTree>
    <p:extLst>
      <p:ext uri="{BB962C8B-B14F-4D97-AF65-F5344CB8AC3E}">
        <p14:creationId xmlns:p14="http://schemas.microsoft.com/office/powerpoint/2010/main" val="3369279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416C56-E3A8-415E-921D-853D4950218E}" type="slidenum">
              <a:rPr lang="en-US" smtClean="0"/>
              <a:t>4</a:t>
            </a:fld>
            <a:endParaRPr lang="en-US"/>
          </a:p>
        </p:txBody>
      </p:sp>
    </p:spTree>
    <p:extLst>
      <p:ext uri="{BB962C8B-B14F-4D97-AF65-F5344CB8AC3E}">
        <p14:creationId xmlns:p14="http://schemas.microsoft.com/office/powerpoint/2010/main" val="3090051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416C56-E3A8-415E-921D-853D4950218E}" type="slidenum">
              <a:rPr lang="en-US" smtClean="0"/>
              <a:t>7</a:t>
            </a:fld>
            <a:endParaRPr lang="en-US"/>
          </a:p>
        </p:txBody>
      </p:sp>
    </p:spTree>
    <p:extLst>
      <p:ext uri="{BB962C8B-B14F-4D97-AF65-F5344CB8AC3E}">
        <p14:creationId xmlns:p14="http://schemas.microsoft.com/office/powerpoint/2010/main" val="3505886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416C56-E3A8-415E-921D-853D4950218E}" type="slidenum">
              <a:rPr lang="en-US" smtClean="0"/>
              <a:t>9</a:t>
            </a:fld>
            <a:endParaRPr lang="en-US"/>
          </a:p>
        </p:txBody>
      </p:sp>
    </p:spTree>
    <p:extLst>
      <p:ext uri="{BB962C8B-B14F-4D97-AF65-F5344CB8AC3E}">
        <p14:creationId xmlns:p14="http://schemas.microsoft.com/office/powerpoint/2010/main" val="824642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D5ADF-2F8B-4D08-8ABC-0DABC4C001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0124B1-72E1-465A-8F6B-FAEAA9CAAA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28AD9E1-E6B1-4686-907B-93838082ABDA}"/>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2A795B02-A9E5-484A-84A7-1D9C09B6FD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CF6A82-A6EC-4F65-831C-D6B8B65531DD}"/>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4209855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BBAEE-4781-456E-BE95-E849AD11A8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234D7-0CCD-4BAE-A95E-7793F89D1F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5D2F7A-985F-4F94-A860-FAA39D4D91EB}"/>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B5250F6E-B0A0-473A-AEEE-81205F746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2E2EBB-222B-4A85-AADB-EC0816E5DBCB}"/>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2308356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C6C8DC-C88E-4FB6-A91D-09841742CF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FA1FB8-412D-408B-BEF3-25ADE0210E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5E26AF-EE65-44F7-98B6-39A5625580C8}"/>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387C036C-1FF5-4A6F-9A1C-2DCEE8276D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2DC4F5-F0E0-4BD2-A06D-00963389C7ED}"/>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1982119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DF3D9-8022-4FC1-B2CC-4107529AFE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5DE6CD-B94F-4452-9703-41B6380B15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5ED05C-372B-42DB-9656-EF0A766B095F}"/>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C8663EDA-B102-41F4-B743-B37963DB3B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9D6383-2401-406F-A35D-6B304DB05F09}"/>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77768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FD3D6-E833-4CF1-998E-94BC0DAF89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4C3902-35D8-49BD-9B20-0290B2057A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F8B143-C40F-4564-8A32-2624600AB4F1}"/>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84787ED0-7178-4A7E-AD89-A7B293FA50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9A516E-68C1-4C57-BC51-D60961636D70}"/>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806855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213B0-DDD9-4075-9563-79AA27EF3B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319CE7-57AE-478D-8038-14F71117901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C000FF-D684-4026-9B30-8ED6F7B1CB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EAC055-72B0-4BEC-B302-CA2E4F187DD3}"/>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6" name="Footer Placeholder 5">
            <a:extLst>
              <a:ext uri="{FF2B5EF4-FFF2-40B4-BE49-F238E27FC236}">
                <a16:creationId xmlns:a16="http://schemas.microsoft.com/office/drawing/2014/main" id="{F6280C75-C8F3-4AA8-8CEF-FB535F47FE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727691-775B-410B-951C-5D70EDDCB32F}"/>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4018858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812A5-DEBC-435C-867E-E7C4EB563A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1D94DB-7F36-4941-9764-2BDDE36DD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C15377-E1E8-4919-8C0A-E11613AF81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1C2A81-8630-44F6-B31F-18EA718F05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CC5D9E-3EB1-4A3D-B2EF-4D5D048DE7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F082F4-8F5C-42C2-B455-3DCCF49B5C68}"/>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8" name="Footer Placeholder 7">
            <a:extLst>
              <a:ext uri="{FF2B5EF4-FFF2-40B4-BE49-F238E27FC236}">
                <a16:creationId xmlns:a16="http://schemas.microsoft.com/office/drawing/2014/main" id="{1DEAAB22-C379-4742-AD5C-6499D378E8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AE9D98-6DB9-4250-B929-0C813CB822D8}"/>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2100280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2437F-2C0C-4D94-8E20-74776E0F1B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CD7022-B2A9-4863-A975-E185D68455EA}"/>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4" name="Footer Placeholder 3">
            <a:extLst>
              <a:ext uri="{FF2B5EF4-FFF2-40B4-BE49-F238E27FC236}">
                <a16:creationId xmlns:a16="http://schemas.microsoft.com/office/drawing/2014/main" id="{B27CF89A-9B25-480C-8B66-028F13DADC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4F4362-2826-43CA-9F94-0F4F08122205}"/>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2115898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8C1272-81CC-4D4B-B52A-0AF87F957AD9}"/>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3" name="Footer Placeholder 2">
            <a:extLst>
              <a:ext uri="{FF2B5EF4-FFF2-40B4-BE49-F238E27FC236}">
                <a16:creationId xmlns:a16="http://schemas.microsoft.com/office/drawing/2014/main" id="{213F8A10-15BF-4764-957C-8CEA91EDC6C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F4BF5D-A9D3-4F59-B856-273DB01AD573}"/>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1108910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F1B75-976E-4B6A-981C-7AAD4047E8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6A54CD-5CF1-4960-AAC8-DFF416D1BC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73FDD42-3A60-4CB2-AB9C-DDE7E81B74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4E9905-76F4-4D12-8E80-6D572D6B0368}"/>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6" name="Footer Placeholder 5">
            <a:extLst>
              <a:ext uri="{FF2B5EF4-FFF2-40B4-BE49-F238E27FC236}">
                <a16:creationId xmlns:a16="http://schemas.microsoft.com/office/drawing/2014/main" id="{A3FA743A-9842-4780-86B9-4FCA7C8EBD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9089D5-F9E0-49FF-B37E-FEF844B4B11D}"/>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1601754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BA2B3-5B53-4B70-AE71-CE1271896A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D11B4B-FA00-4FD3-A46C-E2E85D231A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851FE-2052-4B95-AB3B-2D1CE80D3B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E6DBF7-D750-439D-BCCC-81A45F9F416B}"/>
              </a:ext>
            </a:extLst>
          </p:cNvPr>
          <p:cNvSpPr>
            <a:spLocks noGrp="1"/>
          </p:cNvSpPr>
          <p:nvPr>
            <p:ph type="dt" sz="half" idx="10"/>
          </p:nvPr>
        </p:nvSpPr>
        <p:spPr/>
        <p:txBody>
          <a:bodyPr/>
          <a:lstStyle/>
          <a:p>
            <a:fld id="{43B98B60-32F7-4213-BC51-40C0B7415DFD}" type="datetimeFigureOut">
              <a:rPr lang="en-US" smtClean="0"/>
              <a:t>7/7/2021</a:t>
            </a:fld>
            <a:endParaRPr lang="en-US"/>
          </a:p>
        </p:txBody>
      </p:sp>
      <p:sp>
        <p:nvSpPr>
          <p:cNvPr id="6" name="Footer Placeholder 5">
            <a:extLst>
              <a:ext uri="{FF2B5EF4-FFF2-40B4-BE49-F238E27FC236}">
                <a16:creationId xmlns:a16="http://schemas.microsoft.com/office/drawing/2014/main" id="{EC990BE6-38E7-44DA-80A7-A5D9E58B6D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6A0F1E-220F-4976-90CB-F62CD6793D62}"/>
              </a:ext>
            </a:extLst>
          </p:cNvPr>
          <p:cNvSpPr>
            <a:spLocks noGrp="1"/>
          </p:cNvSpPr>
          <p:nvPr>
            <p:ph type="sldNum" sz="quarter" idx="12"/>
          </p:nvPr>
        </p:nvSpPr>
        <p:spPr/>
        <p:txBody>
          <a:bodyPr/>
          <a:lstStyle/>
          <a:p>
            <a:fld id="{D2B40DC6-3AFF-4593-BB1C-82FE744614AA}" type="slidenum">
              <a:rPr lang="en-US" smtClean="0"/>
              <a:t>‹#›</a:t>
            </a:fld>
            <a:endParaRPr lang="en-US"/>
          </a:p>
        </p:txBody>
      </p:sp>
    </p:spTree>
    <p:extLst>
      <p:ext uri="{BB962C8B-B14F-4D97-AF65-F5344CB8AC3E}">
        <p14:creationId xmlns:p14="http://schemas.microsoft.com/office/powerpoint/2010/main" val="3589927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58C51D-0BCF-4118-ACB6-306C37F766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4124CC-9439-42EB-A37D-7855255203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F82847-D747-4CCE-A9C5-10138B1431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98B60-32F7-4213-BC51-40C0B7415DFD}" type="datetimeFigureOut">
              <a:rPr lang="en-US" smtClean="0"/>
              <a:t>7/7/2021</a:t>
            </a:fld>
            <a:endParaRPr lang="en-US"/>
          </a:p>
        </p:txBody>
      </p:sp>
      <p:sp>
        <p:nvSpPr>
          <p:cNvPr id="5" name="Footer Placeholder 4">
            <a:extLst>
              <a:ext uri="{FF2B5EF4-FFF2-40B4-BE49-F238E27FC236}">
                <a16:creationId xmlns:a16="http://schemas.microsoft.com/office/drawing/2014/main" id="{DEB420B3-76AD-41B0-8715-EB91F2AAAC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7B9A42-C558-4AAE-AB56-0357FB5B5C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B40DC6-3AFF-4593-BB1C-82FE744614AA}" type="slidenum">
              <a:rPr lang="en-US" smtClean="0"/>
              <a:t>‹#›</a:t>
            </a:fld>
            <a:endParaRPr lang="en-US"/>
          </a:p>
        </p:txBody>
      </p:sp>
    </p:spTree>
    <p:extLst>
      <p:ext uri="{BB962C8B-B14F-4D97-AF65-F5344CB8AC3E}">
        <p14:creationId xmlns:p14="http://schemas.microsoft.com/office/powerpoint/2010/main" val="2092541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C24E2-D803-4BC8-958A-98B179CE8084}"/>
              </a:ext>
            </a:extLst>
          </p:cNvPr>
          <p:cNvSpPr>
            <a:spLocks noGrp="1"/>
          </p:cNvSpPr>
          <p:nvPr>
            <p:ph type="ctrTitle"/>
          </p:nvPr>
        </p:nvSpPr>
        <p:spPr>
          <a:xfrm>
            <a:off x="1290320" y="1"/>
            <a:ext cx="9144000" cy="2072640"/>
          </a:xfrm>
        </p:spPr>
        <p:txBody>
          <a:bodyPr/>
          <a:lstStyle/>
          <a:p>
            <a:r>
              <a:rPr lang="en-IN" dirty="0"/>
              <a:t> Reporting on SDG 14.b: </a:t>
            </a:r>
            <a:br>
              <a:rPr lang="en-IN" dirty="0"/>
            </a:br>
            <a:r>
              <a:rPr lang="en-IN" dirty="0"/>
              <a:t>The Role of Civil Society</a:t>
            </a:r>
            <a:endParaRPr lang="en-US" dirty="0"/>
          </a:p>
        </p:txBody>
      </p:sp>
      <p:sp>
        <p:nvSpPr>
          <p:cNvPr id="3" name="Subtitle 2">
            <a:extLst>
              <a:ext uri="{FF2B5EF4-FFF2-40B4-BE49-F238E27FC236}">
                <a16:creationId xmlns:a16="http://schemas.microsoft.com/office/drawing/2014/main" id="{00F2A8CA-F00E-472F-9453-9F3C4E8C72CC}"/>
              </a:ext>
            </a:extLst>
          </p:cNvPr>
          <p:cNvSpPr>
            <a:spLocks noGrp="1"/>
          </p:cNvSpPr>
          <p:nvPr>
            <p:ph type="subTitle" idx="1"/>
          </p:nvPr>
        </p:nvSpPr>
        <p:spPr>
          <a:xfrm>
            <a:off x="0" y="3429001"/>
            <a:ext cx="12192000" cy="3428998"/>
          </a:xfrm>
        </p:spPr>
        <p:txBody>
          <a:bodyPr>
            <a:normAutofit/>
          </a:bodyPr>
          <a:lstStyle/>
          <a:p>
            <a:r>
              <a:rPr lang="en-IN" dirty="0"/>
              <a:t>Sebastian Mathew</a:t>
            </a:r>
          </a:p>
          <a:p>
            <a:r>
              <a:rPr lang="en-IN" dirty="0"/>
              <a:t>International Collective in Support of Fishworkers (ICSF)</a:t>
            </a:r>
          </a:p>
          <a:p>
            <a:endParaRPr lang="en-IN" dirty="0"/>
          </a:p>
          <a:p>
            <a:endParaRPr lang="en-IN" dirty="0"/>
          </a:p>
          <a:p>
            <a:r>
              <a:rPr lang="en-IN" dirty="0"/>
              <a:t>Asia Regional Workshop: SDG 14.b </a:t>
            </a:r>
          </a:p>
          <a:p>
            <a:r>
              <a:rPr lang="en-IN" dirty="0"/>
              <a:t>and Associated Indicator 14.b.1</a:t>
            </a:r>
          </a:p>
          <a:p>
            <a:r>
              <a:rPr lang="en-IN" dirty="0"/>
              <a:t>6-8 July 2021, Virtual Workshop  </a:t>
            </a:r>
          </a:p>
          <a:p>
            <a:endParaRPr lang="en-US" sz="1800" kern="1400" spc="25" dirty="0">
              <a:solidFill>
                <a:srgbClr val="323E4F"/>
              </a:solidFill>
              <a:effectLst/>
              <a:latin typeface="Calibri Light" panose="020F0302020204030204" pitchFamily="34" charset="0"/>
              <a:ea typeface="等线 Light" panose="020B0503020204020204" pitchFamily="2" charset="-122"/>
              <a:cs typeface="Times New Roman" panose="02020603050405020304" pitchFamily="18" charset="0"/>
            </a:endParaRPr>
          </a:p>
          <a:p>
            <a:endParaRPr lang="en-IN" dirty="0"/>
          </a:p>
          <a:p>
            <a:endParaRPr lang="en-US" dirty="0"/>
          </a:p>
        </p:txBody>
      </p:sp>
    </p:spTree>
    <p:extLst>
      <p:ext uri="{BB962C8B-B14F-4D97-AF65-F5344CB8AC3E}">
        <p14:creationId xmlns:p14="http://schemas.microsoft.com/office/powerpoint/2010/main" val="158960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0197B-E350-4BAC-9E7F-38C6FA5F0631}"/>
              </a:ext>
            </a:extLst>
          </p:cNvPr>
          <p:cNvSpPr>
            <a:spLocks noGrp="1"/>
          </p:cNvSpPr>
          <p:nvPr>
            <p:ph type="title"/>
          </p:nvPr>
        </p:nvSpPr>
        <p:spPr/>
        <p:txBody>
          <a:bodyPr/>
          <a:lstStyle/>
          <a:p>
            <a:r>
              <a:rPr lang="en-IN" dirty="0"/>
              <a:t>Genesis of SDG 14.b</a:t>
            </a:r>
            <a:endParaRPr lang="en-US" dirty="0"/>
          </a:p>
        </p:txBody>
      </p:sp>
      <p:sp>
        <p:nvSpPr>
          <p:cNvPr id="3" name="Content Placeholder 2">
            <a:extLst>
              <a:ext uri="{FF2B5EF4-FFF2-40B4-BE49-F238E27FC236}">
                <a16:creationId xmlns:a16="http://schemas.microsoft.com/office/drawing/2014/main" id="{7DC714F3-361B-4639-8780-A5D8542CF39A}"/>
              </a:ext>
            </a:extLst>
          </p:cNvPr>
          <p:cNvSpPr>
            <a:spLocks noGrp="1"/>
          </p:cNvSpPr>
          <p:nvPr>
            <p:ph idx="1"/>
          </p:nvPr>
        </p:nvSpPr>
        <p:spPr/>
        <p:txBody>
          <a:bodyPr>
            <a:normAutofit fontScale="70000" lnSpcReduction="20000"/>
          </a:bodyPr>
          <a:lstStyle/>
          <a:p>
            <a:r>
              <a:rPr lang="en-US" dirty="0"/>
              <a:t>1992 Agenda 21</a:t>
            </a:r>
            <a:r>
              <a:rPr lang="en-US" b="1" dirty="0"/>
              <a:t> </a:t>
            </a:r>
            <a:r>
              <a:rPr lang="en-US" dirty="0"/>
              <a:t>recognizes the </a:t>
            </a:r>
            <a:r>
              <a:rPr lang="en-US" b="1" dirty="0"/>
              <a:t>rights of small-scale fishworkers to utilize fishery resources </a:t>
            </a:r>
            <a:r>
              <a:rPr lang="en-US" dirty="0"/>
              <a:t>and to protect their habitats on a sustainable basis</a:t>
            </a:r>
          </a:p>
          <a:p>
            <a:r>
              <a:rPr lang="en-US" dirty="0"/>
              <a:t>1995 UNFSA recognizes </a:t>
            </a:r>
            <a:r>
              <a:rPr lang="en-US" b="1" dirty="0"/>
              <a:t>access </a:t>
            </a:r>
            <a:r>
              <a:rPr lang="en-US" dirty="0"/>
              <a:t>of subsistence, small-scale artisanal fishers, as well as indigenous people and women fishworkers, in developing countries </a:t>
            </a:r>
            <a:r>
              <a:rPr lang="en-US" b="1" dirty="0"/>
              <a:t>to highly migratory fish stocks</a:t>
            </a:r>
          </a:p>
          <a:p>
            <a:r>
              <a:rPr lang="en-US" dirty="0"/>
              <a:t>1995 CCRF recognizes </a:t>
            </a:r>
            <a:r>
              <a:rPr lang="en-US" b="1" dirty="0"/>
              <a:t>preferential access rights </a:t>
            </a:r>
            <a:r>
              <a:rPr lang="en-US" dirty="0"/>
              <a:t>of subsistence, small-scale fishers and fishworkers to their </a:t>
            </a:r>
            <a:r>
              <a:rPr lang="en-US" b="1" dirty="0"/>
              <a:t>traditional fishing grounds and resources</a:t>
            </a:r>
          </a:p>
          <a:p>
            <a:r>
              <a:rPr lang="en-US" b="0" i="0" u="none" strike="noStrike" baseline="0" dirty="0">
                <a:solidFill>
                  <a:srgbClr val="000000"/>
                </a:solidFill>
              </a:rPr>
              <a:t>2012 The Future We Want: Seeks to ensure </a:t>
            </a:r>
            <a:r>
              <a:rPr lang="en-US" b="1" i="0" u="none" strike="noStrike" baseline="0" dirty="0">
                <a:solidFill>
                  <a:srgbClr val="000000"/>
                </a:solidFill>
              </a:rPr>
              <a:t>access to fisheries </a:t>
            </a:r>
            <a:r>
              <a:rPr lang="en-US" b="0" i="0" u="none" strike="noStrike" baseline="0" dirty="0">
                <a:solidFill>
                  <a:srgbClr val="000000"/>
                </a:solidFill>
              </a:rPr>
              <a:t>and </a:t>
            </a:r>
            <a:r>
              <a:rPr lang="en-US" b="1" i="0" u="none" strike="noStrike" baseline="0" dirty="0">
                <a:solidFill>
                  <a:srgbClr val="000000"/>
                </a:solidFill>
              </a:rPr>
              <a:t>access to markets</a:t>
            </a:r>
            <a:r>
              <a:rPr lang="en-US" b="0" i="0" u="none" strike="noStrike" baseline="0" dirty="0">
                <a:solidFill>
                  <a:srgbClr val="000000"/>
                </a:solidFill>
              </a:rPr>
              <a:t>, by subsistence, small-scale and artisanal fisherfolk and women fish workers, as well as indigenous peoples and their communities</a:t>
            </a:r>
          </a:p>
          <a:p>
            <a:r>
              <a:rPr lang="en-US" dirty="0"/>
              <a:t>2014 SSF Guidelines (</a:t>
            </a:r>
            <a:r>
              <a:rPr lang="en-US" dirty="0" err="1"/>
              <a:t>i</a:t>
            </a:r>
            <a:r>
              <a:rPr lang="en-US" dirty="0"/>
              <a:t>) reiterates </a:t>
            </a:r>
            <a:r>
              <a:rPr lang="en-US" b="1" dirty="0"/>
              <a:t>preferential access</a:t>
            </a:r>
            <a:r>
              <a:rPr lang="en-US" dirty="0"/>
              <a:t> to fishery resources and </a:t>
            </a:r>
            <a:r>
              <a:rPr lang="en-US" b="1" dirty="0"/>
              <a:t>land</a:t>
            </a:r>
            <a:r>
              <a:rPr lang="en-US" dirty="0"/>
              <a:t>; (ii) recognizes the need for </a:t>
            </a:r>
            <a:r>
              <a:rPr lang="en-US" b="1" dirty="0"/>
              <a:t>secure tenure rights</a:t>
            </a:r>
            <a:r>
              <a:rPr lang="en-US" dirty="0"/>
              <a:t> of small-scale fishing communities to </a:t>
            </a:r>
            <a:r>
              <a:rPr lang="en-US" b="1" dirty="0"/>
              <a:t>marine and inland fishery resources</a:t>
            </a:r>
            <a:r>
              <a:rPr lang="en-US" dirty="0"/>
              <a:t>, </a:t>
            </a:r>
            <a:r>
              <a:rPr lang="en-US" b="1" dirty="0"/>
              <a:t>to fishing grounds, and to the adjacent land</a:t>
            </a:r>
            <a:r>
              <a:rPr lang="en-US" dirty="0"/>
              <a:t> with special attention paid to women</a:t>
            </a:r>
            <a:r>
              <a:rPr lang="en-US" b="1" dirty="0"/>
              <a:t> </a:t>
            </a:r>
            <a:r>
              <a:rPr lang="en-US" dirty="0"/>
              <a:t>in</a:t>
            </a:r>
            <a:r>
              <a:rPr lang="en-US" b="1" dirty="0"/>
              <a:t> </a:t>
            </a:r>
            <a:r>
              <a:rPr lang="en-US" dirty="0"/>
              <a:t>regard to tenure rights; and to (iii) </a:t>
            </a:r>
            <a:r>
              <a:rPr lang="en-US" b="1" dirty="0"/>
              <a:t>restore access</a:t>
            </a:r>
            <a:r>
              <a:rPr lang="en-US" dirty="0"/>
              <a:t> to traditional fishing grounds</a:t>
            </a:r>
          </a:p>
          <a:p>
            <a:pPr algn="l"/>
            <a:r>
              <a:rPr lang="en-US" sz="3100" b="0" i="0" u="none" strike="noStrike" baseline="0" dirty="0">
                <a:latin typeface="GloberRegular"/>
              </a:rPr>
              <a:t>2014 SSF Guidelines: Facilitate </a:t>
            </a:r>
            <a:r>
              <a:rPr lang="en-US" sz="3100" b="1" i="0" u="none" strike="noStrike" baseline="0" dirty="0">
                <a:latin typeface="GloberRegular"/>
              </a:rPr>
              <a:t>access to </a:t>
            </a:r>
            <a:r>
              <a:rPr lang="en-US" sz="3100" b="0" i="0" u="none" strike="noStrike" baseline="0" dirty="0">
                <a:latin typeface="GloberRegular"/>
              </a:rPr>
              <a:t>local, national, regional and international </a:t>
            </a:r>
            <a:r>
              <a:rPr lang="en-US" sz="3100" b="1" i="0" u="none" strike="noStrike" baseline="0" dirty="0">
                <a:latin typeface="GloberRegular"/>
              </a:rPr>
              <a:t>markets</a:t>
            </a:r>
            <a:r>
              <a:rPr lang="en-US" sz="3100" b="0" i="0" u="none" strike="noStrike" baseline="0" dirty="0">
                <a:latin typeface="GloberRegular"/>
              </a:rPr>
              <a:t> and promote </a:t>
            </a:r>
            <a:r>
              <a:rPr lang="en-US" sz="3100" b="1" i="0" u="none" strike="noStrike" baseline="0" dirty="0">
                <a:latin typeface="GloberRegular"/>
              </a:rPr>
              <a:t>equitable and non-discriminatory trade </a:t>
            </a:r>
            <a:r>
              <a:rPr lang="en-US" sz="3100" b="0" i="0" u="none" strike="noStrike" baseline="0" dirty="0">
                <a:latin typeface="GloberRegular"/>
              </a:rPr>
              <a:t>for small-scale fisheries products</a:t>
            </a:r>
            <a:endParaRPr lang="en-US" sz="3100"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74453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0B9CF-83EF-4615-A9C9-1BFCFCF51483}"/>
              </a:ext>
            </a:extLst>
          </p:cNvPr>
          <p:cNvSpPr>
            <a:spLocks noGrp="1"/>
          </p:cNvSpPr>
          <p:nvPr>
            <p:ph type="title"/>
          </p:nvPr>
        </p:nvSpPr>
        <p:spPr/>
        <p:txBody>
          <a:bodyPr/>
          <a:lstStyle/>
          <a:p>
            <a:r>
              <a:rPr lang="en-IN" dirty="0"/>
              <a:t>Reporting on SDGs including 14.b: APFIC Members</a:t>
            </a:r>
            <a:endParaRPr lang="en-US" dirty="0"/>
          </a:p>
        </p:txBody>
      </p:sp>
      <p:sp>
        <p:nvSpPr>
          <p:cNvPr id="3" name="Content Placeholder 2">
            <a:extLst>
              <a:ext uri="{FF2B5EF4-FFF2-40B4-BE49-F238E27FC236}">
                <a16:creationId xmlns:a16="http://schemas.microsoft.com/office/drawing/2014/main" id="{381177F4-DDAA-43AC-A3F4-574DD47497F2}"/>
              </a:ext>
            </a:extLst>
          </p:cNvPr>
          <p:cNvSpPr>
            <a:spLocks noGrp="1"/>
          </p:cNvSpPr>
          <p:nvPr>
            <p:ph idx="1"/>
          </p:nvPr>
        </p:nvSpPr>
        <p:spPr/>
        <p:txBody>
          <a:bodyPr>
            <a:normAutofit fontScale="85000" lnSpcReduction="20000"/>
          </a:bodyPr>
          <a:lstStyle/>
          <a:p>
            <a:r>
              <a:rPr lang="en-US" dirty="0"/>
              <a:t>No frequency for reporting is mandated, but generally countries seem to follow a four-year cycle</a:t>
            </a:r>
          </a:p>
          <a:p>
            <a:r>
              <a:rPr lang="en-US" dirty="0"/>
              <a:t>All APFIC Member countries, except Myanmar, have submitted Voluntary National Reviews (VNR) as of 07 July 2021</a:t>
            </a:r>
          </a:p>
          <a:p>
            <a:r>
              <a:rPr lang="en-US" dirty="0"/>
              <a:t>VNRs prepared in consultation with the civil society and others In most cases (Thailand mentions Sustainable Development Foundation working with fishing communities)</a:t>
            </a:r>
          </a:p>
          <a:p>
            <a:r>
              <a:rPr lang="en-US" dirty="0"/>
              <a:t>Cambodia (2019), Singapore (2018) and the Philippines (2016 and 2019) have not specifically reported on SDG 14 in their VNRs</a:t>
            </a:r>
          </a:p>
          <a:p>
            <a:r>
              <a:rPr lang="en-US" dirty="0"/>
              <a:t>Bangladesh (2020), Brunei Darussalam (2020), India (2017 and 2020), Indonesia (2017, 2019 and 2021), Lao PDR (2018 and 2021), Maldives (2017), Malaysia (2017), Sri Lanka (2018), Thailand (2017), Timor-Leste (2019); and Viet Nam (2018) have reported on SDG 14.b</a:t>
            </a:r>
          </a:p>
          <a:p>
            <a:endParaRPr lang="en-US" dirty="0"/>
          </a:p>
        </p:txBody>
      </p:sp>
    </p:spTree>
    <p:extLst>
      <p:ext uri="{BB962C8B-B14F-4D97-AF65-F5344CB8AC3E}">
        <p14:creationId xmlns:p14="http://schemas.microsoft.com/office/powerpoint/2010/main" val="2590740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F5D7B-6DD4-490C-8F97-5F3A9B2A1217}"/>
              </a:ext>
            </a:extLst>
          </p:cNvPr>
          <p:cNvSpPr>
            <a:spLocks noGrp="1"/>
          </p:cNvSpPr>
          <p:nvPr>
            <p:ph type="title"/>
          </p:nvPr>
        </p:nvSpPr>
        <p:spPr/>
        <p:txBody>
          <a:bodyPr/>
          <a:lstStyle/>
          <a:p>
            <a:r>
              <a:rPr lang="en-IN" dirty="0"/>
              <a:t>Key SDG 14.B Elements of VNRs </a:t>
            </a:r>
            <a:endParaRPr lang="en-US" dirty="0"/>
          </a:p>
        </p:txBody>
      </p:sp>
      <p:sp>
        <p:nvSpPr>
          <p:cNvPr id="3" name="Content Placeholder 2">
            <a:extLst>
              <a:ext uri="{FF2B5EF4-FFF2-40B4-BE49-F238E27FC236}">
                <a16:creationId xmlns:a16="http://schemas.microsoft.com/office/drawing/2014/main" id="{F8FB73CD-8AEF-4A4C-8084-7F130FCE556F}"/>
              </a:ext>
            </a:extLst>
          </p:cNvPr>
          <p:cNvSpPr>
            <a:spLocks noGrp="1"/>
          </p:cNvSpPr>
          <p:nvPr>
            <p:ph idx="1"/>
          </p:nvPr>
        </p:nvSpPr>
        <p:spPr/>
        <p:txBody>
          <a:bodyPr>
            <a:normAutofit fontScale="70000" lnSpcReduction="20000"/>
          </a:bodyPr>
          <a:lstStyle/>
          <a:p>
            <a:r>
              <a:rPr lang="en-IN" dirty="0"/>
              <a:t>legislation to protect the rights of access of artisanal fishers (India); (Bangladesh); and (Thailand)</a:t>
            </a:r>
          </a:p>
          <a:p>
            <a:r>
              <a:rPr lang="en-IN" dirty="0"/>
              <a:t>Three nautical miles for non-commercial fishing (Brunei Darussalam)</a:t>
            </a:r>
          </a:p>
          <a:p>
            <a:r>
              <a:rPr lang="en-IN" dirty="0"/>
              <a:t>No licensing of fishing fleets of DWFNs; developing artisanal local fleet for tuna fishing; empowering fishing communities; (Maldives)</a:t>
            </a:r>
          </a:p>
          <a:p>
            <a:r>
              <a:rPr lang="en-IN" dirty="0"/>
              <a:t>Developing small-scale fisheries (Timor-Leste)</a:t>
            </a:r>
          </a:p>
          <a:p>
            <a:r>
              <a:rPr lang="en-IN" dirty="0"/>
              <a:t>Developing a platform for sustainable fisheries (Indonesia)</a:t>
            </a:r>
          </a:p>
          <a:p>
            <a:r>
              <a:rPr lang="en-IN" dirty="0"/>
              <a:t>Trawl ban (Brunei Darussalam); (Malaysia)</a:t>
            </a:r>
          </a:p>
          <a:p>
            <a:r>
              <a:rPr lang="en-IN" dirty="0"/>
              <a:t>Conversion of bottom trawlers (Bangladesh)</a:t>
            </a:r>
          </a:p>
          <a:p>
            <a:r>
              <a:rPr lang="en-IN" dirty="0"/>
              <a:t>Participation of fishers’ organizations in management of local fisheries (Sri Lanka)</a:t>
            </a:r>
          </a:p>
          <a:p>
            <a:r>
              <a:rPr lang="en-IN" dirty="0"/>
              <a:t>Geographic Indications label (GI) for local fish in global market (Bangladesh)</a:t>
            </a:r>
          </a:p>
          <a:p>
            <a:r>
              <a:rPr lang="en-IN" dirty="0"/>
              <a:t>Sustainability certification (India)</a:t>
            </a:r>
          </a:p>
          <a:p>
            <a:r>
              <a:rPr lang="en-IN" dirty="0"/>
              <a:t>Adapting SDG 14.b to inland fisheries (Lao PDR)</a:t>
            </a:r>
          </a:p>
          <a:p>
            <a:r>
              <a:rPr lang="en-IN" dirty="0"/>
              <a:t>Regulating overcapacity in SSF (Viet Nam): Reducing access???</a:t>
            </a:r>
          </a:p>
          <a:p>
            <a:pPr marL="0" indent="0">
              <a:buNone/>
            </a:pPr>
            <a:endParaRPr lang="en-US" dirty="0"/>
          </a:p>
        </p:txBody>
      </p:sp>
    </p:spTree>
    <p:extLst>
      <p:ext uri="{BB962C8B-B14F-4D97-AF65-F5344CB8AC3E}">
        <p14:creationId xmlns:p14="http://schemas.microsoft.com/office/powerpoint/2010/main" val="3743740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BFA37-5044-4220-80C7-65B9C09B6089}"/>
              </a:ext>
            </a:extLst>
          </p:cNvPr>
          <p:cNvSpPr>
            <a:spLocks noGrp="1"/>
          </p:cNvSpPr>
          <p:nvPr>
            <p:ph type="title"/>
          </p:nvPr>
        </p:nvSpPr>
        <p:spPr/>
        <p:txBody>
          <a:bodyPr/>
          <a:lstStyle/>
          <a:p>
            <a:r>
              <a:rPr lang="en-IN" dirty="0"/>
              <a:t>Offices Preparing the VNRs</a:t>
            </a:r>
            <a:endParaRPr lang="en-US" dirty="0"/>
          </a:p>
        </p:txBody>
      </p:sp>
      <p:sp>
        <p:nvSpPr>
          <p:cNvPr id="3" name="Content Placeholder 2">
            <a:extLst>
              <a:ext uri="{FF2B5EF4-FFF2-40B4-BE49-F238E27FC236}">
                <a16:creationId xmlns:a16="http://schemas.microsoft.com/office/drawing/2014/main" id="{C3900931-6EB2-497A-8006-C0CA039D8717}"/>
              </a:ext>
            </a:extLst>
          </p:cNvPr>
          <p:cNvSpPr>
            <a:spLocks noGrp="1"/>
          </p:cNvSpPr>
          <p:nvPr>
            <p:ph idx="1"/>
          </p:nvPr>
        </p:nvSpPr>
        <p:spPr/>
        <p:txBody>
          <a:bodyPr/>
          <a:lstStyle/>
          <a:p>
            <a:r>
              <a:rPr lang="en-IN" dirty="0"/>
              <a:t>Prime Minister’s Office (Malaysia, Bangladesh, Lao-PDR, India-</a:t>
            </a:r>
            <a:r>
              <a:rPr lang="en-IN" dirty="0" err="1"/>
              <a:t>Niti</a:t>
            </a:r>
            <a:r>
              <a:rPr lang="en-IN" dirty="0"/>
              <a:t> Aayog); Ministry of Foreign Affairs (Thailand); Ministry of Planning (Indonesia; Cambodia); Ministry of Environment (Maldives); Ministry of Sustainable Development (Sri Lanka); Ministry of Finance (Brunei Darussalam); etc.</a:t>
            </a:r>
          </a:p>
          <a:p>
            <a:r>
              <a:rPr lang="en-US" dirty="0"/>
              <a:t>High political visibility</a:t>
            </a:r>
            <a:r>
              <a:rPr lang="en-IN" dirty="0"/>
              <a:t>!</a:t>
            </a:r>
            <a:endParaRPr lang="en-US" dirty="0"/>
          </a:p>
        </p:txBody>
      </p:sp>
    </p:spTree>
    <p:extLst>
      <p:ext uri="{BB962C8B-B14F-4D97-AF65-F5344CB8AC3E}">
        <p14:creationId xmlns:p14="http://schemas.microsoft.com/office/powerpoint/2010/main" val="3948475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891F8-0BD5-45D9-86ED-2016B2E81409}"/>
              </a:ext>
            </a:extLst>
          </p:cNvPr>
          <p:cNvSpPr>
            <a:spLocks noGrp="1"/>
          </p:cNvSpPr>
          <p:nvPr>
            <p:ph type="title"/>
          </p:nvPr>
        </p:nvSpPr>
        <p:spPr/>
        <p:txBody>
          <a:bodyPr/>
          <a:lstStyle/>
          <a:p>
            <a:r>
              <a:rPr lang="en-IN" dirty="0"/>
              <a:t>Committee for Development Planning (CDP) of ECOSOC</a:t>
            </a:r>
            <a:endParaRPr lang="en-US" dirty="0"/>
          </a:p>
        </p:txBody>
      </p:sp>
      <p:sp>
        <p:nvSpPr>
          <p:cNvPr id="3" name="Content Placeholder 2">
            <a:extLst>
              <a:ext uri="{FF2B5EF4-FFF2-40B4-BE49-F238E27FC236}">
                <a16:creationId xmlns:a16="http://schemas.microsoft.com/office/drawing/2014/main" id="{3B454F36-555F-4C31-9431-F8A7AB107B15}"/>
              </a:ext>
            </a:extLst>
          </p:cNvPr>
          <p:cNvSpPr>
            <a:spLocks noGrp="1"/>
          </p:cNvSpPr>
          <p:nvPr>
            <p:ph idx="1"/>
          </p:nvPr>
        </p:nvSpPr>
        <p:spPr/>
        <p:txBody>
          <a:bodyPr/>
          <a:lstStyle/>
          <a:p>
            <a:r>
              <a:rPr lang="en-IN" dirty="0"/>
              <a:t>The least-reported goals include: SDG 14 (however, most APFIC member countries have reported on this goal!)</a:t>
            </a:r>
          </a:p>
          <a:p>
            <a:r>
              <a:rPr lang="en-IN" dirty="0"/>
              <a:t>Recommends giving non-State actors an independent voice in the process</a:t>
            </a:r>
            <a:endParaRPr lang="en-US" dirty="0"/>
          </a:p>
        </p:txBody>
      </p:sp>
    </p:spTree>
    <p:extLst>
      <p:ext uri="{BB962C8B-B14F-4D97-AF65-F5344CB8AC3E}">
        <p14:creationId xmlns:p14="http://schemas.microsoft.com/office/powerpoint/2010/main" val="1669978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3C00-410C-4C82-97A7-DCB536CF60A2}"/>
              </a:ext>
            </a:extLst>
          </p:cNvPr>
          <p:cNvSpPr>
            <a:spLocks noGrp="1"/>
          </p:cNvSpPr>
          <p:nvPr>
            <p:ph type="title"/>
          </p:nvPr>
        </p:nvSpPr>
        <p:spPr/>
        <p:txBody>
          <a:bodyPr/>
          <a:lstStyle/>
          <a:p>
            <a:r>
              <a:rPr lang="en-IN" dirty="0"/>
              <a:t>Role of CSOs in Reporting on SDG 14.b</a:t>
            </a:r>
            <a:endParaRPr lang="en-US" dirty="0"/>
          </a:p>
        </p:txBody>
      </p:sp>
      <p:sp>
        <p:nvSpPr>
          <p:cNvPr id="3" name="Content Placeholder 2">
            <a:extLst>
              <a:ext uri="{FF2B5EF4-FFF2-40B4-BE49-F238E27FC236}">
                <a16:creationId xmlns:a16="http://schemas.microsoft.com/office/drawing/2014/main" id="{29AD9055-5C66-4278-B3A5-4A2DFF9CE3E6}"/>
              </a:ext>
            </a:extLst>
          </p:cNvPr>
          <p:cNvSpPr>
            <a:spLocks noGrp="1"/>
          </p:cNvSpPr>
          <p:nvPr>
            <p:ph idx="1"/>
          </p:nvPr>
        </p:nvSpPr>
        <p:spPr/>
        <p:txBody>
          <a:bodyPr>
            <a:normAutofit fontScale="92500" lnSpcReduction="20000"/>
          </a:bodyPr>
          <a:lstStyle/>
          <a:p>
            <a:r>
              <a:rPr lang="en-IN" dirty="0"/>
              <a:t>Raise awareness about SDG 14.b including legislation, policies and strategies at various levels towards securing the rights/opportunities of access to fishing grounds and resources, access to markets, and to benefit from such protection</a:t>
            </a:r>
          </a:p>
          <a:p>
            <a:r>
              <a:rPr lang="en-IN" dirty="0"/>
              <a:t>Raise awareness about traditional systems dealing with equitable access to traditional fishing grounds and resources, and seek protection through the VNR process</a:t>
            </a:r>
          </a:p>
          <a:p>
            <a:r>
              <a:rPr lang="en-IN" dirty="0"/>
              <a:t>Raise awareness of the State about informal marketing arrangements towards addressing grievances of women fish vendors</a:t>
            </a:r>
          </a:p>
          <a:p>
            <a:r>
              <a:rPr lang="en-IN" dirty="0"/>
              <a:t>Contribute to the development of sub-indicators to recognize, secure and restore access to resources of men and women at the local, subnational and national levels on the one hand, and to improve market access at the local, subnational, national, regional and international levels, on the other</a:t>
            </a:r>
          </a:p>
          <a:p>
            <a:endParaRPr lang="en-US" dirty="0"/>
          </a:p>
        </p:txBody>
      </p:sp>
    </p:spTree>
    <p:extLst>
      <p:ext uri="{BB962C8B-B14F-4D97-AF65-F5344CB8AC3E}">
        <p14:creationId xmlns:p14="http://schemas.microsoft.com/office/powerpoint/2010/main" val="3297658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2A0D-69E9-4F1C-B938-372C106AD9B2}"/>
              </a:ext>
            </a:extLst>
          </p:cNvPr>
          <p:cNvSpPr>
            <a:spLocks noGrp="1"/>
          </p:cNvSpPr>
          <p:nvPr>
            <p:ph type="title"/>
          </p:nvPr>
        </p:nvSpPr>
        <p:spPr/>
        <p:txBody>
          <a:bodyPr/>
          <a:lstStyle/>
          <a:p>
            <a:r>
              <a:rPr lang="en-IN" dirty="0"/>
              <a:t>Role of CSOs in Reporting on SDG 14.b (Cont.)</a:t>
            </a:r>
            <a:endParaRPr lang="en-US" dirty="0"/>
          </a:p>
        </p:txBody>
      </p:sp>
      <p:sp>
        <p:nvSpPr>
          <p:cNvPr id="3" name="Content Placeholder 2">
            <a:extLst>
              <a:ext uri="{FF2B5EF4-FFF2-40B4-BE49-F238E27FC236}">
                <a16:creationId xmlns:a16="http://schemas.microsoft.com/office/drawing/2014/main" id="{ABD654BB-BECD-44E1-B447-0CBD410251BB}"/>
              </a:ext>
            </a:extLst>
          </p:cNvPr>
          <p:cNvSpPr>
            <a:spLocks noGrp="1"/>
          </p:cNvSpPr>
          <p:nvPr>
            <p:ph idx="1"/>
          </p:nvPr>
        </p:nvSpPr>
        <p:spPr/>
        <p:txBody>
          <a:bodyPr>
            <a:normAutofit/>
          </a:bodyPr>
          <a:lstStyle/>
          <a:p>
            <a:r>
              <a:rPr lang="en-IN" dirty="0"/>
              <a:t>Capacity building of CSOs to develop sub-indicators towards realizing SDG 14.b</a:t>
            </a:r>
          </a:p>
          <a:p>
            <a:r>
              <a:rPr lang="en-IN" dirty="0"/>
              <a:t>Capacity building of CSOs about engaging with legislation, policies, schemes, and developing strategies, in light of the SSF Guidelines, to enhance institutions, mechanisms and processes at various levels (vertical, horizontal and cross-cutting) adopting a human rights-based approach </a:t>
            </a:r>
            <a:r>
              <a:rPr lang="en-IN"/>
              <a:t>(“Leave No One </a:t>
            </a:r>
            <a:r>
              <a:rPr lang="en-IN" dirty="0"/>
              <a:t>Behind”)</a:t>
            </a:r>
          </a:p>
          <a:p>
            <a:r>
              <a:rPr lang="en-IN" dirty="0"/>
              <a:t>Establish clear priorities and seek synergy with the VNR process to bring greater political visibility to sustainable, responsible and equitable SSF sector</a:t>
            </a:r>
          </a:p>
          <a:p>
            <a:endParaRPr lang="en-US" dirty="0"/>
          </a:p>
        </p:txBody>
      </p:sp>
    </p:spTree>
    <p:extLst>
      <p:ext uri="{BB962C8B-B14F-4D97-AF65-F5344CB8AC3E}">
        <p14:creationId xmlns:p14="http://schemas.microsoft.com/office/powerpoint/2010/main" val="3559478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768C7-5659-408D-8931-DACE046E5F33}"/>
              </a:ext>
            </a:extLst>
          </p:cNvPr>
          <p:cNvSpPr>
            <a:spLocks noGrp="1"/>
          </p:cNvSpPr>
          <p:nvPr>
            <p:ph type="title"/>
          </p:nvPr>
        </p:nvSpPr>
        <p:spPr/>
        <p:txBody>
          <a:bodyPr/>
          <a:lstStyle/>
          <a:p>
            <a:r>
              <a:rPr lang="en-IN" dirty="0"/>
              <a:t>Thank you</a:t>
            </a:r>
            <a:endParaRPr lang="en-US" dirty="0"/>
          </a:p>
        </p:txBody>
      </p:sp>
      <p:sp>
        <p:nvSpPr>
          <p:cNvPr id="3" name="Content Placeholder 2">
            <a:extLst>
              <a:ext uri="{FF2B5EF4-FFF2-40B4-BE49-F238E27FC236}">
                <a16:creationId xmlns:a16="http://schemas.microsoft.com/office/drawing/2014/main" id="{64C96CAE-BCB9-4D4E-86D6-83EADD18EB6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2388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1997</TotalTime>
  <Words>910</Words>
  <Application>Microsoft Office PowerPoint</Application>
  <PresentationFormat>Widescreen</PresentationFormat>
  <Paragraphs>59</Paragraphs>
  <Slides>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GloberRegular</vt:lpstr>
      <vt:lpstr>Office Theme</vt:lpstr>
      <vt:lpstr> Reporting on SDG 14.b:  The Role of Civil Society</vt:lpstr>
      <vt:lpstr>Genesis of SDG 14.b</vt:lpstr>
      <vt:lpstr>Reporting on SDGs including 14.b: APFIC Members</vt:lpstr>
      <vt:lpstr>Key SDG 14.B Elements of VNRs </vt:lpstr>
      <vt:lpstr>Offices Preparing the VNRs</vt:lpstr>
      <vt:lpstr>Committee for Development Planning (CDP) of ECOSOC</vt:lpstr>
      <vt:lpstr>Role of CSOs in Reporting on SDG 14.b</vt:lpstr>
      <vt:lpstr>Role of CSOs in Reporting on SDG 14.b (Cont.)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Perspective on Collective Community Rights</dc:title>
  <dc:creator>Sebastian Mathew</dc:creator>
  <cp:lastModifiedBy>Sebastian Mathew</cp:lastModifiedBy>
  <cp:revision>80</cp:revision>
  <dcterms:created xsi:type="dcterms:W3CDTF">2020-12-29T12:13:21Z</dcterms:created>
  <dcterms:modified xsi:type="dcterms:W3CDTF">2021-07-07T05:22:22Z</dcterms:modified>
</cp:coreProperties>
</file>