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8" r:id="rId4"/>
    <p:sldId id="259" r:id="rId5"/>
    <p:sldId id="269" r:id="rId6"/>
    <p:sldId id="270" r:id="rId7"/>
    <p:sldId id="271" r:id="rId8"/>
    <p:sldId id="272" r:id="rId9"/>
    <p:sldId id="26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13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992CC1-6C52-4883-A8E8-3FBA9146DA1D}"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2881149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992CC1-6C52-4883-A8E8-3FBA9146DA1D}"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2431700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992CC1-6C52-4883-A8E8-3FBA9146DA1D}"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1830177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992CC1-6C52-4883-A8E8-3FBA9146DA1D}"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850894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992CC1-6C52-4883-A8E8-3FBA9146DA1D}" type="datetimeFigureOut">
              <a:rPr lang="en-US" smtClean="0"/>
              <a:t>11/21/2019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229333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992CC1-6C52-4883-A8E8-3FBA9146DA1D}"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2314243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992CC1-6C52-4883-A8E8-3FBA9146DA1D}" type="datetimeFigureOut">
              <a:rPr lang="en-US" smtClean="0"/>
              <a:t>11/21/2019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1234322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992CC1-6C52-4883-A8E8-3FBA9146DA1D}" type="datetimeFigureOut">
              <a:rPr lang="en-US" smtClean="0"/>
              <a:t>11/21/2019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154003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92CC1-6C52-4883-A8E8-3FBA9146DA1D}" type="datetimeFigureOut">
              <a:rPr lang="en-US" smtClean="0"/>
              <a:t>11/21/2019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2656025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992CC1-6C52-4883-A8E8-3FBA9146DA1D}"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412198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992CC1-6C52-4883-A8E8-3FBA9146DA1D}" type="datetimeFigureOut">
              <a:rPr lang="en-US" smtClean="0"/>
              <a:t>11/21/2019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83438-4B15-4A7C-BE9A-F66DAEAFF01A}" type="slidenum">
              <a:rPr lang="en-US" smtClean="0"/>
              <a:t>‹#›</a:t>
            </a:fld>
            <a:endParaRPr lang="en-US"/>
          </a:p>
        </p:txBody>
      </p:sp>
    </p:spTree>
    <p:extLst>
      <p:ext uri="{BB962C8B-B14F-4D97-AF65-F5344CB8AC3E}">
        <p14:creationId xmlns:p14="http://schemas.microsoft.com/office/powerpoint/2010/main" val="4102409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92CC1-6C52-4883-A8E8-3FBA9146DA1D}" type="datetimeFigureOut">
              <a:rPr lang="en-US" smtClean="0"/>
              <a:t>11/21/2019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A83438-4B15-4A7C-BE9A-F66DAEAFF01A}" type="slidenum">
              <a:rPr lang="en-US" smtClean="0"/>
              <a:t>‹#›</a:t>
            </a:fld>
            <a:endParaRPr lang="en-US"/>
          </a:p>
        </p:txBody>
      </p:sp>
    </p:spTree>
    <p:extLst>
      <p:ext uri="{BB962C8B-B14F-4D97-AF65-F5344CB8AC3E}">
        <p14:creationId xmlns:p14="http://schemas.microsoft.com/office/powerpoint/2010/main" val="3860805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csf.net/"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icsf@icsf.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74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FB1F-8E64-4E18-B15F-B4ABBCB06726}"/>
              </a:ext>
            </a:extLst>
          </p:cNvPr>
          <p:cNvSpPr>
            <a:spLocks noGrp="1"/>
          </p:cNvSpPr>
          <p:nvPr>
            <p:ph type="ctrTitle"/>
          </p:nvPr>
        </p:nvSpPr>
        <p:spPr>
          <a:xfrm>
            <a:off x="685800" y="1032235"/>
            <a:ext cx="7772400" cy="2043618"/>
          </a:xfrm>
        </p:spPr>
        <p:txBody>
          <a:bodyPr>
            <a:noAutofit/>
          </a:bodyPr>
          <a:lstStyle/>
          <a:p>
            <a:pPr algn="l"/>
            <a:r>
              <a:rPr lang="en-US" sz="4800" dirty="0">
                <a:solidFill>
                  <a:schemeClr val="bg1"/>
                </a:solidFill>
              </a:rPr>
              <a:t>Conservation and sustainable use of marine resources: Participatory approaches</a:t>
            </a:r>
          </a:p>
        </p:txBody>
      </p:sp>
      <p:sp>
        <p:nvSpPr>
          <p:cNvPr id="3" name="Subtitle 2">
            <a:extLst>
              <a:ext uri="{FF2B5EF4-FFF2-40B4-BE49-F238E27FC236}">
                <a16:creationId xmlns:a16="http://schemas.microsoft.com/office/drawing/2014/main" id="{993174A2-4891-4502-B8BF-A1099B545587}"/>
              </a:ext>
            </a:extLst>
          </p:cNvPr>
          <p:cNvSpPr>
            <a:spLocks noGrp="1"/>
          </p:cNvSpPr>
          <p:nvPr>
            <p:ph type="subTitle" idx="1"/>
          </p:nvPr>
        </p:nvSpPr>
        <p:spPr>
          <a:xfrm>
            <a:off x="685800" y="3782147"/>
            <a:ext cx="6767946" cy="1655762"/>
          </a:xfrm>
        </p:spPr>
        <p:txBody>
          <a:bodyPr>
            <a:normAutofit fontScale="85000" lnSpcReduction="20000"/>
          </a:bodyPr>
          <a:lstStyle/>
          <a:p>
            <a:pPr algn="l"/>
            <a:r>
              <a:rPr lang="en-US" sz="2200" dirty="0">
                <a:solidFill>
                  <a:schemeClr val="bg1"/>
                </a:solidFill>
              </a:rPr>
              <a:t>Manas Roshan</a:t>
            </a:r>
          </a:p>
          <a:p>
            <a:pPr algn="l"/>
            <a:r>
              <a:rPr lang="en-US" sz="2200" dirty="0">
                <a:solidFill>
                  <a:schemeClr val="bg1"/>
                </a:solidFill>
              </a:rPr>
              <a:t>International Collective in Support of </a:t>
            </a:r>
            <a:r>
              <a:rPr lang="en-US" sz="2200" dirty="0" err="1">
                <a:solidFill>
                  <a:schemeClr val="bg1"/>
                </a:solidFill>
              </a:rPr>
              <a:t>Fishworkers</a:t>
            </a:r>
            <a:r>
              <a:rPr lang="en-US" sz="2200" dirty="0">
                <a:solidFill>
                  <a:schemeClr val="bg1"/>
                </a:solidFill>
              </a:rPr>
              <a:t> (ICSF)</a:t>
            </a:r>
          </a:p>
          <a:p>
            <a:pPr algn="l"/>
            <a:r>
              <a:rPr lang="en-US" sz="2200" dirty="0">
                <a:solidFill>
                  <a:schemeClr val="bg1"/>
                </a:solidFill>
              </a:rPr>
              <a:t>Regional NHRI Seminar on Human Rights and Fisheries </a:t>
            </a:r>
          </a:p>
          <a:p>
            <a:pPr algn="l"/>
            <a:r>
              <a:rPr lang="en-US" sz="2200" dirty="0">
                <a:solidFill>
                  <a:schemeClr val="bg1"/>
                </a:solidFill>
              </a:rPr>
              <a:t>Danish Institute for Human Rights</a:t>
            </a:r>
          </a:p>
          <a:p>
            <a:pPr algn="l"/>
            <a:r>
              <a:rPr lang="en-US" sz="2200" dirty="0">
                <a:solidFill>
                  <a:schemeClr val="bg1"/>
                </a:solidFill>
              </a:rPr>
              <a:t>Bangkok |18 November, 2019</a:t>
            </a:r>
          </a:p>
          <a:p>
            <a:endParaRPr lang="en-US" dirty="0"/>
          </a:p>
        </p:txBody>
      </p:sp>
    </p:spTree>
    <p:extLst>
      <p:ext uri="{BB962C8B-B14F-4D97-AF65-F5344CB8AC3E}">
        <p14:creationId xmlns:p14="http://schemas.microsoft.com/office/powerpoint/2010/main" val="3516419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E97A2-AB2A-4A05-AB21-4A6536C735B3}"/>
              </a:ext>
            </a:extLst>
          </p:cNvPr>
          <p:cNvSpPr>
            <a:spLocks noGrp="1"/>
          </p:cNvSpPr>
          <p:nvPr>
            <p:ph type="title"/>
          </p:nvPr>
        </p:nvSpPr>
        <p:spPr>
          <a:xfrm>
            <a:off x="432088" y="378980"/>
            <a:ext cx="8279823" cy="1325563"/>
          </a:xfrm>
        </p:spPr>
        <p:txBody>
          <a:bodyPr/>
          <a:lstStyle/>
          <a:p>
            <a:pPr algn="ctr"/>
            <a:r>
              <a:rPr lang="en-US" dirty="0">
                <a:solidFill>
                  <a:schemeClr val="accent1">
                    <a:lumMod val="75000"/>
                  </a:schemeClr>
                </a:solidFill>
              </a:rPr>
              <a:t>Conservation and sustainable use - a history </a:t>
            </a:r>
          </a:p>
        </p:txBody>
      </p:sp>
      <p:sp>
        <p:nvSpPr>
          <p:cNvPr id="5" name="Content Placeholder 3">
            <a:extLst>
              <a:ext uri="{FF2B5EF4-FFF2-40B4-BE49-F238E27FC236}">
                <a16:creationId xmlns:a16="http://schemas.microsoft.com/office/drawing/2014/main" id="{EE948C05-B393-4215-90BD-404D68C4E6D8}"/>
              </a:ext>
            </a:extLst>
          </p:cNvPr>
          <p:cNvSpPr txBox="1">
            <a:spLocks/>
          </p:cNvSpPr>
          <p:nvPr/>
        </p:nvSpPr>
        <p:spPr>
          <a:xfrm>
            <a:off x="646833" y="1704543"/>
            <a:ext cx="7850332" cy="44884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accent1">
                    <a:lumMod val="75000"/>
                  </a:schemeClr>
                </a:solidFill>
              </a:rPr>
              <a:t>Ramsar Convention, 1971</a:t>
            </a:r>
            <a:r>
              <a:rPr lang="en-US" sz="2400" dirty="0"/>
              <a:t>: “wise use”, sustainable utilization of wetland resources</a:t>
            </a:r>
          </a:p>
          <a:p>
            <a:r>
              <a:rPr lang="en-US" sz="2400" dirty="0">
                <a:solidFill>
                  <a:schemeClr val="accent1">
                    <a:lumMod val="75000"/>
                  </a:schemeClr>
                </a:solidFill>
              </a:rPr>
              <a:t>Stockholm Conference, 1972</a:t>
            </a:r>
            <a:r>
              <a:rPr lang="en-US" sz="2400" dirty="0"/>
              <a:t>: “…representative samples of natural ecosystems must be safeguarded for the benefit of present and future generation…”</a:t>
            </a:r>
          </a:p>
          <a:p>
            <a:r>
              <a:rPr lang="en-US" sz="2400" dirty="0">
                <a:solidFill>
                  <a:schemeClr val="accent1">
                    <a:lumMod val="75000"/>
                  </a:schemeClr>
                </a:solidFill>
              </a:rPr>
              <a:t>United Nations Conference on Environment and Development, 1992: </a:t>
            </a:r>
            <a:r>
              <a:rPr lang="en-US" sz="2400" dirty="0"/>
              <a:t>Sustainable development, protect the environment for future generations, precautionary approach (Rio Declaration)</a:t>
            </a:r>
          </a:p>
          <a:p>
            <a:r>
              <a:rPr lang="en-US" sz="2400" dirty="0">
                <a:solidFill>
                  <a:schemeClr val="accent1">
                    <a:lumMod val="75000"/>
                  </a:schemeClr>
                </a:solidFill>
              </a:rPr>
              <a:t>The Convention on Biological Diversity (CBD), 1992</a:t>
            </a:r>
            <a:r>
              <a:rPr lang="en-US" sz="2400" dirty="0"/>
              <a:t>: Conservation, sustainable use, and the fair and equitable sharing of the benefits</a:t>
            </a:r>
          </a:p>
          <a:p>
            <a:endParaRPr lang="en-US" dirty="0"/>
          </a:p>
        </p:txBody>
      </p:sp>
    </p:spTree>
    <p:extLst>
      <p:ext uri="{BB962C8B-B14F-4D97-AF65-F5344CB8AC3E}">
        <p14:creationId xmlns:p14="http://schemas.microsoft.com/office/powerpoint/2010/main" val="3742745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E97A2-AB2A-4A05-AB21-4A6536C735B3}"/>
              </a:ext>
            </a:extLst>
          </p:cNvPr>
          <p:cNvSpPr>
            <a:spLocks noGrp="1"/>
          </p:cNvSpPr>
          <p:nvPr>
            <p:ph type="title"/>
          </p:nvPr>
        </p:nvSpPr>
        <p:spPr>
          <a:xfrm>
            <a:off x="432087" y="263236"/>
            <a:ext cx="8279823" cy="1325563"/>
          </a:xfrm>
        </p:spPr>
        <p:txBody>
          <a:bodyPr/>
          <a:lstStyle/>
          <a:p>
            <a:pPr algn="ctr"/>
            <a:r>
              <a:rPr lang="en-US" dirty="0">
                <a:solidFill>
                  <a:schemeClr val="accent1">
                    <a:lumMod val="75000"/>
                  </a:schemeClr>
                </a:solidFill>
              </a:rPr>
              <a:t>Conservation and management of marine living resources</a:t>
            </a:r>
          </a:p>
        </p:txBody>
      </p:sp>
      <p:sp>
        <p:nvSpPr>
          <p:cNvPr id="5" name="Content Placeholder 3">
            <a:extLst>
              <a:ext uri="{FF2B5EF4-FFF2-40B4-BE49-F238E27FC236}">
                <a16:creationId xmlns:a16="http://schemas.microsoft.com/office/drawing/2014/main" id="{EE948C05-B393-4215-90BD-404D68C4E6D8}"/>
              </a:ext>
            </a:extLst>
          </p:cNvPr>
          <p:cNvSpPr txBox="1">
            <a:spLocks/>
          </p:cNvSpPr>
          <p:nvPr/>
        </p:nvSpPr>
        <p:spPr>
          <a:xfrm>
            <a:off x="646832" y="1588799"/>
            <a:ext cx="7850332" cy="48902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accent1">
                    <a:lumMod val="75000"/>
                  </a:schemeClr>
                </a:solidFill>
              </a:rPr>
              <a:t>United Nations Convention on the Law of the Sea (UNCLOS), 1982</a:t>
            </a:r>
            <a:r>
              <a:rPr lang="en-US" sz="2400" dirty="0"/>
              <a:t>:  Coastal states to determine allowable catch in their EEZs for the conservation of living resources (Article 61)</a:t>
            </a:r>
          </a:p>
          <a:p>
            <a:r>
              <a:rPr lang="en-US" sz="2400" dirty="0">
                <a:solidFill>
                  <a:schemeClr val="accent1">
                    <a:lumMod val="75000"/>
                  </a:schemeClr>
                </a:solidFill>
              </a:rPr>
              <a:t>United Nations Fish Stocks Agreement (UNFSA), 1995</a:t>
            </a:r>
            <a:r>
              <a:rPr lang="en-US" sz="2400" dirty="0"/>
              <a:t>: Conservation and management of straddling and highly migratory fish stocks, based on the precautionary approach</a:t>
            </a:r>
          </a:p>
          <a:p>
            <a:r>
              <a:rPr lang="en-US" sz="2400" dirty="0">
                <a:solidFill>
                  <a:schemeClr val="accent1">
                    <a:lumMod val="75000"/>
                  </a:schemeClr>
                </a:solidFill>
              </a:rPr>
              <a:t>Code of Conduct for Responsible Fisheries (CCRF), 1995</a:t>
            </a:r>
            <a:r>
              <a:rPr lang="en-US" sz="2400" dirty="0"/>
              <a:t>: Principles and standards for conservation, management and development of living aquatic resources</a:t>
            </a:r>
          </a:p>
          <a:p>
            <a:r>
              <a:rPr lang="en-US" sz="2400" dirty="0">
                <a:solidFill>
                  <a:schemeClr val="accent1">
                    <a:lumMod val="75000"/>
                  </a:schemeClr>
                </a:solidFill>
              </a:rPr>
              <a:t>Agreement on Port State Measures (PSMA), 2009</a:t>
            </a:r>
            <a:r>
              <a:rPr lang="en-US" sz="2400" dirty="0"/>
              <a:t>: Prevent, deter and eliminate IUU fishing by preventing such vessels from using ports and landing their catches (Indonesia, Japan, Maldives, Myanmar, Oman, The Philippines, Republic of Korea, Sri Lanka, Thailand, Turkey, Vietnam in Asia)</a:t>
            </a:r>
          </a:p>
          <a:p>
            <a:endParaRPr lang="en-US" dirty="0"/>
          </a:p>
          <a:p>
            <a:endParaRPr lang="en-US" sz="2400" dirty="0"/>
          </a:p>
          <a:p>
            <a:endParaRPr lang="en-US" sz="2400" dirty="0"/>
          </a:p>
          <a:p>
            <a:endParaRPr lang="en-US" dirty="0"/>
          </a:p>
        </p:txBody>
      </p:sp>
    </p:spTree>
    <p:extLst>
      <p:ext uri="{BB962C8B-B14F-4D97-AF65-F5344CB8AC3E}">
        <p14:creationId xmlns:p14="http://schemas.microsoft.com/office/powerpoint/2010/main" val="1586005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5FEDE-7818-45FD-84CB-7B5B3FA3077A}"/>
              </a:ext>
            </a:extLst>
          </p:cNvPr>
          <p:cNvSpPr>
            <a:spLocks noGrp="1"/>
          </p:cNvSpPr>
          <p:nvPr>
            <p:ph type="title"/>
          </p:nvPr>
        </p:nvSpPr>
        <p:spPr/>
        <p:txBody>
          <a:bodyPr>
            <a:normAutofit/>
          </a:bodyPr>
          <a:lstStyle/>
          <a:p>
            <a:pPr algn="ctr"/>
            <a:r>
              <a:rPr lang="en-US" dirty="0">
                <a:solidFill>
                  <a:schemeClr val="accent1">
                    <a:lumMod val="75000"/>
                  </a:schemeClr>
                </a:solidFill>
              </a:rPr>
              <a:t>Area based management and conservation measures</a:t>
            </a:r>
          </a:p>
        </p:txBody>
      </p:sp>
      <p:sp>
        <p:nvSpPr>
          <p:cNvPr id="3" name="Content Placeholder 2">
            <a:extLst>
              <a:ext uri="{FF2B5EF4-FFF2-40B4-BE49-F238E27FC236}">
                <a16:creationId xmlns:a16="http://schemas.microsoft.com/office/drawing/2014/main" id="{4A688AD8-6B3A-4C69-B7D5-657F01BA0206}"/>
              </a:ext>
            </a:extLst>
          </p:cNvPr>
          <p:cNvSpPr>
            <a:spLocks noGrp="1"/>
          </p:cNvSpPr>
          <p:nvPr>
            <p:ph idx="1"/>
          </p:nvPr>
        </p:nvSpPr>
        <p:spPr/>
        <p:txBody>
          <a:bodyPr>
            <a:normAutofit fontScale="92500" lnSpcReduction="20000"/>
          </a:bodyPr>
          <a:lstStyle/>
          <a:p>
            <a:r>
              <a:rPr lang="en-US" altLang="en-US" sz="2400" dirty="0">
                <a:solidFill>
                  <a:schemeClr val="accent1">
                    <a:lumMod val="75000"/>
                  </a:schemeClr>
                </a:solidFill>
              </a:rPr>
              <a:t>Fisheries management</a:t>
            </a:r>
            <a:r>
              <a:rPr lang="en-US" altLang="en-US" sz="2400" dirty="0"/>
              <a:t>: area-based spatial and temporal closures or restrictions for management (States: artisanal fishing zones, seasonal closures; traditional: indigenous taboo concept of </a:t>
            </a:r>
            <a:r>
              <a:rPr lang="en-US" altLang="en-US" sz="2400" i="1" dirty="0" err="1"/>
              <a:t>tapus</a:t>
            </a:r>
            <a:r>
              <a:rPr lang="en-US" altLang="en-US" sz="2400" i="1" dirty="0"/>
              <a:t>, </a:t>
            </a:r>
            <a:r>
              <a:rPr lang="en-US" altLang="en-US" sz="2400" dirty="0"/>
              <a:t>or</a:t>
            </a:r>
            <a:r>
              <a:rPr lang="en-US" altLang="en-US" sz="2400" i="1" dirty="0"/>
              <a:t> </a:t>
            </a:r>
            <a:r>
              <a:rPr lang="en-US" altLang="en-US" sz="2400" i="1" dirty="0" err="1"/>
              <a:t>ra’ui</a:t>
            </a:r>
            <a:r>
              <a:rPr lang="en-US" altLang="en-US" sz="2400" dirty="0"/>
              <a:t>) </a:t>
            </a:r>
          </a:p>
          <a:p>
            <a:r>
              <a:rPr lang="en-US" altLang="en-US" sz="2400" dirty="0">
                <a:solidFill>
                  <a:schemeClr val="accent1">
                    <a:lumMod val="75000"/>
                  </a:schemeClr>
                </a:solidFill>
              </a:rPr>
              <a:t>Protected areas (PA)</a:t>
            </a:r>
            <a:r>
              <a:rPr lang="en-US" altLang="en-US" sz="2400" dirty="0"/>
              <a:t>: “a geographically defined area, which is designated or regulated and managed to achieve specific conservation objectives” (CBD)</a:t>
            </a:r>
          </a:p>
          <a:p>
            <a:r>
              <a:rPr lang="en-US" altLang="en-US" sz="2400" dirty="0">
                <a:solidFill>
                  <a:schemeClr val="accent1">
                    <a:lumMod val="75000"/>
                  </a:schemeClr>
                </a:solidFill>
              </a:rPr>
              <a:t>Marine Protected Areas (MPA)</a:t>
            </a:r>
            <a:r>
              <a:rPr lang="en-US" altLang="en-US" sz="2400" dirty="0"/>
              <a:t>: “an area within or adjacent to the marine environment, together with its overlying waters and associated flora, fauna, and historical and cultural features, which has been reserved by legislation or other effective means, including custom, with the effect that its marine and/or coastal biodiversity enjoys a higher level of protection than its surroundings” (CBD)</a:t>
            </a:r>
          </a:p>
          <a:p>
            <a:pPr marL="0" indent="0" algn="ctr">
              <a:buNone/>
            </a:pPr>
            <a:r>
              <a:rPr lang="en-US" altLang="en-US" sz="2400" dirty="0"/>
              <a:t>No agreement on definitions and governance models</a:t>
            </a:r>
          </a:p>
          <a:p>
            <a:endParaRPr lang="en-US" dirty="0"/>
          </a:p>
        </p:txBody>
      </p:sp>
    </p:spTree>
    <p:extLst>
      <p:ext uri="{BB962C8B-B14F-4D97-AF65-F5344CB8AC3E}">
        <p14:creationId xmlns:p14="http://schemas.microsoft.com/office/powerpoint/2010/main" val="1189909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A64AC-BE7E-4AAC-99B4-9F1F99D120DC}"/>
              </a:ext>
            </a:extLst>
          </p:cNvPr>
          <p:cNvSpPr>
            <a:spLocks noGrp="1"/>
          </p:cNvSpPr>
          <p:nvPr>
            <p:ph type="title"/>
          </p:nvPr>
        </p:nvSpPr>
        <p:spPr/>
        <p:txBody>
          <a:bodyPr/>
          <a:lstStyle/>
          <a:p>
            <a:pPr algn="ctr"/>
            <a:r>
              <a:rPr lang="en-US" dirty="0">
                <a:solidFill>
                  <a:schemeClr val="accent1">
                    <a:lumMod val="75000"/>
                  </a:schemeClr>
                </a:solidFill>
              </a:rPr>
              <a:t>Marine Protected Areas and the CBD</a:t>
            </a:r>
          </a:p>
        </p:txBody>
      </p:sp>
      <p:sp>
        <p:nvSpPr>
          <p:cNvPr id="3" name="Content Placeholder 2">
            <a:extLst>
              <a:ext uri="{FF2B5EF4-FFF2-40B4-BE49-F238E27FC236}">
                <a16:creationId xmlns:a16="http://schemas.microsoft.com/office/drawing/2014/main" id="{BDAC106F-9DE9-4E16-B5D3-91BA4B7DB987}"/>
              </a:ext>
            </a:extLst>
          </p:cNvPr>
          <p:cNvSpPr>
            <a:spLocks noGrp="1"/>
          </p:cNvSpPr>
          <p:nvPr>
            <p:ph idx="1"/>
          </p:nvPr>
        </p:nvSpPr>
        <p:spPr/>
        <p:txBody>
          <a:bodyPr>
            <a:normAutofit fontScale="92500" lnSpcReduction="20000"/>
          </a:bodyPr>
          <a:lstStyle/>
          <a:p>
            <a:r>
              <a:rPr lang="en-US" dirty="0"/>
              <a:t>Jakarta Mandate on Marine and Coastal Biological Diversity, 1995 – </a:t>
            </a:r>
            <a:r>
              <a:rPr lang="en-US" dirty="0" err="1"/>
              <a:t>programme</a:t>
            </a:r>
            <a:r>
              <a:rPr lang="en-US" dirty="0"/>
              <a:t> of work to assist its implementation; </a:t>
            </a:r>
            <a:r>
              <a:rPr lang="en-US" dirty="0" err="1"/>
              <a:t>Programme</a:t>
            </a:r>
            <a:r>
              <a:rPr lang="en-US" dirty="0"/>
              <a:t> of Work on Protected Areas, 2004; Aichi Targets 2010-2020</a:t>
            </a:r>
          </a:p>
          <a:p>
            <a:r>
              <a:rPr lang="en-US" dirty="0"/>
              <a:t>430 MPAS in 1985; 1306 in 1995; 14,830 in 2019</a:t>
            </a:r>
          </a:p>
          <a:p>
            <a:r>
              <a:rPr lang="en-US" dirty="0"/>
              <a:t>Today, 7.6% of the global ocean (Aichi Target: 10%) are covered by MPAs. 17% of waters within national jurisdiction protected</a:t>
            </a:r>
          </a:p>
          <a:p>
            <a:r>
              <a:rPr lang="en-US" dirty="0"/>
              <a:t>Not evenly distributed: 20 large MPAs cover over 60% of the total area</a:t>
            </a:r>
          </a:p>
          <a:p>
            <a:r>
              <a:rPr lang="en-US" dirty="0"/>
              <a:t>Other Effective Area-based Conservation Measures (OECM): New designation adopted in 2018 widens governance types and recognizes equity concerns</a:t>
            </a:r>
          </a:p>
        </p:txBody>
      </p:sp>
    </p:spTree>
    <p:extLst>
      <p:ext uri="{BB962C8B-B14F-4D97-AF65-F5344CB8AC3E}">
        <p14:creationId xmlns:p14="http://schemas.microsoft.com/office/powerpoint/2010/main" val="4207964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4CB3A-20CF-4DB7-884D-026C49BE26B8}"/>
              </a:ext>
            </a:extLst>
          </p:cNvPr>
          <p:cNvSpPr>
            <a:spLocks noGrp="1"/>
          </p:cNvSpPr>
          <p:nvPr>
            <p:ph type="title"/>
          </p:nvPr>
        </p:nvSpPr>
        <p:spPr>
          <a:xfrm>
            <a:off x="628650" y="0"/>
            <a:ext cx="7886700" cy="1325563"/>
          </a:xfrm>
        </p:spPr>
        <p:txBody>
          <a:bodyPr/>
          <a:lstStyle/>
          <a:p>
            <a:pPr algn="ctr"/>
            <a:r>
              <a:rPr lang="en-US" dirty="0">
                <a:solidFill>
                  <a:schemeClr val="accent1">
                    <a:lumMod val="75000"/>
                  </a:schemeClr>
                </a:solidFill>
              </a:rPr>
              <a:t>Key Issues</a:t>
            </a:r>
          </a:p>
        </p:txBody>
      </p:sp>
      <p:sp>
        <p:nvSpPr>
          <p:cNvPr id="3" name="Content Placeholder 2">
            <a:extLst>
              <a:ext uri="{FF2B5EF4-FFF2-40B4-BE49-F238E27FC236}">
                <a16:creationId xmlns:a16="http://schemas.microsoft.com/office/drawing/2014/main" id="{F4EE32C1-68F0-41D5-A9E8-C68A820C0123}"/>
              </a:ext>
            </a:extLst>
          </p:cNvPr>
          <p:cNvSpPr>
            <a:spLocks noGrp="1"/>
          </p:cNvSpPr>
          <p:nvPr>
            <p:ph idx="1"/>
          </p:nvPr>
        </p:nvSpPr>
        <p:spPr>
          <a:xfrm>
            <a:off x="628650" y="1108363"/>
            <a:ext cx="7886700" cy="5292437"/>
          </a:xfrm>
        </p:spPr>
        <p:txBody>
          <a:bodyPr>
            <a:normAutofit fontScale="85000" lnSpcReduction="20000"/>
          </a:bodyPr>
          <a:lstStyle/>
          <a:p>
            <a:r>
              <a:rPr lang="en-US" dirty="0"/>
              <a:t>Lack of </a:t>
            </a:r>
            <a:r>
              <a:rPr lang="en-US" b="1" dirty="0">
                <a:solidFill>
                  <a:schemeClr val="accent1">
                    <a:lumMod val="75000"/>
                  </a:schemeClr>
                </a:solidFill>
              </a:rPr>
              <a:t>consultation and participation </a:t>
            </a:r>
            <a:r>
              <a:rPr lang="en-US" dirty="0"/>
              <a:t>of fishing communities</a:t>
            </a:r>
          </a:p>
          <a:p>
            <a:r>
              <a:rPr lang="en-US" dirty="0"/>
              <a:t>Inadequate legal recognition of </a:t>
            </a:r>
            <a:r>
              <a:rPr lang="en-US" b="1" dirty="0">
                <a:solidFill>
                  <a:schemeClr val="accent1">
                    <a:lumMod val="75000"/>
                  </a:schemeClr>
                </a:solidFill>
              </a:rPr>
              <a:t>customary tenure rights </a:t>
            </a:r>
            <a:r>
              <a:rPr lang="en-US" dirty="0"/>
              <a:t>of fishing communities and their </a:t>
            </a:r>
            <a:r>
              <a:rPr lang="en-US" b="1" dirty="0">
                <a:solidFill>
                  <a:schemeClr val="accent1">
                    <a:lumMod val="75000"/>
                  </a:schemeClr>
                </a:solidFill>
              </a:rPr>
              <a:t>efforts to conserve </a:t>
            </a:r>
            <a:r>
              <a:rPr lang="en-US" dirty="0"/>
              <a:t>and sustainably use natural resources</a:t>
            </a:r>
          </a:p>
          <a:p>
            <a:r>
              <a:rPr lang="en-US" dirty="0"/>
              <a:t>Loss of fishery livelihoods, with spillover food security, decent work and other </a:t>
            </a:r>
            <a:r>
              <a:rPr lang="en-US" b="1" dirty="0">
                <a:solidFill>
                  <a:schemeClr val="accent1">
                    <a:lumMod val="75000"/>
                  </a:schemeClr>
                </a:solidFill>
              </a:rPr>
              <a:t>human rights impacts</a:t>
            </a:r>
          </a:p>
          <a:p>
            <a:r>
              <a:rPr lang="en-US" b="1" dirty="0">
                <a:solidFill>
                  <a:schemeClr val="accent1">
                    <a:lumMod val="75000"/>
                  </a:schemeClr>
                </a:solidFill>
              </a:rPr>
              <a:t>Target-driven</a:t>
            </a:r>
            <a:r>
              <a:rPr lang="en-US" dirty="0"/>
              <a:t>, rather than inclusive and outcome-based, approaches can </a:t>
            </a:r>
            <a:r>
              <a:rPr lang="en-US" b="1" dirty="0">
                <a:solidFill>
                  <a:schemeClr val="accent1">
                    <a:lumMod val="75000"/>
                  </a:schemeClr>
                </a:solidFill>
              </a:rPr>
              <a:t>divert fishing effort </a:t>
            </a:r>
            <a:r>
              <a:rPr lang="en-US" dirty="0"/>
              <a:t>to other poorly managed fishery resources</a:t>
            </a:r>
          </a:p>
          <a:p>
            <a:r>
              <a:rPr lang="en-US" dirty="0"/>
              <a:t>MPAs are often designated and implemented by environment and forest authorities (Indonesia, Thailand an exception in Asia). </a:t>
            </a:r>
            <a:r>
              <a:rPr lang="en-US" b="1" dirty="0">
                <a:solidFill>
                  <a:schemeClr val="accent1">
                    <a:lumMod val="75000"/>
                  </a:schemeClr>
                </a:solidFill>
              </a:rPr>
              <a:t>No role of fisheries management authorities</a:t>
            </a:r>
          </a:p>
          <a:p>
            <a:r>
              <a:rPr lang="en-US" dirty="0"/>
              <a:t>Need for </a:t>
            </a:r>
            <a:r>
              <a:rPr lang="en-US" b="1" dirty="0">
                <a:solidFill>
                  <a:schemeClr val="accent1">
                    <a:lumMod val="75000"/>
                  </a:schemeClr>
                </a:solidFill>
              </a:rPr>
              <a:t>more research </a:t>
            </a:r>
            <a:r>
              <a:rPr lang="en-US" dirty="0"/>
              <a:t>on the socio-economic impacts of MPAs, especially trade-offs between loss of livelihoods and benefits from conservation</a:t>
            </a:r>
          </a:p>
        </p:txBody>
      </p:sp>
    </p:spTree>
    <p:extLst>
      <p:ext uri="{BB962C8B-B14F-4D97-AF65-F5344CB8AC3E}">
        <p14:creationId xmlns:p14="http://schemas.microsoft.com/office/powerpoint/2010/main" val="688709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4CB3A-20CF-4DB7-884D-026C49BE26B8}"/>
              </a:ext>
            </a:extLst>
          </p:cNvPr>
          <p:cNvSpPr>
            <a:spLocks noGrp="1"/>
          </p:cNvSpPr>
          <p:nvPr>
            <p:ph type="title"/>
          </p:nvPr>
        </p:nvSpPr>
        <p:spPr/>
        <p:txBody>
          <a:bodyPr/>
          <a:lstStyle/>
          <a:p>
            <a:pPr algn="ctr"/>
            <a:r>
              <a:rPr lang="en-US" dirty="0">
                <a:solidFill>
                  <a:schemeClr val="accent1">
                    <a:lumMod val="75000"/>
                  </a:schemeClr>
                </a:solidFill>
              </a:rPr>
              <a:t>The SSF Guidelines</a:t>
            </a:r>
          </a:p>
        </p:txBody>
      </p:sp>
      <p:sp>
        <p:nvSpPr>
          <p:cNvPr id="3" name="Content Placeholder 2">
            <a:extLst>
              <a:ext uri="{FF2B5EF4-FFF2-40B4-BE49-F238E27FC236}">
                <a16:creationId xmlns:a16="http://schemas.microsoft.com/office/drawing/2014/main" id="{F4EE32C1-68F0-41D5-A9E8-C68A820C0123}"/>
              </a:ext>
            </a:extLst>
          </p:cNvPr>
          <p:cNvSpPr>
            <a:spLocks noGrp="1"/>
          </p:cNvSpPr>
          <p:nvPr>
            <p:ph idx="1"/>
          </p:nvPr>
        </p:nvSpPr>
        <p:spPr/>
        <p:txBody>
          <a:bodyPr>
            <a:normAutofit fontScale="85000" lnSpcReduction="10000"/>
          </a:bodyPr>
          <a:lstStyle/>
          <a:p>
            <a:r>
              <a:rPr lang="en-US" dirty="0"/>
              <a:t>Recognize that </a:t>
            </a:r>
            <a:r>
              <a:rPr lang="en-US" b="1" dirty="0">
                <a:solidFill>
                  <a:schemeClr val="accent1">
                    <a:lumMod val="75000"/>
                  </a:schemeClr>
                </a:solidFill>
              </a:rPr>
              <a:t>responsible governance of tenure is central for the realization of human rights</a:t>
            </a:r>
            <a:r>
              <a:rPr lang="en-US" dirty="0"/>
              <a:t>, food security, poverty eradication, sustainable livelihoods, social stability, housing security, economic growth and rural and social development (5.2)</a:t>
            </a:r>
          </a:p>
          <a:p>
            <a:r>
              <a:rPr lang="en-US" dirty="0"/>
              <a:t>Recognize </a:t>
            </a:r>
            <a:r>
              <a:rPr lang="en-US" b="1" dirty="0">
                <a:solidFill>
                  <a:schemeClr val="accent1">
                    <a:lumMod val="75000"/>
                  </a:schemeClr>
                </a:solidFill>
              </a:rPr>
              <a:t>the role of SSF communities and IPs </a:t>
            </a:r>
            <a:r>
              <a:rPr lang="en-US" dirty="0"/>
              <a:t>to restore, conserve, protect and comanage ecosystems (5.5)</a:t>
            </a:r>
          </a:p>
          <a:p>
            <a:r>
              <a:rPr lang="en-US" dirty="0"/>
              <a:t>Grant </a:t>
            </a:r>
            <a:r>
              <a:rPr lang="en-US" b="1" dirty="0">
                <a:solidFill>
                  <a:schemeClr val="accent1">
                    <a:lumMod val="75000"/>
                  </a:schemeClr>
                </a:solidFill>
              </a:rPr>
              <a:t>preferential access of SSF</a:t>
            </a:r>
            <a:r>
              <a:rPr lang="en-US" dirty="0"/>
              <a:t> to fish in waters under national jurisdiction (5.7)</a:t>
            </a:r>
          </a:p>
          <a:p>
            <a:r>
              <a:rPr lang="en-US" b="1" dirty="0">
                <a:solidFill>
                  <a:schemeClr val="accent1">
                    <a:lumMod val="75000"/>
                  </a:schemeClr>
                </a:solidFill>
              </a:rPr>
              <a:t>Involve SSF communities </a:t>
            </a:r>
            <a:r>
              <a:rPr lang="en-US" dirty="0"/>
              <a:t>– special attention to women, vulnerable and marginalized groups – in the design, planning, implementation of management measures, including Pas (5.15)</a:t>
            </a:r>
          </a:p>
          <a:p>
            <a:endParaRPr lang="en-US" dirty="0"/>
          </a:p>
          <a:p>
            <a:endParaRPr lang="en-US" dirty="0"/>
          </a:p>
          <a:p>
            <a:endParaRPr lang="en-US" dirty="0"/>
          </a:p>
        </p:txBody>
      </p:sp>
    </p:spTree>
    <p:extLst>
      <p:ext uri="{BB962C8B-B14F-4D97-AF65-F5344CB8AC3E}">
        <p14:creationId xmlns:p14="http://schemas.microsoft.com/office/powerpoint/2010/main" val="2361352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49599-641A-4A18-A91E-3091E376B4A1}"/>
              </a:ext>
            </a:extLst>
          </p:cNvPr>
          <p:cNvSpPr>
            <a:spLocks noGrp="1"/>
          </p:cNvSpPr>
          <p:nvPr>
            <p:ph type="title"/>
          </p:nvPr>
        </p:nvSpPr>
        <p:spPr>
          <a:xfrm>
            <a:off x="628650" y="249381"/>
            <a:ext cx="7886700" cy="1302762"/>
          </a:xfrm>
        </p:spPr>
        <p:txBody>
          <a:bodyPr>
            <a:normAutofit/>
          </a:bodyPr>
          <a:lstStyle/>
          <a:p>
            <a:pPr algn="ctr"/>
            <a:r>
              <a:rPr lang="en-US" dirty="0">
                <a:solidFill>
                  <a:schemeClr val="accent1">
                    <a:lumMod val="75000"/>
                  </a:schemeClr>
                </a:solidFill>
              </a:rPr>
              <a:t>Effective fisheries management</a:t>
            </a:r>
          </a:p>
        </p:txBody>
      </p:sp>
      <p:sp>
        <p:nvSpPr>
          <p:cNvPr id="3" name="Content Placeholder 2">
            <a:extLst>
              <a:ext uri="{FF2B5EF4-FFF2-40B4-BE49-F238E27FC236}">
                <a16:creationId xmlns:a16="http://schemas.microsoft.com/office/drawing/2014/main" id="{4988E2B3-D33F-4701-B6A2-7D2D97851B32}"/>
              </a:ext>
            </a:extLst>
          </p:cNvPr>
          <p:cNvSpPr>
            <a:spLocks noGrp="1"/>
          </p:cNvSpPr>
          <p:nvPr>
            <p:ph idx="1"/>
          </p:nvPr>
        </p:nvSpPr>
        <p:spPr>
          <a:xfrm>
            <a:off x="628650" y="1552144"/>
            <a:ext cx="7886700" cy="5056476"/>
          </a:xfrm>
        </p:spPr>
        <p:txBody>
          <a:bodyPr>
            <a:normAutofit lnSpcReduction="10000"/>
          </a:bodyPr>
          <a:lstStyle/>
          <a:p>
            <a:r>
              <a:rPr lang="en-US" sz="2000" dirty="0"/>
              <a:t>Co-management: Global; part of EAFM – ecosystem approach to fisheries management (formal and informal co-management arrangements, e.g. in India)</a:t>
            </a:r>
          </a:p>
          <a:p>
            <a:r>
              <a:rPr lang="en-US" sz="2000" dirty="0"/>
              <a:t>Managed access zones: Spatial closures excluding non-selective and destructive fishing gear (also called TURFs in some contexts); across Asia</a:t>
            </a:r>
          </a:p>
          <a:p>
            <a:r>
              <a:rPr lang="en-US" sz="2000" dirty="0"/>
              <a:t>“Marine Conservation Zones” to regulate fisheries in Thailand (area and gear restrictions)</a:t>
            </a:r>
          </a:p>
          <a:p>
            <a:r>
              <a:rPr lang="en-US" sz="2000" dirty="0"/>
              <a:t>Common protection areas (Tuba </a:t>
            </a:r>
            <a:r>
              <a:rPr lang="en-US" sz="2000" dirty="0" err="1"/>
              <a:t>Dikatutuang</a:t>
            </a:r>
            <a:r>
              <a:rPr lang="en-US" sz="2000" dirty="0"/>
              <a:t>) in Indonesia (</a:t>
            </a:r>
            <a:r>
              <a:rPr lang="en-US" sz="2000" dirty="0" err="1"/>
              <a:t>Wakatobi</a:t>
            </a:r>
            <a:r>
              <a:rPr lang="en-US" sz="2000" dirty="0"/>
              <a:t> National Park)</a:t>
            </a:r>
          </a:p>
          <a:p>
            <a:r>
              <a:rPr lang="en-US" sz="2000" dirty="0"/>
              <a:t>Locally Managed Marine Areas (LMMA) in Indonesia, the Philippines and the Pacific Islands; Indigenous and Community Conserved Areas (ICCA) in North, Central and South America </a:t>
            </a:r>
          </a:p>
          <a:p>
            <a:r>
              <a:rPr lang="en-US" sz="2000" dirty="0"/>
              <a:t>Marine Extractive Reserves (MERs) and Reserves for Sustainable Development (RSD) in Brazil</a:t>
            </a:r>
          </a:p>
          <a:p>
            <a:r>
              <a:rPr lang="en-US" sz="2000" dirty="0"/>
              <a:t>Customary tenure practices: Restricting access and managing fishery resources (</a:t>
            </a:r>
            <a:r>
              <a:rPr lang="en-US" sz="2000" i="1" dirty="0" err="1"/>
              <a:t>padu</a:t>
            </a:r>
            <a:r>
              <a:rPr lang="en-US" sz="2000" dirty="0"/>
              <a:t> in south-east India; </a:t>
            </a:r>
            <a:r>
              <a:rPr lang="en-US" sz="2000" i="1" dirty="0" err="1"/>
              <a:t>ra’ui</a:t>
            </a:r>
            <a:r>
              <a:rPr lang="en-US" sz="2000" i="1" dirty="0"/>
              <a:t> </a:t>
            </a:r>
            <a:r>
              <a:rPr lang="en-US" sz="2000" dirty="0"/>
              <a:t>in New Zealand; </a:t>
            </a:r>
            <a:r>
              <a:rPr lang="en-US" sz="2000" i="1" dirty="0"/>
              <a:t>comarca</a:t>
            </a:r>
            <a:r>
              <a:rPr lang="en-US" sz="2000" dirty="0"/>
              <a:t> administration in Panama)</a:t>
            </a:r>
            <a:endParaRPr lang="en-US" sz="2000" i="1" dirty="0"/>
          </a:p>
        </p:txBody>
      </p:sp>
    </p:spTree>
    <p:extLst>
      <p:ext uri="{BB962C8B-B14F-4D97-AF65-F5344CB8AC3E}">
        <p14:creationId xmlns:p14="http://schemas.microsoft.com/office/powerpoint/2010/main" val="3319935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74000"/>
          </a:schemeClr>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4CA7198-727C-417F-B57A-BB18B32480FB}"/>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499515" y="1810963"/>
            <a:ext cx="2144965" cy="2141566"/>
          </a:xfrm>
          <a:prstGeom prst="rect">
            <a:avLst/>
          </a:prstGeom>
        </p:spPr>
      </p:pic>
      <p:sp>
        <p:nvSpPr>
          <p:cNvPr id="10" name="Subtitle 2">
            <a:extLst>
              <a:ext uri="{FF2B5EF4-FFF2-40B4-BE49-F238E27FC236}">
                <a16:creationId xmlns:a16="http://schemas.microsoft.com/office/drawing/2014/main" id="{DDFC8446-ACC3-49F5-BBF6-4825FCF8982F}"/>
              </a:ext>
            </a:extLst>
          </p:cNvPr>
          <p:cNvSpPr>
            <a:spLocks noGrp="1"/>
          </p:cNvSpPr>
          <p:nvPr>
            <p:ph type="subTitle" idx="1"/>
          </p:nvPr>
        </p:nvSpPr>
        <p:spPr>
          <a:xfrm>
            <a:off x="1188024" y="4382854"/>
            <a:ext cx="6767946" cy="824417"/>
          </a:xfrm>
        </p:spPr>
        <p:txBody>
          <a:bodyPr>
            <a:normAutofit/>
          </a:bodyPr>
          <a:lstStyle/>
          <a:p>
            <a:r>
              <a:rPr lang="en-US" sz="2200" dirty="0">
                <a:solidFill>
                  <a:schemeClr val="accent1">
                    <a:lumMod val="50000"/>
                  </a:schemeClr>
                </a:solidFill>
                <a:hlinkClick r:id="rId3">
                  <a:extLst>
                    <a:ext uri="{A12FA001-AC4F-418D-AE19-62706E023703}">
                      <ahyp:hlinkClr xmlns:ahyp="http://schemas.microsoft.com/office/drawing/2018/hyperlinkcolor" val="tx"/>
                    </a:ext>
                  </a:extLst>
                </a:hlinkClick>
              </a:rPr>
              <a:t>www.icsf.net</a:t>
            </a:r>
            <a:endParaRPr lang="en-US" sz="2200" dirty="0">
              <a:solidFill>
                <a:schemeClr val="accent1">
                  <a:lumMod val="50000"/>
                </a:schemeClr>
              </a:solidFill>
            </a:endParaRPr>
          </a:p>
          <a:p>
            <a:r>
              <a:rPr lang="en-US" sz="2200" dirty="0">
                <a:solidFill>
                  <a:schemeClr val="accent1">
                    <a:lumMod val="50000"/>
                  </a:schemeClr>
                </a:solidFill>
                <a:hlinkClick r:id="rId4">
                  <a:extLst>
                    <a:ext uri="{A12FA001-AC4F-418D-AE19-62706E023703}">
                      <ahyp:hlinkClr xmlns:ahyp="http://schemas.microsoft.com/office/drawing/2018/hyperlinkcolor" val="tx"/>
                    </a:ext>
                  </a:extLst>
                </a:hlinkClick>
              </a:rPr>
              <a:t>icsf@icsf.net</a:t>
            </a:r>
            <a:r>
              <a:rPr lang="en-US" sz="2200" dirty="0">
                <a:solidFill>
                  <a:schemeClr val="accent1">
                    <a:lumMod val="50000"/>
                  </a:schemeClr>
                </a:solidFill>
              </a:rPr>
              <a:t> | manas.icsf@gmail.com</a:t>
            </a:r>
          </a:p>
          <a:p>
            <a:endParaRPr lang="en-US" dirty="0"/>
          </a:p>
        </p:txBody>
      </p:sp>
    </p:spTree>
    <p:extLst>
      <p:ext uri="{BB962C8B-B14F-4D97-AF65-F5344CB8AC3E}">
        <p14:creationId xmlns:p14="http://schemas.microsoft.com/office/powerpoint/2010/main" val="38561754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1149</TotalTime>
  <Words>932</Words>
  <Application>Microsoft Office PowerPoint</Application>
  <PresentationFormat>On-screen Show (4:3)</PresentationFormat>
  <Paragraphs>52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Conservation and sustainable use of marine resources: Participatory approaches</vt:lpstr>
      <vt:lpstr>Conservation and sustainable use - a history </vt:lpstr>
      <vt:lpstr>Conservation and management of marine living resources</vt:lpstr>
      <vt:lpstr>Area based management and conservation measures</vt:lpstr>
      <vt:lpstr>Marine Protected Areas and the CBD</vt:lpstr>
      <vt:lpstr>Key Issues</vt:lpstr>
      <vt:lpstr>The SSF Guidelines</vt:lpstr>
      <vt:lpstr>Effective fisheries management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Manas</dc:creator>
  <cp:lastModifiedBy>Manas</cp:lastModifiedBy>
  <cp:revision>50</cp:revision>
  <dcterms:created xsi:type="dcterms:W3CDTF">2019-11-16T19:07:32Z</dcterms:created>
  <dcterms:modified xsi:type="dcterms:W3CDTF">2019-11-21T08:00:45Z</dcterms:modified>
</cp:coreProperties>
</file>