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0" r:id="rId4"/>
    <p:sldId id="264" r:id="rId5"/>
    <p:sldId id="257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6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6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69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77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23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08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28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9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10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0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44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6C99-F3FC-4A01-8692-74D527E7A315}" type="datetimeFigureOut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B2328-9C36-4224-B0C9-0DEA57D660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8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2121B-0B33-4AEA-9294-874807208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94074"/>
            <a:ext cx="7772400" cy="1935408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The Human Rights-based Approach in Practice for Small-scale Fisheries and Food Security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E146A-78AA-42EE-A063-FAEB7E931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819" y="3218933"/>
            <a:ext cx="8126361" cy="1109586"/>
          </a:xfrm>
        </p:spPr>
        <p:txBody>
          <a:bodyPr>
            <a:normAutofit fontScale="85000" lnSpcReduction="20000"/>
          </a:bodyPr>
          <a:lstStyle/>
          <a:p>
            <a:pPr algn="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Manas Roshan, International Collective in Support of Fishworkers (ICSF)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Office of the High Commissioner for Human Rights (UN OHCHR)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Food and Agriculture Organization (UN FAO)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algn="r"/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7D2D811-2271-4A90-850C-6F457BC6DBEB}"/>
              </a:ext>
            </a:extLst>
          </p:cNvPr>
          <p:cNvSpPr txBox="1">
            <a:spLocks/>
          </p:cNvSpPr>
          <p:nvPr/>
        </p:nvSpPr>
        <p:spPr>
          <a:xfrm>
            <a:off x="1978742" y="5296222"/>
            <a:ext cx="6858000" cy="1109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900" dirty="0">
                <a:solidFill>
                  <a:schemeClr val="bg1"/>
                </a:solidFill>
              </a:rPr>
              <a:t>CFS 46 Side Event: ‘Treasures of the oceans and inland waters: Ensuring food security and nourishing nations’</a:t>
            </a:r>
          </a:p>
          <a:p>
            <a:pPr algn="r"/>
            <a:r>
              <a:rPr lang="nb-NO" sz="1900" dirty="0">
                <a:solidFill>
                  <a:schemeClr val="bg1"/>
                </a:solidFill>
              </a:rPr>
              <a:t>Rome | </a:t>
            </a:r>
            <a:r>
              <a:rPr lang="en-US" sz="1900" dirty="0">
                <a:solidFill>
                  <a:schemeClr val="bg1"/>
                </a:solidFill>
              </a:rPr>
              <a:t>14 October 2019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239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27E34-0A62-44C0-B778-D8527AF3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Trends in global fish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4B143-DD01-42C7-84A9-C9B8235EF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4903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SSF catch share in decline: </a:t>
            </a:r>
            <a:r>
              <a:rPr lang="en-US" dirty="0"/>
              <a:t>50-percent reduction in some countries since 1980s 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Capture to culture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dirty="0"/>
              <a:t> Aquaculture (marine and inland) contributes 53 percent of food fish today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Non-food uses: </a:t>
            </a:r>
            <a:r>
              <a:rPr lang="en-US" dirty="0"/>
              <a:t>Fish meal and fish oil industry impacts on local food security and sustainability (e.g., West Africa and South Asia)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Inland fisheries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dirty="0"/>
              <a:t>Direct human consumption; diverse and complex fisheries and ecosystems; vulnerable and marginalized communities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9A6259-3D3E-4DF5-B15B-6EF01C430D7F}"/>
              </a:ext>
            </a:extLst>
          </p:cNvPr>
          <p:cNvSpPr txBox="1">
            <a:spLocks/>
          </p:cNvSpPr>
          <p:nvPr/>
        </p:nvSpPr>
        <p:spPr>
          <a:xfrm>
            <a:off x="3790336" y="6415550"/>
            <a:ext cx="5353664" cy="442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Source: The State of World Fisheries and Aquaculture, 2018 (FAO)</a:t>
            </a:r>
          </a:p>
        </p:txBody>
      </p:sp>
    </p:spTree>
    <p:extLst>
      <p:ext uri="{BB962C8B-B14F-4D97-AF65-F5344CB8AC3E}">
        <p14:creationId xmlns:p14="http://schemas.microsoft.com/office/powerpoint/2010/main" val="136498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93C82-AAD4-4020-B621-DB0EF7D6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Importance of small-scale fisheries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3C3A2-F96C-43FE-ABF5-544655AB7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Rooted in communities; largest employer; low environmental impact; fish as food; gender-equitable value chain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Marine:</a:t>
            </a:r>
            <a:r>
              <a:rPr lang="en-US" dirty="0"/>
              <a:t> Contribute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half of total fish catch </a:t>
            </a:r>
            <a:r>
              <a:rPr lang="en-US" dirty="0"/>
              <a:t>in many developing countries.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Employs 90 percent </a:t>
            </a:r>
            <a:r>
              <a:rPr lang="en-US" dirty="0"/>
              <a:t>of fishers and fishworkers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half are women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Inland: </a:t>
            </a:r>
            <a:r>
              <a:rPr lang="en-US" dirty="0"/>
              <a:t>Employ 60 million. Entirely small-scale and concentrated in the developing world.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LIFDCs contribute 43 percent </a:t>
            </a:r>
            <a:r>
              <a:rPr lang="en-US" dirty="0"/>
              <a:t>globally)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92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F3D5-3136-4770-A427-60C72F4D7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Human Rights Principles and the Right to Adequate Food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295FB-52FB-455C-9CB6-7E1D8A568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66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Human rights are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universal </a:t>
            </a:r>
            <a:r>
              <a:rPr lang="en-US" dirty="0"/>
              <a:t>and inalienable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dirty="0"/>
              <a:t> indivisible;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equality </a:t>
            </a:r>
            <a:r>
              <a:rPr lang="en-US" dirty="0"/>
              <a:t>and non-discrimination; full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participation </a:t>
            </a:r>
            <a:r>
              <a:rPr lang="en-US" dirty="0"/>
              <a:t>and inclusion; transparency,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accountability</a:t>
            </a:r>
            <a:r>
              <a:rPr lang="en-US" dirty="0"/>
              <a:t> and rule of law;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respect of cultures</a:t>
            </a:r>
          </a:p>
          <a:p>
            <a:r>
              <a:rPr lang="en-US" dirty="0"/>
              <a:t>“The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right to adequate food </a:t>
            </a:r>
            <a:r>
              <a:rPr lang="en-US" dirty="0"/>
              <a:t>is realized when every man, woman and child, alone and in community with others, has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physical and economic access at all times to adequate food or the means for its procurement</a:t>
            </a:r>
            <a:r>
              <a:rPr lang="en-US" dirty="0"/>
              <a:t>.” (CESCR, 1999)</a:t>
            </a:r>
          </a:p>
        </p:txBody>
      </p:sp>
    </p:spTree>
    <p:extLst>
      <p:ext uri="{BB962C8B-B14F-4D97-AF65-F5344CB8AC3E}">
        <p14:creationId xmlns:p14="http://schemas.microsoft.com/office/powerpoint/2010/main" val="428936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303C9-9647-46C4-BBBD-72BBB3B88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32391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The SSF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8B34D-108E-476D-9449-ED80E571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7954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Promote 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human rights-based approach</a:t>
            </a:r>
            <a:r>
              <a:rPr lang="en-US" dirty="0"/>
              <a:t>, also at the heart of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Sustainable Development Goals</a:t>
            </a:r>
          </a:p>
          <a:p>
            <a:r>
              <a:rPr lang="en-US" dirty="0"/>
              <a:t>Incorporate principles of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Tenure Guidelines </a:t>
            </a:r>
            <a:r>
              <a:rPr lang="en-US" dirty="0"/>
              <a:t>and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Right to Food Guidelines</a:t>
            </a:r>
          </a:p>
          <a:p>
            <a:r>
              <a:rPr lang="en-GB" dirty="0"/>
              <a:t>Benefit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women</a:t>
            </a:r>
            <a:r>
              <a:rPr lang="en-GB" dirty="0"/>
              <a:t>,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indigenous people</a:t>
            </a:r>
            <a:r>
              <a:rPr lang="en-GB" dirty="0"/>
              <a:t>, and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vulnerable and marginalized</a:t>
            </a:r>
            <a:r>
              <a:rPr lang="en-GB" dirty="0"/>
              <a:t> groups</a:t>
            </a:r>
          </a:p>
          <a:p>
            <a:r>
              <a:rPr lang="en-US" dirty="0"/>
              <a:t>Advocate for</a:t>
            </a:r>
            <a:r>
              <a:rPr lang="en-US" b="1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social development </a:t>
            </a:r>
            <a:r>
              <a:rPr lang="en-US" dirty="0"/>
              <a:t>(education, health, housing, sanitation, decent work) as 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pathway to sustainability </a:t>
            </a:r>
            <a:r>
              <a:rPr lang="en-US" dirty="0"/>
              <a:t>of the fisheries</a:t>
            </a:r>
          </a:p>
        </p:txBody>
      </p:sp>
    </p:spTree>
    <p:extLst>
      <p:ext uri="{BB962C8B-B14F-4D97-AF65-F5344CB8AC3E}">
        <p14:creationId xmlns:p14="http://schemas.microsoft.com/office/powerpoint/2010/main" val="2370418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AE7A7-8BD3-458A-B435-EDFB12595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172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The Human Rights-Based Approach in practice </a:t>
            </a:r>
            <a:br>
              <a:rPr lang="en-US" dirty="0"/>
            </a:br>
            <a:r>
              <a:rPr lang="en-US" sz="2400" dirty="0"/>
              <a:t>(ICSF’s 9-country project on SSFG implementation, supported by FAO)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2B415-E852-47E2-9E26-D7E7E50A9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82418"/>
            <a:ext cx="7886700" cy="435133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Consultation and participation: </a:t>
            </a:r>
            <a:r>
              <a:rPr lang="en-US" dirty="0"/>
              <a:t>Implementation plans for national fisheries policies; strengthening women’s participation; engaging local governments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India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Secure tenure: </a:t>
            </a:r>
            <a:r>
              <a:rPr lang="en-US" dirty="0"/>
              <a:t>Recognize and protect indigenous people’s rights to natural resources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Brazil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Labour and decent work: </a:t>
            </a:r>
            <a:r>
              <a:rPr lang="en-US" dirty="0"/>
              <a:t>Documenting child labour and trafficking in fisheries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Ghana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Right to Food:</a:t>
            </a:r>
            <a:r>
              <a:rPr lang="en-US" dirty="0"/>
              <a:t> Emphasis on food security and sovereignty (‘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de-carpization</a:t>
            </a:r>
            <a:r>
              <a:rPr lang="en-US" dirty="0"/>
              <a:t>’); livelihoods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value chain approach</a:t>
            </a:r>
            <a:r>
              <a:rPr lang="en-US" dirty="0"/>
              <a:t>); and sustainability 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ecosystem approach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265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7D89F-C146-49BF-B86B-2F92CE886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894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DAD6F-EA76-4919-9DF5-5E40BE9CC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8457"/>
            <a:ext cx="7886700" cy="485759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Small-scale fisheries </a:t>
            </a:r>
            <a:r>
              <a:rPr lang="en-US" i="1" dirty="0"/>
              <a:t>contribute to </a:t>
            </a:r>
            <a:r>
              <a:rPr lang="en-US" dirty="0"/>
              <a:t>and </a:t>
            </a:r>
            <a:r>
              <a:rPr lang="en-US" i="1" dirty="0"/>
              <a:t>have a stake in</a:t>
            </a:r>
            <a:r>
              <a:rPr lang="en-US" dirty="0"/>
              <a:t> food and nutrition security</a:t>
            </a:r>
          </a:p>
          <a:p>
            <a:r>
              <a:rPr lang="en-US" dirty="0"/>
              <a:t>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Human Rights-Based Approach </a:t>
            </a:r>
            <a:r>
              <a:rPr lang="en-US" dirty="0"/>
              <a:t>empowers fishers and fishworkers to improve livelihoods, sustain their fisheries, and achieve nutritional and development outcomes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Inland fisheries </a:t>
            </a:r>
            <a:r>
              <a:rPr lang="en-US" dirty="0"/>
              <a:t>make a major contribution to food security and livelihoods, especially for vulnerable and marginalized communities</a:t>
            </a:r>
          </a:p>
          <a:p>
            <a:pPr marL="0" indent="0" algn="ctr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International Year of Artisanal Fisheries and Aquaculture - 2022</a:t>
            </a:r>
          </a:p>
        </p:txBody>
      </p:sp>
    </p:spTree>
    <p:extLst>
      <p:ext uri="{BB962C8B-B14F-4D97-AF65-F5344CB8AC3E}">
        <p14:creationId xmlns:p14="http://schemas.microsoft.com/office/powerpoint/2010/main" val="3357831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5415</TotalTime>
  <Words>528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Human Rights-based Approach in Practice for Small-scale Fisheries and Food Security</vt:lpstr>
      <vt:lpstr>Trends in global fish production</vt:lpstr>
      <vt:lpstr>Importance of small-scale fisheries</vt:lpstr>
      <vt:lpstr>Human Rights Principles and the Right to Adequate Food</vt:lpstr>
      <vt:lpstr>The SSF Guidelines</vt:lpstr>
      <vt:lpstr>The Human Rights-Based Approach in practice  (ICSF’s 9-country project on SSFG implementation, supported by FAO)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Human Rights-based Approach in Practice for SSF and Food Security</dc:title>
  <dc:creator>Manas</dc:creator>
  <cp:lastModifiedBy>Manas</cp:lastModifiedBy>
  <cp:revision>68</cp:revision>
  <dcterms:created xsi:type="dcterms:W3CDTF">2019-09-26T05:51:17Z</dcterms:created>
  <dcterms:modified xsi:type="dcterms:W3CDTF">2019-10-21T14:20:06Z</dcterms:modified>
</cp:coreProperties>
</file>