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0" r:id="rId5"/>
    <p:sldId id="266" r:id="rId6"/>
    <p:sldId id="267" r:id="rId7"/>
    <p:sldId id="259" r:id="rId8"/>
    <p:sldId id="261" r:id="rId9"/>
    <p:sldId id="262" r:id="rId10"/>
    <p:sldId id="263" r:id="rId11"/>
    <p:sldId id="264" r:id="rId12"/>
    <p:sldId id="265" r:id="rId13"/>
    <p:sldId id="272" r:id="rId14"/>
    <p:sldId id="25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902" y="-90"/>
      </p:cViewPr>
      <p:guideLst>
        <p:guide orient="horz" pos="2160"/>
        <p:guide pos="2880"/>
      </p:guideLst>
    </p:cSldViewPr>
  </p:slideViewPr>
  <p:notesTextViewPr>
    <p:cViewPr>
      <p:scale>
        <a:sx n="1" d="1"/>
        <a:sy n="1" d="1"/>
      </p:scale>
      <p:origin x="0" y="0"/>
    </p:cViewPr>
  </p:notesTextViewPr>
  <p:sorterViewPr>
    <p:cViewPr>
      <p:scale>
        <a:sx n="100" d="100"/>
        <a:sy n="100" d="100"/>
      </p:scale>
      <p:origin x="0" y="3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E361BA-9B75-40B5-9F75-9E335E13DFB7}"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E361BA-9B75-40B5-9F75-9E335E13DFB7}"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6E361BA-9B75-40B5-9F75-9E335E13DFB7}"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101FB-3ED8-4078-ABBF-523B8CE96694}"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E361BA-9B75-40B5-9F75-9E335E13DFB7}"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101FB-3ED8-4078-ABBF-523B8CE96694}" type="slidenum">
              <a:rPr lang="en-GB" smtClean="0"/>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361BA-9B75-40B5-9F75-9E335E13DFB7}"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6E361BA-9B75-40B5-9F75-9E335E13DFB7}"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101FB-3ED8-4078-ABBF-523B8CE96694}"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E361BA-9B75-40B5-9F75-9E335E13DFB7}" type="datetimeFigureOut">
              <a:rPr lang="en-GB" smtClean="0"/>
              <a:t>26/09/2018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E361BA-9B75-40B5-9F75-9E335E13DFB7}" type="datetimeFigureOut">
              <a:rPr lang="en-GB" smtClean="0"/>
              <a:t>26/09/2018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6E361BA-9B75-40B5-9F75-9E335E13DFB7}" type="datetimeFigureOut">
              <a:rPr lang="en-GB" smtClean="0"/>
              <a:t>26/09/2018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E0101FB-3ED8-4078-ABBF-523B8CE96694}"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6E361BA-9B75-40B5-9F75-9E335E13DFB7}"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101FB-3ED8-4078-ABBF-523B8CE96694}"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361BA-9B75-40B5-9F75-9E335E13DFB7}"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0101FB-3ED8-4078-ABBF-523B8CE96694}"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6E361BA-9B75-40B5-9F75-9E335E13DFB7}" type="datetimeFigureOut">
              <a:rPr lang="en-GB" smtClean="0"/>
              <a:t>26/09/2018</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E0101FB-3ED8-4078-ABBF-523B8CE96694}"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1470025"/>
          </a:xfrm>
        </p:spPr>
        <p:txBody>
          <a:bodyPr>
            <a:normAutofit fontScale="90000"/>
          </a:bodyPr>
          <a:lstStyle/>
          <a:p>
            <a:r>
              <a:rPr lang="en-US" dirty="0" smtClean="0"/>
              <a:t/>
            </a:r>
            <a:br>
              <a:rPr lang="en-US" dirty="0" smtClean="0"/>
            </a:br>
            <a:r>
              <a:rPr lang="en-US" dirty="0"/>
              <a:t/>
            </a:r>
            <a:br>
              <a:rPr lang="en-US" dirty="0"/>
            </a:br>
            <a:r>
              <a:rPr lang="en-US" sz="4000" dirty="0" smtClean="0"/>
              <a:t>Improving Social Responsibility </a:t>
            </a:r>
            <a:br>
              <a:rPr lang="en-US" sz="4000" dirty="0" smtClean="0"/>
            </a:br>
            <a:r>
              <a:rPr lang="en-US" sz="4000" dirty="0" smtClean="0"/>
              <a:t>in Small-scale Fisheries: </a:t>
            </a:r>
            <a:br>
              <a:rPr lang="en-US" sz="4000" dirty="0" smtClean="0"/>
            </a:br>
            <a:r>
              <a:rPr lang="en-US" sz="4000" dirty="0" smtClean="0"/>
              <a:t>How can the SSF Guidelines Help?</a:t>
            </a:r>
            <a:endParaRPr lang="en-GB" sz="4000" dirty="0"/>
          </a:p>
        </p:txBody>
      </p:sp>
      <p:sp>
        <p:nvSpPr>
          <p:cNvPr id="3" name="Subtitle 2"/>
          <p:cNvSpPr>
            <a:spLocks noGrp="1"/>
          </p:cNvSpPr>
          <p:nvPr>
            <p:ph type="subTitle" idx="1"/>
          </p:nvPr>
        </p:nvSpPr>
        <p:spPr>
          <a:xfrm>
            <a:off x="0" y="2590800"/>
            <a:ext cx="9144000" cy="4267200"/>
          </a:xfrm>
        </p:spPr>
        <p:txBody>
          <a:bodyPr>
            <a:normAutofit/>
          </a:bodyPr>
          <a:lstStyle/>
          <a:p>
            <a:r>
              <a:rPr lang="en-US" dirty="0" smtClean="0"/>
              <a:t>Sebastian Mathew</a:t>
            </a:r>
          </a:p>
          <a:p>
            <a:r>
              <a:rPr lang="en-US" dirty="0" smtClean="0"/>
              <a:t>Executive Director, International Collective in Support of Fishworkers (ICSF)</a:t>
            </a:r>
          </a:p>
          <a:p>
            <a:endParaRPr lang="en-US" dirty="0"/>
          </a:p>
          <a:p>
            <a:endParaRPr lang="en-US" dirty="0" smtClean="0"/>
          </a:p>
          <a:p>
            <a:endParaRPr lang="en-US" dirty="0"/>
          </a:p>
          <a:p>
            <a:endParaRPr lang="en-US" dirty="0" smtClean="0"/>
          </a:p>
          <a:p>
            <a:r>
              <a:rPr lang="en-US" dirty="0" smtClean="0"/>
              <a:t>Vigo Dialogue on Decent Work in Fisheries and Aquaculture, 02 October 2018</a:t>
            </a:r>
          </a:p>
          <a:p>
            <a:r>
              <a:rPr lang="en-US" dirty="0" smtClean="0"/>
              <a:t>Vigo, Spain</a:t>
            </a:r>
            <a:endParaRPr lang="en-GB" dirty="0"/>
          </a:p>
        </p:txBody>
      </p:sp>
    </p:spTree>
    <p:extLst>
      <p:ext uri="{BB962C8B-B14F-4D97-AF65-F5344CB8AC3E}">
        <p14:creationId xmlns:p14="http://schemas.microsoft.com/office/powerpoint/2010/main" val="126610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How can sustainable management of rivers and freshwater sources help small-scale fisheries? (SDG 6)</a:t>
            </a:r>
          </a:p>
          <a:p>
            <a:r>
              <a:rPr lang="en-US" dirty="0" smtClean="0"/>
              <a:t>How can protection, restoration and promotion of sustainable use of terrestrial ecosystems help small-scale fisheries? (SDG 15)</a:t>
            </a:r>
          </a:p>
          <a:p>
            <a:r>
              <a:rPr lang="en-US" dirty="0" smtClean="0"/>
              <a:t>How can </a:t>
            </a:r>
            <a:r>
              <a:rPr lang="en-US" dirty="0" smtClean="0"/>
              <a:t>inclusive and equitable quality education and promotion of lifelong learning opportunities help small-scale fishing communities (SDG 4)</a:t>
            </a:r>
            <a:endParaRPr lang="en-GB" dirty="0"/>
          </a:p>
        </p:txBody>
      </p:sp>
      <p:sp>
        <p:nvSpPr>
          <p:cNvPr id="2" name="Title 1"/>
          <p:cNvSpPr>
            <a:spLocks noGrp="1"/>
          </p:cNvSpPr>
          <p:nvPr>
            <p:ph type="title"/>
          </p:nvPr>
        </p:nvSpPr>
        <p:spPr/>
        <p:txBody>
          <a:bodyPr>
            <a:normAutofit fontScale="90000"/>
          </a:bodyPr>
          <a:lstStyle/>
          <a:p>
            <a:r>
              <a:rPr lang="en-US" dirty="0" smtClean="0"/>
              <a:t>Enabling SDGs for Sustainable Small-scale Fisheries</a:t>
            </a:r>
            <a:endParaRPr lang="en-GB" dirty="0"/>
          </a:p>
        </p:txBody>
      </p:sp>
    </p:spTree>
    <p:extLst>
      <p:ext uri="{BB962C8B-B14F-4D97-AF65-F5344CB8AC3E}">
        <p14:creationId xmlns:p14="http://schemas.microsoft.com/office/powerpoint/2010/main" val="2477782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How can b</a:t>
            </a:r>
            <a:r>
              <a:rPr lang="en-US" dirty="0" smtClean="0"/>
              <a:t>uilding resilient infrastructure, promoting inclusive and sustainable industrialization and fostering innovation help small-scale fishing communities? (SDG 9) </a:t>
            </a:r>
          </a:p>
          <a:p>
            <a:r>
              <a:rPr lang="en-US" dirty="0" smtClean="0"/>
              <a:t>How can making cities and human settlements inclusive, safe, resilient and sustainable help small-scale fishing communities? (SDG 11)</a:t>
            </a:r>
          </a:p>
          <a:p>
            <a:r>
              <a:rPr lang="en-US" dirty="0" smtClean="0"/>
              <a:t>How can combating climate change and its impacts help small-scale fishing communities? (SDG 13)</a:t>
            </a:r>
            <a:endParaRPr lang="en-GB" dirty="0"/>
          </a:p>
        </p:txBody>
      </p:sp>
      <p:sp>
        <p:nvSpPr>
          <p:cNvPr id="2" name="Title 1"/>
          <p:cNvSpPr>
            <a:spLocks noGrp="1"/>
          </p:cNvSpPr>
          <p:nvPr>
            <p:ph type="title"/>
          </p:nvPr>
        </p:nvSpPr>
        <p:spPr/>
        <p:txBody>
          <a:bodyPr>
            <a:normAutofit fontScale="90000"/>
          </a:bodyPr>
          <a:lstStyle/>
          <a:p>
            <a:r>
              <a:rPr lang="en-US" dirty="0" smtClean="0"/>
              <a:t>Enabling SDGs for Sustainable Small-scale Fisheries 2</a:t>
            </a:r>
            <a:endParaRPr lang="en-GB" dirty="0"/>
          </a:p>
        </p:txBody>
      </p:sp>
    </p:spTree>
    <p:extLst>
      <p:ext uri="{BB962C8B-B14F-4D97-AF65-F5344CB8AC3E}">
        <p14:creationId xmlns:p14="http://schemas.microsoft.com/office/powerpoint/2010/main" val="299123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How can p</a:t>
            </a:r>
            <a:r>
              <a:rPr lang="en-US" dirty="0" smtClean="0"/>
              <a:t>romoting peaceful and inclusive societies for sustainable development, providing access to justice for all and building effective, accountable and inclusive institutions at all levels help small-scale fisheries and fishing communities? (SDG 16)</a:t>
            </a:r>
          </a:p>
          <a:p>
            <a:r>
              <a:rPr lang="en-US" dirty="0" smtClean="0"/>
              <a:t>How can s</a:t>
            </a:r>
            <a:r>
              <a:rPr lang="en-US" dirty="0" smtClean="0"/>
              <a:t>trengthening the means of implementation of SDGs and revitalizing the global partnership for sustainable development help small-scale fisheries and fishing communities? (SDG 17)</a:t>
            </a:r>
            <a:endParaRPr lang="en-GB" dirty="0"/>
          </a:p>
        </p:txBody>
      </p:sp>
      <p:sp>
        <p:nvSpPr>
          <p:cNvPr id="2" name="Title 1"/>
          <p:cNvSpPr>
            <a:spLocks noGrp="1"/>
          </p:cNvSpPr>
          <p:nvPr>
            <p:ph type="title"/>
          </p:nvPr>
        </p:nvSpPr>
        <p:spPr/>
        <p:txBody>
          <a:bodyPr>
            <a:normAutofit fontScale="90000"/>
          </a:bodyPr>
          <a:lstStyle/>
          <a:p>
            <a:r>
              <a:rPr lang="en-US" dirty="0" smtClean="0"/>
              <a:t>Enabling SDGs for Sustainable Small-scale Fisheries 3</a:t>
            </a:r>
            <a:endParaRPr lang="en-GB" dirty="0"/>
          </a:p>
        </p:txBody>
      </p:sp>
    </p:spTree>
    <p:extLst>
      <p:ext uri="{BB962C8B-B14F-4D97-AF65-F5344CB8AC3E}">
        <p14:creationId xmlns:p14="http://schemas.microsoft.com/office/powerpoint/2010/main" val="1168302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All the SDGs are integrated and indivisible to balance the three dimensions of sustainable development</a:t>
            </a:r>
          </a:p>
          <a:p>
            <a:r>
              <a:rPr lang="en-US" dirty="0" smtClean="0"/>
              <a:t>Indivisibility of SDGs is particularly relevant from the perspective of small-scale fisheries and SSF fishing communities</a:t>
            </a:r>
          </a:p>
          <a:p>
            <a:r>
              <a:rPr lang="en-US" dirty="0" smtClean="0"/>
              <a:t>Achieving enabling SDGs are also relevant from the point of view of improving small-scale fisheries governance</a:t>
            </a:r>
            <a:endParaRPr lang="en-GB" dirty="0"/>
          </a:p>
        </p:txBody>
      </p:sp>
      <p:sp>
        <p:nvSpPr>
          <p:cNvPr id="3" name="Title 2"/>
          <p:cNvSpPr>
            <a:spLocks noGrp="1"/>
          </p:cNvSpPr>
          <p:nvPr>
            <p:ph type="title"/>
          </p:nvPr>
        </p:nvSpPr>
        <p:spPr/>
        <p:txBody>
          <a:bodyPr>
            <a:normAutofit fontScale="90000"/>
          </a:bodyPr>
          <a:lstStyle/>
          <a:p>
            <a:r>
              <a:rPr lang="en-US" dirty="0" smtClean="0"/>
              <a:t>Integrated, Indivisible SDGs and SSF</a:t>
            </a:r>
            <a:endParaRPr lang="en-GB" dirty="0"/>
          </a:p>
        </p:txBody>
      </p:sp>
    </p:spTree>
    <p:extLst>
      <p:ext uri="{BB962C8B-B14F-4D97-AF65-F5344CB8AC3E}">
        <p14:creationId xmlns:p14="http://schemas.microsoft.com/office/powerpoint/2010/main" val="2232891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Voluntary Guidelines for Securing Sustainable Small-Scale Fisheries in the Context of Food Security and Poverty Eradication (</a:t>
            </a:r>
            <a:r>
              <a:rPr lang="en-US" dirty="0" smtClean="0"/>
              <a:t>SSF Guidelines) and Voluntary Guidelines on the Responsible Governance of Tenure of Land, Fisheries and Forests in the Context of National Food Security (VGGT) serve as policy frameworks for making small-scale fisheries more sustainable</a:t>
            </a:r>
          </a:p>
          <a:p>
            <a:pPr marL="0" indent="0">
              <a:buNone/>
            </a:pPr>
            <a:endParaRPr lang="en-GB" dirty="0"/>
          </a:p>
        </p:txBody>
      </p:sp>
      <p:sp>
        <p:nvSpPr>
          <p:cNvPr id="2" name="Title 1"/>
          <p:cNvSpPr>
            <a:spLocks noGrp="1"/>
          </p:cNvSpPr>
          <p:nvPr>
            <p:ph type="title"/>
          </p:nvPr>
        </p:nvSpPr>
        <p:spPr/>
        <p:txBody>
          <a:bodyPr/>
          <a:lstStyle/>
          <a:p>
            <a:r>
              <a:rPr lang="en-US" dirty="0" smtClean="0"/>
              <a:t>SOFIA 2018</a:t>
            </a:r>
            <a:endParaRPr lang="en-GB" dirty="0"/>
          </a:p>
        </p:txBody>
      </p:sp>
    </p:spTree>
    <p:extLst>
      <p:ext uri="{BB962C8B-B14F-4D97-AF65-F5344CB8AC3E}">
        <p14:creationId xmlns:p14="http://schemas.microsoft.com/office/powerpoint/2010/main" val="3776118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Implementing the SSF Guidelines</a:t>
            </a:r>
          </a:p>
          <a:p>
            <a:r>
              <a:rPr lang="en-US" dirty="0" smtClean="0"/>
              <a:t>Implementing the VGGT</a:t>
            </a:r>
          </a:p>
          <a:p>
            <a:r>
              <a:rPr lang="en-US" dirty="0" smtClean="0"/>
              <a:t>Implementing the Voluntary Guidelines to Support the Progressive Realization of the Right to Adequate Food in the Context of National Food Security (the Right to Food Guidelines)</a:t>
            </a:r>
          </a:p>
          <a:p>
            <a:r>
              <a:rPr lang="en-US" dirty="0" smtClean="0"/>
              <a:t>Implementing the Code of Conduct for Responsible Fisheries (CCRF)</a:t>
            </a:r>
          </a:p>
          <a:p>
            <a:r>
              <a:rPr lang="en-US" dirty="0" smtClean="0"/>
              <a:t>Implementing the Work in Fishing Convention, 2007 (No. 188)</a:t>
            </a:r>
          </a:p>
          <a:p>
            <a:r>
              <a:rPr lang="en-US" b="1" dirty="0" smtClean="0"/>
              <a:t>Implementing all the above can also achieve the SDGs!</a:t>
            </a:r>
            <a:endParaRPr lang="en-GB" b="1" dirty="0"/>
          </a:p>
        </p:txBody>
      </p:sp>
      <p:sp>
        <p:nvSpPr>
          <p:cNvPr id="2" name="Title 1"/>
          <p:cNvSpPr>
            <a:spLocks noGrp="1"/>
          </p:cNvSpPr>
          <p:nvPr>
            <p:ph type="title"/>
          </p:nvPr>
        </p:nvSpPr>
        <p:spPr/>
        <p:txBody>
          <a:bodyPr>
            <a:noAutofit/>
          </a:bodyPr>
          <a:lstStyle/>
          <a:p>
            <a:r>
              <a:rPr lang="en-US" sz="4000" dirty="0" smtClean="0"/>
              <a:t>Enhancing Social Responsibility of </a:t>
            </a:r>
            <a:br>
              <a:rPr lang="en-US" sz="4000" dirty="0" smtClean="0"/>
            </a:br>
            <a:r>
              <a:rPr lang="en-US" sz="4000" dirty="0" smtClean="0"/>
              <a:t>SSF and the SSF Actors</a:t>
            </a:r>
            <a:endParaRPr lang="en-GB" sz="4000" dirty="0"/>
          </a:p>
        </p:txBody>
      </p:sp>
    </p:spTree>
    <p:extLst>
      <p:ext uri="{BB962C8B-B14F-4D97-AF65-F5344CB8AC3E}">
        <p14:creationId xmlns:p14="http://schemas.microsoft.com/office/powerpoint/2010/main" val="58505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Several countries and regional organizations </a:t>
            </a:r>
            <a:r>
              <a:rPr lang="en-US" dirty="0" smtClean="0"/>
              <a:t>have incorporated </a:t>
            </a:r>
            <a:r>
              <a:rPr lang="en-US" dirty="0"/>
              <a:t>reference to the SSF Guidelines </a:t>
            </a:r>
            <a:r>
              <a:rPr lang="en-US" dirty="0" smtClean="0"/>
              <a:t>in </a:t>
            </a:r>
            <a:r>
              <a:rPr lang="en-GB" dirty="0" smtClean="0"/>
              <a:t>relevant </a:t>
            </a:r>
            <a:r>
              <a:rPr lang="en-GB" dirty="0"/>
              <a:t>policies and </a:t>
            </a:r>
            <a:r>
              <a:rPr lang="en-GB" dirty="0" smtClean="0"/>
              <a:t>strategies (e.g. Costa Rica and India; model law on small-scale fisheries through the Latin American Parliament (</a:t>
            </a:r>
            <a:r>
              <a:rPr lang="en-GB" dirty="0" err="1" smtClean="0"/>
              <a:t>Parlatino</a:t>
            </a:r>
            <a:r>
              <a:rPr lang="en-GB" dirty="0" smtClean="0"/>
              <a:t>)</a:t>
            </a:r>
          </a:p>
          <a:p>
            <a:r>
              <a:rPr lang="en-US" dirty="0" smtClean="0"/>
              <a:t>Regional Plan of Action for Small-scale Fisheries in the Mediterranean and the Black Sea (RPOA-SSF) </a:t>
            </a:r>
            <a:endParaRPr lang="en-GB" dirty="0" smtClean="0"/>
          </a:p>
          <a:p>
            <a:r>
              <a:rPr lang="en-GB" dirty="0" smtClean="0"/>
              <a:t>CSOs/NGOs/research community </a:t>
            </a:r>
            <a:r>
              <a:rPr lang="en-US" dirty="0" smtClean="0"/>
              <a:t>continue </a:t>
            </a:r>
            <a:r>
              <a:rPr lang="en-US" dirty="0"/>
              <a:t>to create awareness </a:t>
            </a:r>
            <a:r>
              <a:rPr lang="en-US" dirty="0" smtClean="0"/>
              <a:t>of the SSF Guidelines</a:t>
            </a:r>
            <a:endParaRPr lang="en-GB" dirty="0" smtClean="0"/>
          </a:p>
          <a:p>
            <a:r>
              <a:rPr lang="en-US" dirty="0" smtClean="0"/>
              <a:t>FAO project, supported by </a:t>
            </a:r>
            <a:r>
              <a:rPr lang="en-US" dirty="0" err="1" smtClean="0"/>
              <a:t>Norad</a:t>
            </a:r>
            <a:r>
              <a:rPr lang="en-US" dirty="0" smtClean="0"/>
              <a:t>, to implement the Guidelines in several countries</a:t>
            </a:r>
            <a:endParaRPr lang="en-GB" dirty="0"/>
          </a:p>
        </p:txBody>
      </p:sp>
      <p:sp>
        <p:nvSpPr>
          <p:cNvPr id="2" name="Title 1"/>
          <p:cNvSpPr>
            <a:spLocks noGrp="1"/>
          </p:cNvSpPr>
          <p:nvPr>
            <p:ph type="title"/>
          </p:nvPr>
        </p:nvSpPr>
        <p:spPr/>
        <p:txBody>
          <a:bodyPr>
            <a:normAutofit fontScale="90000"/>
          </a:bodyPr>
          <a:lstStyle/>
          <a:p>
            <a:r>
              <a:rPr lang="en-US" dirty="0" smtClean="0"/>
              <a:t>Examples of SSF Guidelines Implementation</a:t>
            </a:r>
            <a:endParaRPr lang="en-GB" dirty="0"/>
          </a:p>
        </p:txBody>
      </p:sp>
    </p:spTree>
    <p:extLst>
      <p:ext uri="{BB962C8B-B14F-4D97-AF65-F5344CB8AC3E}">
        <p14:creationId xmlns:p14="http://schemas.microsoft.com/office/powerpoint/2010/main" val="4081225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Thank you</a:t>
            </a:r>
            <a:endParaRPr lang="en-GB" dirty="0"/>
          </a:p>
        </p:txBody>
      </p:sp>
      <p:sp>
        <p:nvSpPr>
          <p:cNvPr id="2" name="Title 1"/>
          <p:cNvSpPr>
            <a:spLocks noGrp="1"/>
          </p:cNvSpPr>
          <p:nvPr>
            <p:ph type="title"/>
          </p:nvPr>
        </p:nvSpPr>
        <p:spPr/>
        <p:txBody>
          <a:bodyPr/>
          <a:lstStyle/>
          <a:p>
            <a:endParaRPr lang="en-GB"/>
          </a:p>
        </p:txBody>
      </p:sp>
    </p:spTree>
    <p:extLst>
      <p:ext uri="{BB962C8B-B14F-4D97-AF65-F5344CB8AC3E}">
        <p14:creationId xmlns:p14="http://schemas.microsoft.com/office/powerpoint/2010/main" val="1114396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“…(fishers) are all very poor people who follow as a trade what other people pursue as a pastime.”</a:t>
            </a:r>
          </a:p>
          <a:p>
            <a:pPr lvl="1"/>
            <a:r>
              <a:rPr lang="en-US" dirty="0" smtClean="0"/>
              <a:t>Adam Smith, An Enquiry into the Nature and Causes of the Wealth of Nations, 1776</a:t>
            </a:r>
            <a:endParaRPr lang="en-GB" dirty="0"/>
          </a:p>
        </p:txBody>
      </p:sp>
      <p:sp>
        <p:nvSpPr>
          <p:cNvPr id="2" name="Title 1"/>
          <p:cNvSpPr>
            <a:spLocks noGrp="1"/>
          </p:cNvSpPr>
          <p:nvPr>
            <p:ph type="title"/>
          </p:nvPr>
        </p:nvSpPr>
        <p:spPr/>
        <p:txBody>
          <a:bodyPr/>
          <a:lstStyle/>
          <a:p>
            <a:r>
              <a:rPr lang="en-US" dirty="0" smtClean="0"/>
              <a:t>Fishers</a:t>
            </a:r>
            <a:endParaRPr lang="en-GB" dirty="0"/>
          </a:p>
        </p:txBody>
      </p:sp>
    </p:spTree>
    <p:extLst>
      <p:ext uri="{BB962C8B-B14F-4D97-AF65-F5344CB8AC3E}">
        <p14:creationId xmlns:p14="http://schemas.microsoft.com/office/powerpoint/2010/main" val="4029274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Small-scale f</a:t>
            </a:r>
            <a:r>
              <a:rPr lang="en-US" dirty="0" smtClean="0"/>
              <a:t>isheries are a source of livelihoods (e.g. income, food and employment), sites of expression of cultural values and a buffer against shocks for poor communities (SOFIA 2018)</a:t>
            </a:r>
          </a:p>
          <a:p>
            <a:endParaRPr lang="en-GB" dirty="0"/>
          </a:p>
        </p:txBody>
      </p:sp>
      <p:sp>
        <p:nvSpPr>
          <p:cNvPr id="2" name="Title 1"/>
          <p:cNvSpPr>
            <a:spLocks noGrp="1"/>
          </p:cNvSpPr>
          <p:nvPr>
            <p:ph type="title"/>
          </p:nvPr>
        </p:nvSpPr>
        <p:spPr/>
        <p:txBody>
          <a:bodyPr/>
          <a:lstStyle/>
          <a:p>
            <a:r>
              <a:rPr lang="en-US" dirty="0" smtClean="0"/>
              <a:t>Small-scale Fisheries </a:t>
            </a:r>
            <a:endParaRPr lang="en-GB" dirty="0"/>
          </a:p>
        </p:txBody>
      </p:sp>
    </p:spTree>
    <p:extLst>
      <p:ext uri="{BB962C8B-B14F-4D97-AF65-F5344CB8AC3E}">
        <p14:creationId xmlns:p14="http://schemas.microsoft.com/office/powerpoint/2010/main" val="162345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229600" cy="4525963"/>
          </a:xfrm>
        </p:spPr>
        <p:txBody>
          <a:bodyPr>
            <a:normAutofit/>
          </a:bodyPr>
          <a:lstStyle/>
          <a:p>
            <a:endParaRPr lang="en-US" b="1" dirty="0" smtClean="0"/>
          </a:p>
          <a:p>
            <a:endParaRPr lang="en-US" b="1" dirty="0"/>
          </a:p>
          <a:p>
            <a:endParaRPr lang="en-US" b="1" dirty="0" smtClean="0"/>
          </a:p>
          <a:p>
            <a:r>
              <a:rPr lang="en-US" b="1" dirty="0" smtClean="0"/>
              <a:t>Social responsibility</a:t>
            </a:r>
            <a:r>
              <a:rPr lang="en-US" dirty="0" smtClean="0"/>
              <a:t> is one of the guiding principles of the SSF Guidelines along with </a:t>
            </a:r>
            <a:r>
              <a:rPr lang="en-US" b="1" dirty="0" smtClean="0"/>
              <a:t>human rights and dignity; respect for cultures; non-discrimination; gender equality and equity; equity and equality; consultation and participation; rule of law; transparency and accountability</a:t>
            </a:r>
            <a:r>
              <a:rPr lang="en-US" b="1" dirty="0"/>
              <a:t>;</a:t>
            </a:r>
            <a:r>
              <a:rPr lang="en-US" b="1" dirty="0" smtClean="0"/>
              <a:t> economic, social and environmental sustainability</a:t>
            </a:r>
            <a:endParaRPr lang="en-GB" b="1" dirty="0"/>
          </a:p>
        </p:txBody>
      </p:sp>
      <p:sp>
        <p:nvSpPr>
          <p:cNvPr id="2" name="Title 1"/>
          <p:cNvSpPr>
            <a:spLocks noGrp="1"/>
          </p:cNvSpPr>
          <p:nvPr>
            <p:ph type="title"/>
          </p:nvPr>
        </p:nvSpPr>
        <p:spPr/>
        <p:txBody>
          <a:bodyPr>
            <a:normAutofit fontScale="90000"/>
          </a:bodyPr>
          <a:lstStyle/>
          <a:p>
            <a:r>
              <a:rPr lang="en-US" dirty="0" smtClean="0"/>
              <a:t>Social Responsibility and Small-scale Fisheries</a:t>
            </a:r>
            <a:endParaRPr lang="en-GB" dirty="0"/>
          </a:p>
        </p:txBody>
      </p:sp>
    </p:spTree>
    <p:extLst>
      <p:ext uri="{BB962C8B-B14F-4D97-AF65-F5344CB8AC3E}">
        <p14:creationId xmlns:p14="http://schemas.microsoft.com/office/powerpoint/2010/main" val="569434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Contribution to food security and nutrition, and poverty eradication is not recognized</a:t>
            </a:r>
          </a:p>
          <a:p>
            <a:r>
              <a:rPr lang="en-US" dirty="0" smtClean="0"/>
              <a:t>Customary institutions are not recognized or marginalized</a:t>
            </a:r>
          </a:p>
          <a:p>
            <a:r>
              <a:rPr lang="en-US" dirty="0" smtClean="0"/>
              <a:t>Poor access to resources and markets</a:t>
            </a:r>
          </a:p>
          <a:p>
            <a:r>
              <a:rPr lang="en-US" dirty="0" smtClean="0"/>
              <a:t>Lack of fishing community participation in resource management</a:t>
            </a:r>
            <a:endParaRPr lang="en-US" dirty="0" smtClean="0"/>
          </a:p>
          <a:p>
            <a:r>
              <a:rPr lang="en-US" dirty="0" smtClean="0"/>
              <a:t>Unequal power relations along the value chain and competition faced from other sectors</a:t>
            </a:r>
          </a:p>
          <a:p>
            <a:r>
              <a:rPr lang="en-GB" dirty="0"/>
              <a:t>rapid technology developments </a:t>
            </a:r>
            <a:r>
              <a:rPr lang="en-GB" dirty="0" smtClean="0"/>
              <a:t>and demographic changes</a:t>
            </a:r>
            <a:endParaRPr lang="en-US" dirty="0" smtClean="0"/>
          </a:p>
          <a:p>
            <a:r>
              <a:rPr lang="en-US" dirty="0" smtClean="0"/>
              <a:t>Pollution, environmental degradation climate change impacts and natural and human-induced disasters </a:t>
            </a:r>
          </a:p>
          <a:p>
            <a:r>
              <a:rPr lang="en-US" dirty="0" smtClean="0"/>
              <a:t>Insecure tenure rights to the land and to the fishing areas</a:t>
            </a:r>
          </a:p>
          <a:p>
            <a:endParaRPr lang="en-US" dirty="0" smtClean="0"/>
          </a:p>
          <a:p>
            <a:endParaRPr lang="en-US" dirty="0" smtClean="0"/>
          </a:p>
        </p:txBody>
      </p:sp>
      <p:sp>
        <p:nvSpPr>
          <p:cNvPr id="2" name="Title 1"/>
          <p:cNvSpPr>
            <a:spLocks noGrp="1"/>
          </p:cNvSpPr>
          <p:nvPr>
            <p:ph type="title"/>
          </p:nvPr>
        </p:nvSpPr>
        <p:spPr/>
        <p:txBody>
          <a:bodyPr>
            <a:normAutofit fontScale="90000"/>
          </a:bodyPr>
          <a:lstStyle/>
          <a:p>
            <a:r>
              <a:rPr lang="en-US" dirty="0" smtClean="0"/>
              <a:t>Factors Impeding SSF from being Socially Responsible (SSF Guidelines)</a:t>
            </a:r>
            <a:endParaRPr lang="en-GB" dirty="0"/>
          </a:p>
        </p:txBody>
      </p:sp>
    </p:spTree>
    <p:extLst>
      <p:ext uri="{BB962C8B-B14F-4D97-AF65-F5344CB8AC3E}">
        <p14:creationId xmlns:p14="http://schemas.microsoft.com/office/powerpoint/2010/main" val="4172176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Poor access to education, health and other social services</a:t>
            </a:r>
          </a:p>
          <a:p>
            <a:r>
              <a:rPr lang="en-US" dirty="0" smtClean="0"/>
              <a:t>Low levels of formal education </a:t>
            </a:r>
          </a:p>
          <a:p>
            <a:r>
              <a:rPr lang="en-US" dirty="0"/>
              <a:t>Poor recognition of the role of women along the fisheries value chain</a:t>
            </a:r>
            <a:endParaRPr lang="en-US" dirty="0" smtClean="0"/>
          </a:p>
          <a:p>
            <a:r>
              <a:rPr lang="en-US" dirty="0" smtClean="0"/>
              <a:t>E</a:t>
            </a:r>
            <a:r>
              <a:rPr lang="en-US" dirty="0" smtClean="0"/>
              <a:t>xistence of ill-health (above average incidences of HIV/AIDS)</a:t>
            </a:r>
          </a:p>
          <a:p>
            <a:r>
              <a:rPr lang="en-US" dirty="0"/>
              <a:t>I</a:t>
            </a:r>
            <a:r>
              <a:rPr lang="en-US" dirty="0" smtClean="0"/>
              <a:t>nadequate organizational structures</a:t>
            </a:r>
          </a:p>
          <a:p>
            <a:r>
              <a:rPr lang="en-US" dirty="0" smtClean="0"/>
              <a:t>Poor consultation and participation in decision making along the value chain</a:t>
            </a:r>
            <a:endParaRPr lang="en-US" dirty="0" smtClean="0"/>
          </a:p>
          <a:p>
            <a:r>
              <a:rPr lang="en-US" dirty="0" smtClean="0"/>
              <a:t>Lack of alternative livelihoods</a:t>
            </a:r>
          </a:p>
          <a:p>
            <a:r>
              <a:rPr lang="en-US" dirty="0" smtClean="0"/>
              <a:t>Youth  unemployment</a:t>
            </a:r>
          </a:p>
          <a:p>
            <a:r>
              <a:rPr lang="en-US" dirty="0" smtClean="0"/>
              <a:t>Unhealthy and unsafe working conditions, forced labour and child labour </a:t>
            </a:r>
          </a:p>
          <a:p>
            <a:r>
              <a:rPr lang="en-US" dirty="0" smtClean="0"/>
              <a:t>Lack of social protection measures along the entire value chain</a:t>
            </a:r>
            <a:endParaRPr lang="en-US" dirty="0" smtClean="0"/>
          </a:p>
          <a:p>
            <a:r>
              <a:rPr lang="en-US" dirty="0" smtClean="0"/>
              <a:t>Poor enjoyment of human rights</a:t>
            </a:r>
            <a:endParaRPr lang="en-GB" dirty="0" smtClean="0"/>
          </a:p>
          <a:p>
            <a:endParaRPr lang="en-GB" dirty="0"/>
          </a:p>
        </p:txBody>
      </p:sp>
      <p:sp>
        <p:nvSpPr>
          <p:cNvPr id="2" name="Title 1"/>
          <p:cNvSpPr>
            <a:spLocks noGrp="1"/>
          </p:cNvSpPr>
          <p:nvPr>
            <p:ph type="title"/>
          </p:nvPr>
        </p:nvSpPr>
        <p:spPr/>
        <p:txBody>
          <a:bodyPr>
            <a:normAutofit/>
          </a:bodyPr>
          <a:lstStyle/>
          <a:p>
            <a:r>
              <a:rPr lang="en-US" sz="3600" dirty="0" smtClean="0"/>
              <a:t>Factors Impeding SSF from being Socially Responsible (SSF Guidelines) 2</a:t>
            </a:r>
            <a:endParaRPr lang="en-GB" sz="3600" dirty="0"/>
          </a:p>
        </p:txBody>
      </p:sp>
    </p:spTree>
    <p:extLst>
      <p:ext uri="{BB962C8B-B14F-4D97-AF65-F5344CB8AC3E}">
        <p14:creationId xmlns:p14="http://schemas.microsoft.com/office/powerpoint/2010/main" val="2861175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How can small-scale fisheries contribute to ending poverty in fishing communities?  (SDG 1)</a:t>
            </a:r>
          </a:p>
          <a:p>
            <a:r>
              <a:rPr lang="en-US" dirty="0" smtClean="0"/>
              <a:t>How can small-scale fisheries contribute to the eradication of hunger, achieving food security and improving nutrition? (SDG 2)</a:t>
            </a:r>
          </a:p>
          <a:p>
            <a:r>
              <a:rPr lang="en-US" dirty="0" smtClean="0"/>
              <a:t>How can small-scale fisheries ensure healthy lives and promote well-being for all in fishing communities? (SDG 3)</a:t>
            </a:r>
            <a:endParaRPr lang="en-GB" dirty="0"/>
          </a:p>
        </p:txBody>
      </p:sp>
      <p:sp>
        <p:nvSpPr>
          <p:cNvPr id="2" name="Title 1"/>
          <p:cNvSpPr>
            <a:spLocks noGrp="1"/>
          </p:cNvSpPr>
          <p:nvPr>
            <p:ph type="title"/>
          </p:nvPr>
        </p:nvSpPr>
        <p:spPr/>
        <p:txBody>
          <a:bodyPr/>
          <a:lstStyle/>
          <a:p>
            <a:r>
              <a:rPr lang="en-US" dirty="0" smtClean="0"/>
              <a:t>Small-scale Fisheries and SDGs</a:t>
            </a:r>
            <a:endParaRPr lang="en-GB" dirty="0"/>
          </a:p>
        </p:txBody>
      </p:sp>
    </p:spTree>
    <p:extLst>
      <p:ext uri="{BB962C8B-B14F-4D97-AF65-F5344CB8AC3E}">
        <p14:creationId xmlns:p14="http://schemas.microsoft.com/office/powerpoint/2010/main" val="2202331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How can small-scale fisheries achieve gender equality and empower all women in fishing communities? (SDG 5)</a:t>
            </a:r>
          </a:p>
          <a:p>
            <a:r>
              <a:rPr lang="en-US" dirty="0" smtClean="0"/>
              <a:t>How can small-scale fisheries promote sustained, inclusive and sustainable economic growth? (SDG 8)</a:t>
            </a:r>
          </a:p>
          <a:p>
            <a:r>
              <a:rPr lang="en-US" dirty="0" smtClean="0"/>
              <a:t>How can small-scale fisheries contribute to reducing inequalities within and among countries? (SDG 10)</a:t>
            </a:r>
            <a:endParaRPr lang="en-GB" dirty="0"/>
          </a:p>
        </p:txBody>
      </p:sp>
      <p:sp>
        <p:nvSpPr>
          <p:cNvPr id="2" name="Title 1"/>
          <p:cNvSpPr>
            <a:spLocks noGrp="1"/>
          </p:cNvSpPr>
          <p:nvPr>
            <p:ph type="title"/>
          </p:nvPr>
        </p:nvSpPr>
        <p:spPr/>
        <p:txBody>
          <a:bodyPr/>
          <a:lstStyle/>
          <a:p>
            <a:r>
              <a:rPr lang="en-US" dirty="0" smtClean="0"/>
              <a:t>Small-scale Fisheries and SDGs 2</a:t>
            </a:r>
            <a:endParaRPr lang="en-GB" dirty="0"/>
          </a:p>
        </p:txBody>
      </p:sp>
    </p:spTree>
    <p:extLst>
      <p:ext uri="{BB962C8B-B14F-4D97-AF65-F5344CB8AC3E}">
        <p14:creationId xmlns:p14="http://schemas.microsoft.com/office/powerpoint/2010/main" val="437594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How can small-scale fisheries contribute to sustainable consumption and production patterns? (SDG 12)</a:t>
            </a:r>
          </a:p>
          <a:p>
            <a:r>
              <a:rPr lang="en-US" dirty="0" smtClean="0"/>
              <a:t>How can small-scale fisheries contribute to c</a:t>
            </a:r>
            <a:r>
              <a:rPr lang="en-US" dirty="0" smtClean="0"/>
              <a:t>onservation and sustainable use of the oceans, seas and marine resources for sustainable development? (SDG 14)</a:t>
            </a:r>
          </a:p>
          <a:p>
            <a:endParaRPr lang="en-GB" dirty="0"/>
          </a:p>
        </p:txBody>
      </p:sp>
      <p:sp>
        <p:nvSpPr>
          <p:cNvPr id="2" name="Title 1"/>
          <p:cNvSpPr>
            <a:spLocks noGrp="1"/>
          </p:cNvSpPr>
          <p:nvPr>
            <p:ph type="title"/>
          </p:nvPr>
        </p:nvSpPr>
        <p:spPr/>
        <p:txBody>
          <a:bodyPr/>
          <a:lstStyle/>
          <a:p>
            <a:r>
              <a:rPr lang="en-US" dirty="0" smtClean="0"/>
              <a:t>Small-scale Fisheries and SDGs 3</a:t>
            </a:r>
            <a:endParaRPr lang="en-GB" dirty="0"/>
          </a:p>
        </p:txBody>
      </p:sp>
    </p:spTree>
    <p:extLst>
      <p:ext uri="{BB962C8B-B14F-4D97-AF65-F5344CB8AC3E}">
        <p14:creationId xmlns:p14="http://schemas.microsoft.com/office/powerpoint/2010/main" val="292266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258</TotalTime>
  <Words>990</Words>
  <Application>Microsoft Office PowerPoint</Application>
  <PresentationFormat>On-screen Show (4:3)</PresentationFormat>
  <Paragraphs>81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Waveform</vt:lpstr>
      <vt:lpstr>  Improving Social Responsibility  in Small-scale Fisheries:  How can the SSF Guidelines Help?</vt:lpstr>
      <vt:lpstr>Fishers</vt:lpstr>
      <vt:lpstr>Small-scale Fisheries </vt:lpstr>
      <vt:lpstr>Social Responsibility and Small-scale Fisheries</vt:lpstr>
      <vt:lpstr>Factors Impeding SSF from being Socially Responsible (SSF Guidelines)</vt:lpstr>
      <vt:lpstr>Factors Impeding SSF from being Socially Responsible (SSF Guidelines) 2</vt:lpstr>
      <vt:lpstr>Small-scale Fisheries and SDGs</vt:lpstr>
      <vt:lpstr>Small-scale Fisheries and SDGs 2</vt:lpstr>
      <vt:lpstr>Small-scale Fisheries and SDGs 3</vt:lpstr>
      <vt:lpstr>Enabling SDGs for Sustainable Small-scale Fisheries</vt:lpstr>
      <vt:lpstr>Enabling SDGs for Sustainable Small-scale Fisheries 2</vt:lpstr>
      <vt:lpstr>Enabling SDGs for Sustainable Small-scale Fisheries 3</vt:lpstr>
      <vt:lpstr>Integrated, Indivisible SDGs and SSF</vt:lpstr>
      <vt:lpstr>SOFIA 2018</vt:lpstr>
      <vt:lpstr>Enhancing Social Responsibility of  SSF and the SSF Actors</vt:lpstr>
      <vt:lpstr>Examples of SSF Guidelines Implementation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Responsibility and Small-scale Fisheries: the Role of the SSF Guidelines</dc:title>
  <dc:creator>Sebastian Mathew</dc:creator>
  <cp:lastModifiedBy>Sebastian Mathew</cp:lastModifiedBy>
  <cp:revision>27</cp:revision>
  <dcterms:created xsi:type="dcterms:W3CDTF">2018-09-26T09:02:21Z</dcterms:created>
  <dcterms:modified xsi:type="dcterms:W3CDTF">2018-09-26T13:21:12Z</dcterms:modified>
</cp:coreProperties>
</file>