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62" r:id="rId6"/>
    <p:sldId id="263" r:id="rId7"/>
    <p:sldId id="264" r:id="rId8"/>
    <p:sldId id="266" r:id="rId9"/>
    <p:sldId id="265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20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8E41F05-B2FA-4354-9FE2-ACB192A6E584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786F8AB-97B6-4BDD-872C-49614827374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dia.jpg"/>
          <p:cNvPicPr>
            <a:picLocks noChangeAspect="1"/>
          </p:cNvPicPr>
          <p:nvPr/>
        </p:nvPicPr>
        <p:blipFill>
          <a:blip r:embed="rId2"/>
          <a:srcRect b="12903"/>
          <a:stretch>
            <a:fillRect/>
          </a:stretch>
        </p:blipFill>
        <p:spPr>
          <a:xfrm>
            <a:off x="0" y="4191001"/>
            <a:ext cx="9144000" cy="266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"/>
            <a:ext cx="8382000" cy="1470025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Implementing the SSF Guidelines in the Indo-Pacific Region: A CSO Perspective</a:t>
            </a:r>
            <a:r>
              <a:rPr lang="en-US" dirty="0" smtClean="0"/>
              <a:t>  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610600" cy="4572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sz="2000" dirty="0" smtClean="0"/>
          </a:p>
          <a:p>
            <a:r>
              <a:rPr lang="en-US" sz="2000" dirty="0" smtClean="0"/>
              <a:t>Sebastian Mathew</a:t>
            </a:r>
          </a:p>
          <a:p>
            <a:r>
              <a:rPr lang="en-US" sz="2000" dirty="0" smtClean="0"/>
              <a:t>Executive Director,</a:t>
            </a:r>
          </a:p>
          <a:p>
            <a:r>
              <a:rPr lang="en-US" sz="2000" dirty="0" smtClean="0"/>
              <a:t>International Collective in Support of Fishworkers (ICSF)</a:t>
            </a:r>
          </a:p>
          <a:p>
            <a:endParaRPr lang="en-US" sz="2000" b="1" dirty="0" smtClean="0"/>
          </a:p>
          <a:p>
            <a:pPr algn="ctr"/>
            <a:r>
              <a:rPr lang="en-US" sz="2000" b="1" dirty="0" smtClean="0"/>
              <a:t>The </a:t>
            </a:r>
            <a:r>
              <a:rPr lang="en-US" sz="2000" b="1" dirty="0"/>
              <a:t>Seventh APFIC Regional Consultative Forum Meeting (RCFM</a:t>
            </a:r>
            <a:r>
              <a:rPr lang="en-US" sz="2000" b="1" dirty="0" smtClean="0"/>
              <a:t>), Cebu, 07 to 09 May 2018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36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Content Placeholder 3" descr="ind00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53340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bg1"/>
                </a:solidFill>
                <a:latin typeface="Monotype Corsiva" pitchFamily="66" charset="0"/>
              </a:rPr>
              <a:t>Thank You</a:t>
            </a:r>
            <a:endParaRPr lang="en-US" sz="72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formulate and recommend measures and to initiate and carry out programmes or projects to:</a:t>
            </a:r>
          </a:p>
          <a:p>
            <a:pPr marL="0" indent="0">
              <a:buNone/>
            </a:pPr>
            <a:r>
              <a:rPr lang="en-US" dirty="0" smtClean="0"/>
              <a:t>	(i) increase the efficiency and </a:t>
            </a:r>
            <a:r>
              <a:rPr lang="en-US" b="1" dirty="0" smtClean="0"/>
              <a:t>sustainable 	productivity of fisheries </a:t>
            </a:r>
            <a:r>
              <a:rPr lang="en-US" dirty="0" smtClean="0"/>
              <a:t>and aquaculture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(ii) </a:t>
            </a:r>
            <a:r>
              <a:rPr lang="en-US" b="1" dirty="0" smtClean="0"/>
              <a:t>conserve and manage resources</a:t>
            </a:r>
          </a:p>
          <a:p>
            <a:pPr marL="0" indent="0">
              <a:buNone/>
            </a:pPr>
            <a:r>
              <a:rPr lang="en-US" dirty="0" smtClean="0"/>
              <a:t>	(iii) protect resources from pollution</a:t>
            </a:r>
          </a:p>
          <a:p>
            <a:r>
              <a:rPr lang="en-US" dirty="0" smtClean="0"/>
              <a:t>to keep under review the economic and </a:t>
            </a:r>
            <a:r>
              <a:rPr lang="en-US" b="1" dirty="0" smtClean="0"/>
              <a:t>social aspects of fishing </a:t>
            </a:r>
            <a:r>
              <a:rPr lang="en-US" dirty="0" smtClean="0"/>
              <a:t>and aquaculture industries and recommend measures aimed at </a:t>
            </a:r>
            <a:r>
              <a:rPr lang="en-US" b="1" dirty="0" smtClean="0"/>
              <a:t>improving the living and working conditions of fishermen and other workers </a:t>
            </a:r>
            <a:r>
              <a:rPr lang="en-US" dirty="0" smtClean="0"/>
              <a:t>in these industries and otherwise                                                            at </a:t>
            </a:r>
            <a:r>
              <a:rPr lang="en-US" b="1" dirty="0" smtClean="0"/>
              <a:t>improving the contribution                                                of each fishery to social and                                                   economic goals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Functions and Responsibilities of APFIC</a:t>
            </a:r>
            <a:endParaRPr lang="en-GB" sz="3200" dirty="0"/>
          </a:p>
        </p:txBody>
      </p:sp>
      <p:pic>
        <p:nvPicPr>
          <p:cNvPr id="4" name="Content Placeholder 3" descr="Philippines_Coron Palawan 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181600" y="4267200"/>
            <a:ext cx="3793242" cy="25257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5913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uth Korea  P38 Oyster harves inby   Philippe Favreliere  Peche et Developpement 2000.bmp"/>
          <p:cNvPicPr>
            <a:picLocks noGrp="1" noChangeAspect="1"/>
          </p:cNvPicPr>
          <p:nvPr isPhoto="1"/>
        </p:nvPicPr>
        <p:blipFill>
          <a:blip r:embed="rId2"/>
          <a:stretch>
            <a:fillRect/>
          </a:stretch>
        </p:blipFill>
        <p:spPr>
          <a:xfrm>
            <a:off x="4648200" y="3505200"/>
            <a:ext cx="4267200" cy="314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emphasizes </a:t>
            </a:r>
            <a:r>
              <a:rPr lang="en-US" dirty="0"/>
              <a:t>the ecosystem approach to </a:t>
            </a:r>
            <a:r>
              <a:rPr lang="en-US" dirty="0" smtClean="0"/>
              <a:t>capture fisheries </a:t>
            </a:r>
            <a:r>
              <a:rPr lang="en-US" dirty="0"/>
              <a:t>and </a:t>
            </a:r>
            <a:r>
              <a:rPr lang="en-US" dirty="0" smtClean="0"/>
              <a:t>aquaculture </a:t>
            </a:r>
          </a:p>
          <a:p>
            <a:r>
              <a:rPr lang="en-US" dirty="0" smtClean="0"/>
              <a:t>embraces the promotion </a:t>
            </a:r>
            <a:r>
              <a:rPr lang="en-US" dirty="0"/>
              <a:t>of sustainable livelihoods for coastal </a:t>
            </a:r>
            <a:r>
              <a:rPr lang="en-US" dirty="0" smtClean="0"/>
              <a:t>fishing communities </a:t>
            </a:r>
          </a:p>
          <a:p>
            <a:r>
              <a:rPr lang="en-US" dirty="0" smtClean="0"/>
              <a:t>Recognizes </a:t>
            </a:r>
            <a:r>
              <a:rPr lang="en-US" dirty="0"/>
              <a:t>and </a:t>
            </a:r>
            <a:r>
              <a:rPr lang="en-US" dirty="0" smtClean="0"/>
              <a:t>supports small-scale fisheries </a:t>
            </a:r>
            <a:r>
              <a:rPr lang="en-US" dirty="0"/>
              <a:t>and aquaculture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Supports fair access to                                                       trade</a:t>
            </a:r>
            <a:r>
              <a:rPr lang="en-US" dirty="0"/>
              <a:t>, markets, social </a:t>
            </a:r>
            <a:r>
              <a:rPr lang="en-US" dirty="0" smtClean="0"/>
              <a:t>                                            protection </a:t>
            </a:r>
            <a:r>
              <a:rPr lang="en-US" dirty="0"/>
              <a:t>and </a:t>
            </a:r>
            <a:r>
              <a:rPr lang="en-US" dirty="0" smtClean="0"/>
              <a:t>decent                                               working conditions                                                   along </a:t>
            </a:r>
            <a:r>
              <a:rPr lang="en-US" dirty="0"/>
              <a:t>the fish </a:t>
            </a:r>
            <a:r>
              <a:rPr lang="en-US" dirty="0" smtClean="0"/>
              <a:t>value                                               chain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Blue Growth Initiative of FAO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205476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iland 24620_8403  opposite edi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943600" y="2209800"/>
            <a:ext cx="3013075" cy="452596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81328"/>
            <a:ext cx="7086600" cy="499567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84 </a:t>
            </a:r>
            <a:r>
              <a:rPr lang="en-GB" dirty="0" smtClean="0"/>
              <a:t>percent </a:t>
            </a:r>
            <a:r>
              <a:rPr lang="en-US" dirty="0" smtClean="0"/>
              <a:t>of </a:t>
            </a:r>
            <a:r>
              <a:rPr lang="en-US" dirty="0"/>
              <a:t>the global population engaged in the </a:t>
            </a:r>
            <a:r>
              <a:rPr lang="en-US" dirty="0" smtClean="0"/>
              <a:t>fisheries and </a:t>
            </a:r>
            <a:r>
              <a:rPr lang="en-US" dirty="0"/>
              <a:t>aquaculture </a:t>
            </a:r>
            <a:r>
              <a:rPr lang="en-US" dirty="0" smtClean="0"/>
              <a:t>sector are in Asia</a:t>
            </a:r>
          </a:p>
          <a:p>
            <a:r>
              <a:rPr lang="en-US" dirty="0" smtClean="0"/>
              <a:t>75 percent of the global fishing fleet and 80 percent of engine-powered fishing vessels are in Asia (3.5 million vessels—mostly, less than 12 m </a:t>
            </a:r>
            <a:r>
              <a:rPr lang="en-US" dirty="0" err="1" smtClean="0"/>
              <a:t>LoA</a:t>
            </a:r>
            <a:r>
              <a:rPr lang="en-US" dirty="0" smtClean="0"/>
              <a:t>)</a:t>
            </a:r>
          </a:p>
          <a:p>
            <a:r>
              <a:rPr lang="en-US" dirty="0" smtClean="0"/>
              <a:t>55 percent of global fish production                              is in Asia</a:t>
            </a:r>
          </a:p>
          <a:p>
            <a:r>
              <a:rPr lang="en-US" dirty="0" smtClean="0"/>
              <a:t>More than two-thirds of fishers                            are in Asia</a:t>
            </a:r>
          </a:p>
          <a:p>
            <a:r>
              <a:rPr lang="en-US" dirty="0" smtClean="0"/>
              <a:t>50 per cent of world exports                                            for human consumption are from                         Asia</a:t>
            </a:r>
          </a:p>
          <a:p>
            <a:r>
              <a:rPr lang="en-US" dirty="0" smtClean="0"/>
              <a:t>Most of the world’s undernourished                                             people are in Southern Asia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Fisheries in the Indo-Pacific Region (SOFIA 2016)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103960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ietnam IMG0038_2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>
          <a:xfrm>
            <a:off x="5005204" y="4038600"/>
            <a:ext cx="3926071" cy="2590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3820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Contextualizing the SSF Guidelines is important</a:t>
            </a:r>
          </a:p>
          <a:p>
            <a:r>
              <a:rPr lang="en-US" dirty="0"/>
              <a:t>Individual and collective human rights of fishers, fishworkers</a:t>
            </a:r>
            <a:r>
              <a:rPr lang="en-US" dirty="0" smtClean="0"/>
              <a:t>, and </a:t>
            </a:r>
            <a:r>
              <a:rPr lang="en-US" dirty="0"/>
              <a:t>fishing </a:t>
            </a:r>
            <a:r>
              <a:rPr lang="en-US" dirty="0" smtClean="0"/>
              <a:t>communities, both </a:t>
            </a:r>
            <a:r>
              <a:rPr lang="en-US" dirty="0"/>
              <a:t>men and women, </a:t>
            </a:r>
            <a:r>
              <a:rPr lang="en-US" dirty="0" smtClean="0"/>
              <a:t>are to </a:t>
            </a:r>
            <a:r>
              <a:rPr lang="en-US" dirty="0"/>
              <a:t>be defended</a:t>
            </a:r>
          </a:p>
          <a:p>
            <a:r>
              <a:rPr lang="en-US" dirty="0"/>
              <a:t>Right to decent work of fishers and fishworkers including migrant </a:t>
            </a:r>
            <a:r>
              <a:rPr lang="en-US" dirty="0" smtClean="0"/>
              <a:t>workers are to </a:t>
            </a:r>
            <a:r>
              <a:rPr lang="en-US" dirty="0"/>
              <a:t>be defended</a:t>
            </a:r>
          </a:p>
          <a:p>
            <a:r>
              <a:rPr lang="en-US" dirty="0"/>
              <a:t>Interaction between various social development actors in the context of fishing communities </a:t>
            </a:r>
            <a:r>
              <a:rPr lang="en-US" dirty="0" smtClean="0"/>
              <a:t>to be promoted</a:t>
            </a:r>
            <a:endParaRPr lang="en-US" dirty="0"/>
          </a:p>
          <a:p>
            <a:r>
              <a:rPr lang="en-US" dirty="0"/>
              <a:t>Collaboration with non-fisheries institutions, especially national human </a:t>
            </a:r>
            <a:r>
              <a:rPr lang="en-US" dirty="0" smtClean="0"/>
              <a:t>                                                   rights commissions to be                                                             encouraged</a:t>
            </a:r>
            <a:endParaRPr lang="en-US" dirty="0"/>
          </a:p>
          <a:p>
            <a:r>
              <a:rPr lang="en-US" dirty="0"/>
              <a:t>Action at local, provincial </a:t>
            </a:r>
            <a:r>
              <a:rPr lang="en-US" dirty="0" smtClean="0"/>
              <a:t>and                                                    </a:t>
            </a:r>
            <a:r>
              <a:rPr lang="en-US" dirty="0"/>
              <a:t>state level needed with active </a:t>
            </a:r>
            <a:r>
              <a:rPr lang="en-US" dirty="0" smtClean="0"/>
              <a:t>                                participation </a:t>
            </a:r>
            <a:r>
              <a:rPr lang="en-US" dirty="0"/>
              <a:t>of fishing </a:t>
            </a:r>
            <a:r>
              <a:rPr lang="en-US" dirty="0" smtClean="0"/>
              <a:t>                                           communities and CSOs</a:t>
            </a:r>
            <a:endParaRPr lang="en-US" dirty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686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SSF Guidelines: Implementation Issues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363908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yanmar IMG_20141011_003338.jpg"/>
          <p:cNvPicPr>
            <a:picLocks noGrp="1" noChangeAspect="1"/>
          </p:cNvPicPr>
          <p:nvPr isPhoto="1"/>
        </p:nvPicPr>
        <p:blipFill>
          <a:blip r:embed="rId2"/>
          <a:stretch>
            <a:fillRect/>
          </a:stretch>
        </p:blipFill>
        <p:spPr>
          <a:xfrm>
            <a:off x="4876800" y="3748279"/>
            <a:ext cx="3962400" cy="2881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Developing clarity on implementation issues at various levels (local, sub-regional, national, regional)</a:t>
            </a:r>
          </a:p>
          <a:p>
            <a:r>
              <a:rPr lang="en-US" dirty="0" smtClean="0"/>
              <a:t>What SSF actors could implement alone (vertical linkages) or in partnership with the State</a:t>
            </a:r>
          </a:p>
          <a:p>
            <a:r>
              <a:rPr lang="en-US" dirty="0" smtClean="0"/>
              <a:t>What SSF actors could implement in partnership with CSOs from other sectors (horizontal linkages)</a:t>
            </a:r>
          </a:p>
          <a:p>
            <a:r>
              <a:rPr lang="en-US" dirty="0" smtClean="0"/>
              <a:t>What others implement                                                         at the behest of SSF actors</a:t>
            </a:r>
          </a:p>
          <a:p>
            <a:r>
              <a:rPr lang="en-US" dirty="0" smtClean="0"/>
              <a:t>Creating </a:t>
            </a:r>
            <a:r>
              <a:rPr lang="en-US" dirty="0"/>
              <a:t>conditions </a:t>
            </a:r>
            <a:r>
              <a:rPr lang="en-US" dirty="0" smtClean="0"/>
              <a:t>for                                             </a:t>
            </a:r>
            <a:r>
              <a:rPr lang="en-US" dirty="0"/>
              <a:t>implementation </a:t>
            </a:r>
            <a:r>
              <a:rPr lang="en-US" dirty="0" smtClean="0"/>
              <a:t>                                                         (</a:t>
            </a:r>
            <a:r>
              <a:rPr lang="en-US" dirty="0"/>
              <a:t>legislation, policy, </a:t>
            </a:r>
            <a:r>
              <a:rPr lang="en-US" dirty="0" smtClean="0"/>
              <a:t>                                                     strategy, coherence, etc.)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Implementation Issues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368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ietnamese woman.jpg"/>
          <p:cNvPicPr>
            <a:picLocks noGrp="1" noChangeAspect="1"/>
          </p:cNvPicPr>
          <p:nvPr isPhoto="1"/>
        </p:nvPicPr>
        <p:blipFill>
          <a:blip r:embed="rId2"/>
          <a:stretch>
            <a:fillRect/>
          </a:stretch>
        </p:blipFill>
        <p:spPr>
          <a:xfrm>
            <a:off x="6248400" y="1524000"/>
            <a:ext cx="2717800" cy="4800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6477000" cy="537667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National Plan of Action for the development of small-scale fisheries, Indonesia (2015 draft)</a:t>
            </a:r>
          </a:p>
          <a:p>
            <a:r>
              <a:rPr lang="en-US" dirty="0" smtClean="0"/>
              <a:t>National Policy on Marine Fisheries, 2017, India, recommends implementing the SSF Guidelines</a:t>
            </a:r>
          </a:p>
          <a:p>
            <a:r>
              <a:rPr lang="en-US" dirty="0" smtClean="0"/>
              <a:t>Implementation Plan under the National Policy includes developing and elaborating action points  for the SSF Guidelines with timelines</a:t>
            </a:r>
          </a:p>
          <a:p>
            <a:r>
              <a:rPr lang="en-US" dirty="0" smtClean="0"/>
              <a:t>Advancing regional approaches in securing sustainable small-scale fisheries (SEAFDEC) (applying human rights-based and gender equality approaches)</a:t>
            </a:r>
          </a:p>
          <a:p>
            <a:r>
              <a:rPr lang="en-US" dirty="0" smtClean="0"/>
              <a:t>Regulatory framework review; participatory assessment of the community fisheries; and pilot projects  (Cambodia)</a:t>
            </a:r>
            <a:endParaRPr lang="en-GB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Implementation of the SSF Guidelines in Asia: State-led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251453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441960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Applying the Guidelines to improve sea safety and disaster preparedness (India) </a:t>
            </a:r>
          </a:p>
          <a:p>
            <a:r>
              <a:rPr lang="en-US" dirty="0" smtClean="0"/>
              <a:t>Raising awareness about the SSF Guidelines at the local and subnational level (India, Indonesia, Sri Lanka)</a:t>
            </a:r>
          </a:p>
          <a:p>
            <a:r>
              <a:rPr lang="en-US" dirty="0" smtClean="0"/>
              <a:t>Proposing action points for implementing the SSF Guidelines (India)</a:t>
            </a:r>
          </a:p>
          <a:p>
            <a:r>
              <a:rPr lang="en-US" dirty="0" smtClean="0"/>
              <a:t>Applying the Guidelines to improve fisheries co-management (Myanmar, Viet Nam)</a:t>
            </a:r>
          </a:p>
          <a:p>
            <a:r>
              <a:rPr lang="en-US" dirty="0" smtClean="0"/>
              <a:t>Applying the Guidelines to protect the rights of fishers and to increase visibility of women in fisheries (Thailand)</a:t>
            </a:r>
          </a:p>
          <a:p>
            <a:r>
              <a:rPr lang="en-US" dirty="0" smtClean="0"/>
              <a:t>Integrating the SSF Guidelines into national policies and legislation (The Philippines)</a:t>
            </a:r>
          </a:p>
          <a:p>
            <a:r>
              <a:rPr lang="en-US" dirty="0" smtClean="0"/>
              <a:t>Developing guidelines on chapter 6 of the Guidelines (social development, employment and decent work)</a:t>
            </a:r>
          </a:p>
          <a:p>
            <a:r>
              <a:rPr lang="en-US" dirty="0" smtClean="0"/>
              <a:t>Producing promotional material (infographics) on various chapters of the Guidelines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Implementing the SSF Guidelines in Asia: CSO Activities 2018-19</a:t>
            </a:r>
            <a:endParaRPr lang="en-GB" sz="2800" dirty="0"/>
          </a:p>
        </p:txBody>
      </p:sp>
      <p:pic>
        <p:nvPicPr>
          <p:cNvPr id="4" name="Picture 3" descr="Myanmar_Pomeroy MS_Burma7.jpg"/>
          <p:cNvPicPr>
            <a:picLocks noGrp="1" noChangeAspect="1"/>
          </p:cNvPicPr>
          <p:nvPr isPhoto="1"/>
        </p:nvPicPr>
        <p:blipFill>
          <a:blip r:embed="rId2"/>
          <a:stretch>
            <a:fillRect/>
          </a:stretch>
        </p:blipFill>
        <p:spPr>
          <a:xfrm>
            <a:off x="0" y="4914900"/>
            <a:ext cx="2362200" cy="1943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Sri lanka Oscar Migratory village in the Mannar District of Northern Sri  Lan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4919005"/>
            <a:ext cx="2057400" cy="19389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Gujarat fisherwom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62200" y="4914900"/>
            <a:ext cx="2286000" cy="1943100"/>
          </a:xfrm>
          <a:prstGeom prst="rect">
            <a:avLst/>
          </a:prstGeom>
        </p:spPr>
      </p:pic>
      <p:pic>
        <p:nvPicPr>
          <p:cNvPr id="7" name="Picture 6" descr="Vietnam IMG0002_3.jpg"/>
          <p:cNvPicPr>
            <a:picLocks noGrp="1" noChangeAspect="1"/>
          </p:cNvPicPr>
          <p:nvPr isPhoto="1"/>
        </p:nvPicPr>
        <p:blipFill>
          <a:blip r:embed="rId5"/>
          <a:srcRect/>
          <a:stretch>
            <a:fillRect/>
          </a:stretch>
        </p:blipFill>
        <p:spPr>
          <a:xfrm>
            <a:off x="4648200" y="4934987"/>
            <a:ext cx="2438400" cy="1923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47344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mbodia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1295400"/>
            <a:ext cx="2616200" cy="4648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64008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Small-scale fishing communities are less vulnerable and marginalized; their women are less discriminated against</a:t>
            </a:r>
          </a:p>
          <a:p>
            <a:r>
              <a:rPr lang="en-US" dirty="0" smtClean="0"/>
              <a:t>Small-scale fishing communities’ contribution to food security and nutrition, poverty eradication, equitable development and sustainable resource utilization is better recognized; they have better access to resources and markets</a:t>
            </a:r>
          </a:p>
          <a:p>
            <a:r>
              <a:rPr lang="en-US" dirty="0" smtClean="0"/>
              <a:t>Small-scale fishing communities are better informed and are involved in policy and decision-making processes</a:t>
            </a:r>
          </a:p>
          <a:p>
            <a:r>
              <a:rPr lang="en-US" dirty="0" smtClean="0"/>
              <a:t>Small-scale fishing communities have better access to health, education and other social services</a:t>
            </a:r>
          </a:p>
          <a:p>
            <a:r>
              <a:rPr lang="en-US" dirty="0" smtClean="0"/>
              <a:t>Women in small-scale fishing communities participate fully in all aspects of small-scale fisheries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Implementation Outcomes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125163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320</TotalTime>
  <Words>695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Implementing the SSF Guidelines in the Indo-Pacific Region: A CSO Perspective   </vt:lpstr>
      <vt:lpstr>Functions and Responsibilities of APFIC</vt:lpstr>
      <vt:lpstr>Blue Growth Initiative of FAO</vt:lpstr>
      <vt:lpstr>Fisheries in the Indo-Pacific Region (SOFIA 2016)</vt:lpstr>
      <vt:lpstr>SSF Guidelines: Implementation Issues</vt:lpstr>
      <vt:lpstr>Implementation Issues (Cont.)</vt:lpstr>
      <vt:lpstr>Implementation of the SSF Guidelines in Asia: State-led</vt:lpstr>
      <vt:lpstr>Implementing the SSF Guidelines in Asia: CSO Activities 2018-19</vt:lpstr>
      <vt:lpstr>Implementation Outcomes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Mathew</dc:creator>
  <cp:lastModifiedBy>Sangeetha</cp:lastModifiedBy>
  <cp:revision>37</cp:revision>
  <dcterms:created xsi:type="dcterms:W3CDTF">2018-05-05T03:23:55Z</dcterms:created>
  <dcterms:modified xsi:type="dcterms:W3CDTF">2018-05-09T16:47:43Z</dcterms:modified>
</cp:coreProperties>
</file>