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7" r:id="rId6"/>
    <p:sldId id="260" r:id="rId7"/>
    <p:sldId id="262" r:id="rId8"/>
    <p:sldId id="263" r:id="rId9"/>
    <p:sldId id="264" r:id="rId10"/>
    <p:sldId id="266" r:id="rId11"/>
    <p:sldId id="265" r:id="rId12"/>
    <p:sldId id="268" r:id="rId13"/>
    <p:sldId id="26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sorterViewPr>
    <p:cViewPr>
      <p:scale>
        <a:sx n="100" d="100"/>
        <a:sy n="100" d="100"/>
      </p:scale>
      <p:origin x="0" y="54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C7F63EF-5473-4315-BC26-CF715EF4BB09}" type="datetimeFigureOut">
              <a:rPr lang="en-GB" smtClean="0"/>
              <a:t>01/03/2018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1235BF-6146-4A4A-A0FE-3038C3886709}" type="slidenum">
              <a:rPr lang="en-GB" smtClean="0"/>
              <a:t>‹#›</a:t>
            </a:fld>
            <a:endParaRPr lang="en-GB"/>
          </a:p>
        </p:txBody>
      </p:sp>
    </p:spTree>
    <p:extLst>
      <p:ext uri="{BB962C8B-B14F-4D97-AF65-F5344CB8AC3E}">
        <p14:creationId xmlns:p14="http://schemas.microsoft.com/office/powerpoint/2010/main" val="11470221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C7F63EF-5473-4315-BC26-CF715EF4BB09}" type="datetimeFigureOut">
              <a:rPr lang="en-GB" smtClean="0"/>
              <a:t>01/03/2018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1235BF-6146-4A4A-A0FE-3038C3886709}" type="slidenum">
              <a:rPr lang="en-GB" smtClean="0"/>
              <a:t>‹#›</a:t>
            </a:fld>
            <a:endParaRPr lang="en-GB"/>
          </a:p>
        </p:txBody>
      </p:sp>
    </p:spTree>
    <p:extLst>
      <p:ext uri="{BB962C8B-B14F-4D97-AF65-F5344CB8AC3E}">
        <p14:creationId xmlns:p14="http://schemas.microsoft.com/office/powerpoint/2010/main" val="1975180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C7F63EF-5473-4315-BC26-CF715EF4BB09}" type="datetimeFigureOut">
              <a:rPr lang="en-GB" smtClean="0"/>
              <a:t>01/03/2018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1235BF-6146-4A4A-A0FE-3038C3886709}" type="slidenum">
              <a:rPr lang="en-GB" smtClean="0"/>
              <a:t>‹#›</a:t>
            </a:fld>
            <a:endParaRPr lang="en-GB"/>
          </a:p>
        </p:txBody>
      </p:sp>
    </p:spTree>
    <p:extLst>
      <p:ext uri="{BB962C8B-B14F-4D97-AF65-F5344CB8AC3E}">
        <p14:creationId xmlns:p14="http://schemas.microsoft.com/office/powerpoint/2010/main" val="121205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C7F63EF-5473-4315-BC26-CF715EF4BB09}" type="datetimeFigureOut">
              <a:rPr lang="en-GB" smtClean="0"/>
              <a:t>01/03/2018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1235BF-6146-4A4A-A0FE-3038C3886709}" type="slidenum">
              <a:rPr lang="en-GB" smtClean="0"/>
              <a:t>‹#›</a:t>
            </a:fld>
            <a:endParaRPr lang="en-GB"/>
          </a:p>
        </p:txBody>
      </p:sp>
    </p:spTree>
    <p:extLst>
      <p:ext uri="{BB962C8B-B14F-4D97-AF65-F5344CB8AC3E}">
        <p14:creationId xmlns:p14="http://schemas.microsoft.com/office/powerpoint/2010/main" val="3939856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7F63EF-5473-4315-BC26-CF715EF4BB09}" type="datetimeFigureOut">
              <a:rPr lang="en-GB" smtClean="0"/>
              <a:t>01/03/2018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1235BF-6146-4A4A-A0FE-3038C3886709}" type="slidenum">
              <a:rPr lang="en-GB" smtClean="0"/>
              <a:t>‹#›</a:t>
            </a:fld>
            <a:endParaRPr lang="en-GB"/>
          </a:p>
        </p:txBody>
      </p:sp>
    </p:spTree>
    <p:extLst>
      <p:ext uri="{BB962C8B-B14F-4D97-AF65-F5344CB8AC3E}">
        <p14:creationId xmlns:p14="http://schemas.microsoft.com/office/powerpoint/2010/main" val="4118363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C7F63EF-5473-4315-BC26-CF715EF4BB09}" type="datetimeFigureOut">
              <a:rPr lang="en-GB" smtClean="0"/>
              <a:t>01/03/2018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1235BF-6146-4A4A-A0FE-3038C3886709}" type="slidenum">
              <a:rPr lang="en-GB" smtClean="0"/>
              <a:t>‹#›</a:t>
            </a:fld>
            <a:endParaRPr lang="en-GB"/>
          </a:p>
        </p:txBody>
      </p:sp>
    </p:spTree>
    <p:extLst>
      <p:ext uri="{BB962C8B-B14F-4D97-AF65-F5344CB8AC3E}">
        <p14:creationId xmlns:p14="http://schemas.microsoft.com/office/powerpoint/2010/main" val="1730193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C7F63EF-5473-4315-BC26-CF715EF4BB09}" type="datetimeFigureOut">
              <a:rPr lang="en-GB" smtClean="0"/>
              <a:t>01/03/2018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A1235BF-6146-4A4A-A0FE-3038C3886709}" type="slidenum">
              <a:rPr lang="en-GB" smtClean="0"/>
              <a:t>‹#›</a:t>
            </a:fld>
            <a:endParaRPr lang="en-GB"/>
          </a:p>
        </p:txBody>
      </p:sp>
    </p:spTree>
    <p:extLst>
      <p:ext uri="{BB962C8B-B14F-4D97-AF65-F5344CB8AC3E}">
        <p14:creationId xmlns:p14="http://schemas.microsoft.com/office/powerpoint/2010/main" val="23854527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C7F63EF-5473-4315-BC26-CF715EF4BB09}" type="datetimeFigureOut">
              <a:rPr lang="en-GB" smtClean="0"/>
              <a:t>01/03/2018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A1235BF-6146-4A4A-A0FE-3038C3886709}" type="slidenum">
              <a:rPr lang="en-GB" smtClean="0"/>
              <a:t>‹#›</a:t>
            </a:fld>
            <a:endParaRPr lang="en-GB"/>
          </a:p>
        </p:txBody>
      </p:sp>
    </p:spTree>
    <p:extLst>
      <p:ext uri="{BB962C8B-B14F-4D97-AF65-F5344CB8AC3E}">
        <p14:creationId xmlns:p14="http://schemas.microsoft.com/office/powerpoint/2010/main" val="6751019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7F63EF-5473-4315-BC26-CF715EF4BB09}" type="datetimeFigureOut">
              <a:rPr lang="en-GB" smtClean="0"/>
              <a:t>01/03/2018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A1235BF-6146-4A4A-A0FE-3038C3886709}" type="slidenum">
              <a:rPr lang="en-GB" smtClean="0"/>
              <a:t>‹#›</a:t>
            </a:fld>
            <a:endParaRPr lang="en-GB"/>
          </a:p>
        </p:txBody>
      </p:sp>
    </p:spTree>
    <p:extLst>
      <p:ext uri="{BB962C8B-B14F-4D97-AF65-F5344CB8AC3E}">
        <p14:creationId xmlns:p14="http://schemas.microsoft.com/office/powerpoint/2010/main" val="2493776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7F63EF-5473-4315-BC26-CF715EF4BB09}" type="datetimeFigureOut">
              <a:rPr lang="en-GB" smtClean="0"/>
              <a:t>01/03/2018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1235BF-6146-4A4A-A0FE-3038C3886709}" type="slidenum">
              <a:rPr lang="en-GB" smtClean="0"/>
              <a:t>‹#›</a:t>
            </a:fld>
            <a:endParaRPr lang="en-GB"/>
          </a:p>
        </p:txBody>
      </p:sp>
    </p:spTree>
    <p:extLst>
      <p:ext uri="{BB962C8B-B14F-4D97-AF65-F5344CB8AC3E}">
        <p14:creationId xmlns:p14="http://schemas.microsoft.com/office/powerpoint/2010/main" val="2164522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7F63EF-5473-4315-BC26-CF715EF4BB09}" type="datetimeFigureOut">
              <a:rPr lang="en-GB" smtClean="0"/>
              <a:t>01/03/2018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1235BF-6146-4A4A-A0FE-3038C3886709}" type="slidenum">
              <a:rPr lang="en-GB" smtClean="0"/>
              <a:t>‹#›</a:t>
            </a:fld>
            <a:endParaRPr lang="en-GB"/>
          </a:p>
        </p:txBody>
      </p:sp>
    </p:spTree>
    <p:extLst>
      <p:ext uri="{BB962C8B-B14F-4D97-AF65-F5344CB8AC3E}">
        <p14:creationId xmlns:p14="http://schemas.microsoft.com/office/powerpoint/2010/main" val="40974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7F63EF-5473-4315-BC26-CF715EF4BB09}" type="datetimeFigureOut">
              <a:rPr lang="en-GB" smtClean="0"/>
              <a:t>01/03/2018</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1235BF-6146-4A4A-A0FE-3038C3886709}" type="slidenum">
              <a:rPr lang="en-GB" smtClean="0"/>
              <a:t>‹#›</a:t>
            </a:fld>
            <a:endParaRPr lang="en-GB"/>
          </a:p>
        </p:txBody>
      </p:sp>
    </p:spTree>
    <p:extLst>
      <p:ext uri="{BB962C8B-B14F-4D97-AF65-F5344CB8AC3E}">
        <p14:creationId xmlns:p14="http://schemas.microsoft.com/office/powerpoint/2010/main" val="17275548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1"/>
            <a:ext cx="7772400" cy="3067050"/>
          </a:xfrm>
        </p:spPr>
        <p:txBody>
          <a:bodyPr/>
          <a:lstStyle/>
          <a:p>
            <a:r>
              <a:rPr lang="en-US" dirty="0" smtClean="0"/>
              <a:t>India and the Indian Ocean</a:t>
            </a:r>
            <a:endParaRPr lang="en-GB" dirty="0"/>
          </a:p>
        </p:txBody>
      </p:sp>
      <p:sp>
        <p:nvSpPr>
          <p:cNvPr id="3" name="Subtitle 2"/>
          <p:cNvSpPr>
            <a:spLocks noGrp="1"/>
          </p:cNvSpPr>
          <p:nvPr>
            <p:ph type="subTitle" idx="1"/>
          </p:nvPr>
        </p:nvSpPr>
        <p:spPr>
          <a:xfrm>
            <a:off x="0" y="2971800"/>
            <a:ext cx="9144000" cy="3429000"/>
          </a:xfrm>
        </p:spPr>
        <p:txBody>
          <a:bodyPr>
            <a:normAutofit fontScale="92500" lnSpcReduction="10000"/>
          </a:bodyPr>
          <a:lstStyle/>
          <a:p>
            <a:r>
              <a:rPr lang="en-US" dirty="0" smtClean="0"/>
              <a:t>Sebastian Mathew</a:t>
            </a:r>
          </a:p>
          <a:p>
            <a:r>
              <a:rPr lang="en-US" dirty="0" smtClean="0"/>
              <a:t>International Collective in Support of Fishworkers (ICSF) </a:t>
            </a:r>
          </a:p>
          <a:p>
            <a:endParaRPr lang="en-US" dirty="0"/>
          </a:p>
          <a:p>
            <a:endParaRPr lang="en-US" dirty="0" smtClean="0"/>
          </a:p>
          <a:p>
            <a:endParaRPr lang="en-US" dirty="0"/>
          </a:p>
          <a:p>
            <a:r>
              <a:rPr lang="en-US" dirty="0" smtClean="0"/>
              <a:t>TERI-KAS Resource Dialogue IV, </a:t>
            </a:r>
            <a:r>
              <a:rPr lang="en-US" dirty="0" err="1" smtClean="0"/>
              <a:t>Mamallapuram</a:t>
            </a:r>
            <a:r>
              <a:rPr lang="en-US" dirty="0" smtClean="0"/>
              <a:t>, Feb 28-March 2, 2018</a:t>
            </a:r>
          </a:p>
          <a:p>
            <a:endParaRPr lang="en-GB" dirty="0"/>
          </a:p>
        </p:txBody>
      </p:sp>
    </p:spTree>
    <p:extLst>
      <p:ext uri="{BB962C8B-B14F-4D97-AF65-F5344CB8AC3E}">
        <p14:creationId xmlns:p14="http://schemas.microsoft.com/office/powerpoint/2010/main" val="37161335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SDG 1 End Poverty in All </a:t>
            </a:r>
            <a:r>
              <a:rPr lang="en-US" dirty="0"/>
              <a:t>I</a:t>
            </a:r>
            <a:r>
              <a:rPr lang="en-US" dirty="0" smtClean="0"/>
              <a:t>ts Forms Everywhere</a:t>
            </a:r>
            <a:endParaRPr lang="en-GB" dirty="0"/>
          </a:p>
        </p:txBody>
      </p:sp>
      <p:sp>
        <p:nvSpPr>
          <p:cNvPr id="3" name="Content Placeholder 2"/>
          <p:cNvSpPr>
            <a:spLocks noGrp="1"/>
          </p:cNvSpPr>
          <p:nvPr>
            <p:ph idx="1"/>
          </p:nvPr>
        </p:nvSpPr>
        <p:spPr/>
        <p:txBody>
          <a:bodyPr>
            <a:normAutofit fontScale="77500" lnSpcReduction="20000"/>
          </a:bodyPr>
          <a:lstStyle/>
          <a:p>
            <a:r>
              <a:rPr lang="en-US" dirty="0" smtClean="0"/>
              <a:t>Target 1.1 By 2030, eradicate extreme poverty for all people everywhere, currently measured as people living on less than $1.25 a day </a:t>
            </a:r>
          </a:p>
          <a:p>
            <a:r>
              <a:rPr lang="en-US" dirty="0" smtClean="0">
                <a:effectLst/>
              </a:rPr>
              <a:t>Indicator 1.1.1: Proportion of population below the international poverty line, by sex, age, employment status and geographical location (urban/rural) </a:t>
            </a:r>
            <a:endParaRPr lang="en-US" dirty="0" smtClean="0"/>
          </a:p>
          <a:p>
            <a:r>
              <a:rPr lang="en-US" dirty="0" smtClean="0"/>
              <a:t>Target 1.5 By 2030, build the resilience of the poor and those in vulnerable situations and reduce their exposure and vulnerability to climate-related extreme events and other economic, social and environmental shocks and </a:t>
            </a:r>
            <a:r>
              <a:rPr lang="en-US" dirty="0" smtClean="0">
                <a:solidFill>
                  <a:srgbClr val="FF0000"/>
                </a:solidFill>
              </a:rPr>
              <a:t>disasters</a:t>
            </a:r>
          </a:p>
          <a:p>
            <a:r>
              <a:rPr lang="en-US" dirty="0" smtClean="0"/>
              <a:t>Indicator </a:t>
            </a:r>
            <a:r>
              <a:rPr lang="en-US" dirty="0" smtClean="0">
                <a:effectLst/>
              </a:rPr>
              <a:t>1.5.3:  Number of countries with national and local </a:t>
            </a:r>
            <a:r>
              <a:rPr lang="en-US" dirty="0" smtClean="0">
                <a:solidFill>
                  <a:srgbClr val="FF0000"/>
                </a:solidFill>
                <a:effectLst/>
              </a:rPr>
              <a:t>disaster risk reduction strategies</a:t>
            </a:r>
            <a:endParaRPr lang="en-GB" dirty="0">
              <a:solidFill>
                <a:srgbClr val="FF0000"/>
              </a:solidFill>
            </a:endParaRPr>
          </a:p>
        </p:txBody>
      </p:sp>
    </p:spTree>
    <p:extLst>
      <p:ext uri="{BB962C8B-B14F-4D97-AF65-F5344CB8AC3E}">
        <p14:creationId xmlns:p14="http://schemas.microsoft.com/office/powerpoint/2010/main" val="11318609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National Disaster Management Plan, 2016</a:t>
            </a:r>
            <a:endParaRPr lang="en-GB" dirty="0"/>
          </a:p>
        </p:txBody>
      </p:sp>
      <p:sp>
        <p:nvSpPr>
          <p:cNvPr id="3" name="Content Placeholder 2"/>
          <p:cNvSpPr>
            <a:spLocks noGrp="1"/>
          </p:cNvSpPr>
          <p:nvPr>
            <p:ph idx="1"/>
          </p:nvPr>
        </p:nvSpPr>
        <p:spPr/>
        <p:txBody>
          <a:bodyPr>
            <a:normAutofit fontScale="92500" lnSpcReduction="10000"/>
          </a:bodyPr>
          <a:lstStyle/>
          <a:p>
            <a:r>
              <a:rPr lang="en-US" dirty="0" smtClean="0"/>
              <a:t>India has adopted the Sendai Framework for Disaster Risk Reduction 2015-2030 and has developed the first-ever National Disaster Management Plan in 2016</a:t>
            </a:r>
          </a:p>
          <a:p>
            <a:r>
              <a:rPr lang="en-GB" dirty="0"/>
              <a:t>Protection of </a:t>
            </a:r>
            <a:r>
              <a:rPr lang="en-GB" dirty="0" smtClean="0"/>
              <a:t>persons and </a:t>
            </a:r>
            <a:r>
              <a:rPr lang="en-GB" dirty="0"/>
              <a:t>their assets </a:t>
            </a:r>
            <a:r>
              <a:rPr lang="en-GB" dirty="0" smtClean="0"/>
              <a:t>while promoting </a:t>
            </a:r>
            <a:r>
              <a:rPr lang="en-GB" dirty="0"/>
              <a:t>and </a:t>
            </a:r>
            <a:r>
              <a:rPr lang="en-GB" dirty="0" smtClean="0"/>
              <a:t>protecting all </a:t>
            </a:r>
            <a:r>
              <a:rPr lang="en-GB" dirty="0"/>
              <a:t>human rights </a:t>
            </a:r>
            <a:r>
              <a:rPr lang="en-GB" dirty="0" smtClean="0"/>
              <a:t>including the </a:t>
            </a:r>
            <a:r>
              <a:rPr lang="en-GB" dirty="0"/>
              <a:t>right to </a:t>
            </a:r>
            <a:r>
              <a:rPr lang="en-GB" dirty="0" smtClean="0"/>
              <a:t>development (One of the Guiding Principles of Sendai Framework)</a:t>
            </a:r>
          </a:p>
          <a:p>
            <a:r>
              <a:rPr lang="en-US" dirty="0" smtClean="0"/>
              <a:t>Cyclone </a:t>
            </a:r>
            <a:r>
              <a:rPr lang="en-US" dirty="0" err="1" smtClean="0"/>
              <a:t>Ockhi</a:t>
            </a:r>
            <a:r>
              <a:rPr lang="en-US" dirty="0" smtClean="0"/>
              <a:t> and the need to focus on at-sea measures</a:t>
            </a:r>
            <a:endParaRPr lang="en-GB" dirty="0"/>
          </a:p>
        </p:txBody>
      </p:sp>
    </p:spTree>
    <p:extLst>
      <p:ext uri="{BB962C8B-B14F-4D97-AF65-F5344CB8AC3E}">
        <p14:creationId xmlns:p14="http://schemas.microsoft.com/office/powerpoint/2010/main" val="35989129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GB" dirty="0"/>
          </a:p>
        </p:txBody>
      </p:sp>
      <p:sp>
        <p:nvSpPr>
          <p:cNvPr id="3" name="Content Placeholder 2"/>
          <p:cNvSpPr>
            <a:spLocks noGrp="1"/>
          </p:cNvSpPr>
          <p:nvPr>
            <p:ph idx="1"/>
          </p:nvPr>
        </p:nvSpPr>
        <p:spPr/>
        <p:txBody>
          <a:bodyPr>
            <a:normAutofit fontScale="85000" lnSpcReduction="20000"/>
          </a:bodyPr>
          <a:lstStyle/>
          <a:p>
            <a:r>
              <a:rPr lang="en-US" dirty="0" smtClean="0"/>
              <a:t>Be at the helm in the Indian Ocean in relation to protecting the livelihoods of coastal communities , both men and women, and conserving the marine and coastal ecosystems based on good governance principles such as consultation, participation, and the human rights-based approach leading the community of littoral States</a:t>
            </a:r>
          </a:p>
          <a:p>
            <a:r>
              <a:rPr lang="en-US" dirty="0" smtClean="0"/>
              <a:t>Ratify, adopt and implement all international instruments in relation to the rights and duties of the coastal State, flag State, port State and market State of relevance to conservation, management, labour, gender, equity, </a:t>
            </a:r>
            <a:r>
              <a:rPr lang="en-US" dirty="0" smtClean="0"/>
              <a:t>food security, poverty eradication, </a:t>
            </a:r>
            <a:r>
              <a:rPr lang="en-US" dirty="0" smtClean="0"/>
              <a:t>safety, and seafood quality</a:t>
            </a:r>
          </a:p>
          <a:p>
            <a:endParaRPr lang="en-GB" dirty="0"/>
          </a:p>
        </p:txBody>
      </p:sp>
    </p:spTree>
    <p:extLst>
      <p:ext uri="{BB962C8B-B14F-4D97-AF65-F5344CB8AC3E}">
        <p14:creationId xmlns:p14="http://schemas.microsoft.com/office/powerpoint/2010/main" val="17054271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US" dirty="0" smtClean="0"/>
              <a:t>Thank you!</a:t>
            </a:r>
            <a:endParaRPr lang="en-GB" dirty="0"/>
          </a:p>
        </p:txBody>
      </p:sp>
    </p:spTree>
    <p:extLst>
      <p:ext uri="{BB962C8B-B14F-4D97-AF65-F5344CB8AC3E}">
        <p14:creationId xmlns:p14="http://schemas.microsoft.com/office/powerpoint/2010/main" val="40694431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Indian Ocean</a:t>
            </a:r>
            <a:endParaRPr lang="en-GB" dirty="0"/>
          </a:p>
        </p:txBody>
      </p:sp>
      <p:sp>
        <p:nvSpPr>
          <p:cNvPr id="3" name="Content Placeholder 2"/>
          <p:cNvSpPr>
            <a:spLocks noGrp="1"/>
          </p:cNvSpPr>
          <p:nvPr>
            <p:ph idx="1"/>
          </p:nvPr>
        </p:nvSpPr>
        <p:spPr/>
        <p:txBody>
          <a:bodyPr>
            <a:normAutofit fontScale="92500" lnSpcReduction="20000"/>
          </a:bodyPr>
          <a:lstStyle/>
          <a:p>
            <a:r>
              <a:rPr lang="en-US" dirty="0" smtClean="0"/>
              <a:t>Third largest ocean in the world and provides the earliest evidence of human adaptation to the marine environment</a:t>
            </a:r>
          </a:p>
          <a:p>
            <a:r>
              <a:rPr lang="en-US" dirty="0" smtClean="0"/>
              <a:t>After the Pacific, it accounts for the largest number of commercial marine species and the largest share of full time fishers’ population in the world</a:t>
            </a:r>
          </a:p>
          <a:p>
            <a:r>
              <a:rPr lang="en-US" dirty="0" smtClean="0"/>
              <a:t>It has the largest small-scale, artisanal fisheries in the world that providing employment, income and food security to millions of men and women and their families and communities</a:t>
            </a:r>
            <a:endParaRPr lang="en-GB" dirty="0"/>
          </a:p>
        </p:txBody>
      </p:sp>
    </p:spTree>
    <p:extLst>
      <p:ext uri="{BB962C8B-B14F-4D97-AF65-F5344CB8AC3E}">
        <p14:creationId xmlns:p14="http://schemas.microsoft.com/office/powerpoint/2010/main" val="14939210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Marine Capture Fisheries in the Indian Ocean</a:t>
            </a:r>
            <a:endParaRPr lang="en-GB" dirty="0"/>
          </a:p>
        </p:txBody>
      </p:sp>
      <p:sp>
        <p:nvSpPr>
          <p:cNvPr id="3" name="Content Placeholder 2"/>
          <p:cNvSpPr>
            <a:spLocks noGrp="1"/>
          </p:cNvSpPr>
          <p:nvPr>
            <p:ph idx="1"/>
          </p:nvPr>
        </p:nvSpPr>
        <p:spPr/>
        <p:txBody>
          <a:bodyPr>
            <a:normAutofit fontScale="77500" lnSpcReduction="20000"/>
          </a:bodyPr>
          <a:lstStyle/>
          <a:p>
            <a:r>
              <a:rPr lang="en-US" dirty="0" smtClean="0"/>
              <a:t>Between 1950 and 2014, while the population of the IOR nearly tripled from 1 billion to 2.7 billion, marine fish production increased from less than one million to 12.75 million </a:t>
            </a:r>
            <a:r>
              <a:rPr lang="en-US" dirty="0" err="1" smtClean="0"/>
              <a:t>tonnes</a:t>
            </a:r>
            <a:r>
              <a:rPr lang="en-US" dirty="0" smtClean="0"/>
              <a:t>, accounting for nearly 16 per cent of the global marine capture fishery production and a large proportion of fish stocks are within biologically sustainable limits (SOFIA, 2016)</a:t>
            </a:r>
          </a:p>
          <a:p>
            <a:r>
              <a:rPr lang="en-US" dirty="0" smtClean="0"/>
              <a:t>Eastern Indian Ocean is one of the most productive areas for capture fisheries (Bay of Bengal and Andaman Sea)</a:t>
            </a:r>
          </a:p>
          <a:p>
            <a:r>
              <a:rPr lang="en-US" dirty="0" smtClean="0"/>
              <a:t>Indian Ocean Region accounts for the largest number of people living below the income poverty line of US$1.25 dollar a day</a:t>
            </a:r>
            <a:endParaRPr lang="en-GB" dirty="0"/>
          </a:p>
        </p:txBody>
      </p:sp>
    </p:spTree>
    <p:extLst>
      <p:ext uri="{BB962C8B-B14F-4D97-AF65-F5344CB8AC3E}">
        <p14:creationId xmlns:p14="http://schemas.microsoft.com/office/powerpoint/2010/main" val="24374344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India’s Objectives in SDG 14</a:t>
            </a:r>
            <a:endParaRPr lang="en-GB" dirty="0"/>
          </a:p>
        </p:txBody>
      </p:sp>
      <p:sp>
        <p:nvSpPr>
          <p:cNvPr id="3" name="Content Placeholder 2"/>
          <p:cNvSpPr>
            <a:spLocks noGrp="1"/>
          </p:cNvSpPr>
          <p:nvPr>
            <p:ph idx="1"/>
          </p:nvPr>
        </p:nvSpPr>
        <p:spPr/>
        <p:txBody>
          <a:bodyPr>
            <a:normAutofit fontScale="85000" lnSpcReduction="20000"/>
          </a:bodyPr>
          <a:lstStyle/>
          <a:p>
            <a:r>
              <a:rPr lang="en-US" dirty="0" smtClean="0"/>
              <a:t>Voluntary National Review Report on the Implementation of Sustainable Development Goals to the United Nations High Level Political Forum on SDGs in 2017</a:t>
            </a:r>
          </a:p>
          <a:p>
            <a:r>
              <a:rPr lang="en-US" dirty="0" smtClean="0"/>
              <a:t>India has the largest population of fishing communities globally spread over 3,600 fishing villages</a:t>
            </a:r>
            <a:endParaRPr lang="en-US" dirty="0" smtClean="0"/>
          </a:p>
          <a:p>
            <a:r>
              <a:rPr lang="en-US" dirty="0" smtClean="0"/>
              <a:t>14.5 million people are dependent on fisheries for their livelihood (marine and inland combined)</a:t>
            </a:r>
          </a:p>
          <a:p>
            <a:r>
              <a:rPr lang="en-US" dirty="0" smtClean="0"/>
              <a:t>Promoting the livelihoods of fishing communities, conservation of fishery resources, as well as maintaining the ecological integrity of the marine environment are flagged as important objectives</a:t>
            </a:r>
            <a:endParaRPr lang="en-GB" dirty="0"/>
          </a:p>
        </p:txBody>
      </p:sp>
    </p:spTree>
    <p:extLst>
      <p:ext uri="{BB962C8B-B14F-4D97-AF65-F5344CB8AC3E}">
        <p14:creationId xmlns:p14="http://schemas.microsoft.com/office/powerpoint/2010/main" val="21141330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Sustainable Development Goal 14</a:t>
            </a:r>
            <a:endParaRPr lang="en-GB" dirty="0"/>
          </a:p>
        </p:txBody>
      </p:sp>
      <p:sp>
        <p:nvSpPr>
          <p:cNvPr id="3" name="Content Placeholder 2"/>
          <p:cNvSpPr>
            <a:spLocks noGrp="1"/>
          </p:cNvSpPr>
          <p:nvPr>
            <p:ph idx="1"/>
          </p:nvPr>
        </p:nvSpPr>
        <p:spPr/>
        <p:txBody>
          <a:bodyPr/>
          <a:lstStyle/>
          <a:p>
            <a:r>
              <a:rPr lang="en-US" dirty="0" smtClean="0"/>
              <a:t>Conserve and sustainably use the oceans, seas and marine resources for sustainable development</a:t>
            </a:r>
            <a:endParaRPr lang="en-GB" dirty="0"/>
          </a:p>
        </p:txBody>
      </p:sp>
    </p:spTree>
    <p:extLst>
      <p:ext uri="{BB962C8B-B14F-4D97-AF65-F5344CB8AC3E}">
        <p14:creationId xmlns:p14="http://schemas.microsoft.com/office/powerpoint/2010/main" val="6309618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SDG Target 14.B</a:t>
            </a:r>
            <a:endParaRPr lang="en-GB" dirty="0"/>
          </a:p>
        </p:txBody>
      </p:sp>
      <p:sp>
        <p:nvSpPr>
          <p:cNvPr id="3" name="Content Placeholder 2"/>
          <p:cNvSpPr>
            <a:spLocks noGrp="1"/>
          </p:cNvSpPr>
          <p:nvPr>
            <p:ph idx="1"/>
          </p:nvPr>
        </p:nvSpPr>
        <p:spPr/>
        <p:txBody>
          <a:bodyPr>
            <a:normAutofit/>
          </a:bodyPr>
          <a:lstStyle/>
          <a:p>
            <a:r>
              <a:rPr lang="en-US" dirty="0" smtClean="0"/>
              <a:t>Provide access for small-scale artisanal fishers to marine resources and markets</a:t>
            </a:r>
          </a:p>
          <a:p>
            <a:r>
              <a:rPr lang="en-US" dirty="0" smtClean="0">
                <a:effectLst/>
              </a:rPr>
              <a:t>Indicator: 14.b.1 Progress by countries in the degree of application of a legal/regulatory/policy/institutional framework which recognizes and protects access rights for small-scale fisheries </a:t>
            </a:r>
          </a:p>
          <a:p>
            <a:endParaRPr lang="en-GB" dirty="0"/>
          </a:p>
        </p:txBody>
      </p:sp>
    </p:spTree>
    <p:extLst>
      <p:ext uri="{BB962C8B-B14F-4D97-AF65-F5344CB8AC3E}">
        <p14:creationId xmlns:p14="http://schemas.microsoft.com/office/powerpoint/2010/main" val="33811125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SDG Target 14.2</a:t>
            </a:r>
            <a:endParaRPr lang="en-GB" dirty="0"/>
          </a:p>
        </p:txBody>
      </p:sp>
      <p:sp>
        <p:nvSpPr>
          <p:cNvPr id="3" name="Content Placeholder 2"/>
          <p:cNvSpPr>
            <a:spLocks noGrp="1"/>
          </p:cNvSpPr>
          <p:nvPr>
            <p:ph idx="1"/>
          </p:nvPr>
        </p:nvSpPr>
        <p:spPr/>
        <p:txBody>
          <a:bodyPr>
            <a:normAutofit/>
          </a:bodyPr>
          <a:lstStyle/>
          <a:p>
            <a:r>
              <a:rPr lang="en-US" dirty="0" smtClean="0"/>
              <a:t>By 2020, sustainably manage and protect marine and coastal ecosystems to avoid significant adverse impacts, including by strengthening their resilience, and take action for their restoration in order to achieve healthy and productive oceans</a:t>
            </a:r>
            <a:endParaRPr lang="en-GB" dirty="0"/>
          </a:p>
        </p:txBody>
      </p:sp>
    </p:spTree>
    <p:extLst>
      <p:ext uri="{BB962C8B-B14F-4D97-AF65-F5344CB8AC3E}">
        <p14:creationId xmlns:p14="http://schemas.microsoft.com/office/powerpoint/2010/main" val="25381783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SDG Target 14.4</a:t>
            </a:r>
            <a:endParaRPr lang="en-GB" dirty="0"/>
          </a:p>
        </p:txBody>
      </p:sp>
      <p:sp>
        <p:nvSpPr>
          <p:cNvPr id="3" name="Content Placeholder 2"/>
          <p:cNvSpPr>
            <a:spLocks noGrp="1"/>
          </p:cNvSpPr>
          <p:nvPr>
            <p:ph idx="1"/>
          </p:nvPr>
        </p:nvSpPr>
        <p:spPr/>
        <p:txBody>
          <a:bodyPr/>
          <a:lstStyle/>
          <a:p>
            <a:r>
              <a:rPr lang="en-US" dirty="0" smtClean="0"/>
              <a:t>By 2020, effectively regulate harvesting and end overfishing, illegal, unreported and unregulated fishing and destructive fishing practices and implement science-based management plans, in order to restore fish stocks in the shortest time feasible, at least to levels that can produce maximum sustainable yield as determined by their biological characteristics</a:t>
            </a:r>
            <a:endParaRPr lang="en-GB" dirty="0"/>
          </a:p>
        </p:txBody>
      </p:sp>
    </p:spTree>
    <p:extLst>
      <p:ext uri="{BB962C8B-B14F-4D97-AF65-F5344CB8AC3E}">
        <p14:creationId xmlns:p14="http://schemas.microsoft.com/office/powerpoint/2010/main" val="26734045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2017 National Policy on Marine Fisheries</a:t>
            </a:r>
            <a:endParaRPr lang="en-GB" dirty="0"/>
          </a:p>
        </p:txBody>
      </p:sp>
      <p:sp>
        <p:nvSpPr>
          <p:cNvPr id="3" name="Content Placeholder 2"/>
          <p:cNvSpPr>
            <a:spLocks noGrp="1"/>
          </p:cNvSpPr>
          <p:nvPr>
            <p:ph idx="1"/>
          </p:nvPr>
        </p:nvSpPr>
        <p:spPr/>
        <p:txBody>
          <a:bodyPr>
            <a:normAutofit fontScale="70000" lnSpcReduction="20000"/>
          </a:bodyPr>
          <a:lstStyle/>
          <a:p>
            <a:r>
              <a:rPr lang="en-US" dirty="0" smtClean="0"/>
              <a:t>Recognizes the role of the 2014 Voluntary Guidelines for Securing Sustainable Small-scale Fisheries in the Context of Food Security and Poverty Eradication Recognizes ILO Work in Fishing Convention, 2007</a:t>
            </a:r>
          </a:p>
          <a:p>
            <a:r>
              <a:rPr lang="en-US" dirty="0" smtClean="0"/>
              <a:t>Recognizes the role of women in fisheries-- pre-, harvest, and post-harvest operations (two-thirds of the workforce in post-harvest activities are women!)</a:t>
            </a:r>
          </a:p>
          <a:p>
            <a:r>
              <a:rPr lang="en-US" dirty="0" smtClean="0"/>
              <a:t>Recognizes the need to deter, prevent and eliminate IUU fishing in all maritime zones and the high seas, and the importance of port State and flag State measures</a:t>
            </a:r>
          </a:p>
          <a:p>
            <a:r>
              <a:rPr lang="en-US" dirty="0" smtClean="0"/>
              <a:t>Recognizes the emergence of the market State and the need to improve traceability of seafood and </a:t>
            </a:r>
            <a:r>
              <a:rPr lang="en-US" dirty="0" err="1" smtClean="0"/>
              <a:t>ecolabelling</a:t>
            </a:r>
            <a:endParaRPr lang="en-US" dirty="0" smtClean="0"/>
          </a:p>
          <a:p>
            <a:r>
              <a:rPr lang="en-US" dirty="0" smtClean="0"/>
              <a:t>Recognizes the need to address the impact of land- and sea-based pollution  as well as climate change on fish stocks</a:t>
            </a:r>
          </a:p>
          <a:p>
            <a:r>
              <a:rPr lang="en-US" dirty="0" smtClean="0"/>
              <a:t>Develop action points for implementation</a:t>
            </a:r>
            <a:endParaRPr lang="en-GB" dirty="0"/>
          </a:p>
        </p:txBody>
      </p:sp>
    </p:spTree>
    <p:extLst>
      <p:ext uri="{BB962C8B-B14F-4D97-AF65-F5344CB8AC3E}">
        <p14:creationId xmlns:p14="http://schemas.microsoft.com/office/powerpoint/2010/main" val="120450663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191</TotalTime>
  <Words>874</Words>
  <Application>Microsoft Office PowerPoint</Application>
  <PresentationFormat>On-screen Show (4:3)</PresentationFormat>
  <Paragraphs>49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India and the Indian Ocean</vt:lpstr>
      <vt:lpstr>Indian Ocean</vt:lpstr>
      <vt:lpstr>Marine Capture Fisheries in the Indian Ocean</vt:lpstr>
      <vt:lpstr>India’s Objectives in SDG 14</vt:lpstr>
      <vt:lpstr>Sustainable Development Goal 14</vt:lpstr>
      <vt:lpstr>SDG Target 14.B</vt:lpstr>
      <vt:lpstr>SDG Target 14.2</vt:lpstr>
      <vt:lpstr>SDG Target 14.4</vt:lpstr>
      <vt:lpstr>2017 National Policy on Marine Fisheries</vt:lpstr>
      <vt:lpstr>SDG 1 End Poverty in All Its Forms Everywhere</vt:lpstr>
      <vt:lpstr>National Disaster Management Plan, 2016</vt:lpstr>
      <vt:lpstr>Conclusion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India and the Indian Ocean</dc:title>
  <dc:creator>Sebastian Mathew</dc:creator>
  <cp:lastModifiedBy>Sebastian Mathew</cp:lastModifiedBy>
  <cp:revision>19</cp:revision>
  <dcterms:created xsi:type="dcterms:W3CDTF">2018-03-01T00:00:42Z</dcterms:created>
  <dcterms:modified xsi:type="dcterms:W3CDTF">2018-03-01T03:12:25Z</dcterms:modified>
</cp:coreProperties>
</file>