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8" r:id="rId4"/>
    <p:sldId id="267" r:id="rId5"/>
    <p:sldId id="271" r:id="rId6"/>
    <p:sldId id="272" r:id="rId7"/>
    <p:sldId id="262" r:id="rId8"/>
    <p:sldId id="266" r:id="rId9"/>
    <p:sldId id="264" r:id="rId10"/>
    <p:sldId id="269" r:id="rId11"/>
    <p:sldId id="270" r:id="rId12"/>
    <p:sldId id="273" r:id="rId13"/>
    <p:sldId id="260" r:id="rId14"/>
    <p:sldId id="27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70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2F23521-DC63-4D99-8C3A-0308ECC6CFD0}" type="datetimeFigureOut">
              <a:rPr lang="en-GB" smtClean="0"/>
              <a:pPr/>
              <a:t>02/12/2017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60D106B-FA1F-43D6-8011-72D7260C55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F23521-DC63-4D99-8C3A-0308ECC6CFD0}" type="datetimeFigureOut">
              <a:rPr lang="en-GB" smtClean="0"/>
              <a:pPr/>
              <a:t>02/12/2017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0D106B-FA1F-43D6-8011-72D7260C55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F23521-DC63-4D99-8C3A-0308ECC6CFD0}" type="datetimeFigureOut">
              <a:rPr lang="en-GB" smtClean="0"/>
              <a:pPr/>
              <a:t>02/12/2017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0D106B-FA1F-43D6-8011-72D7260C55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F23521-DC63-4D99-8C3A-0308ECC6CFD0}" type="datetimeFigureOut">
              <a:rPr lang="en-GB" smtClean="0"/>
              <a:pPr/>
              <a:t>02/12/2017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0D106B-FA1F-43D6-8011-72D7260C55F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F23521-DC63-4D99-8C3A-0308ECC6CFD0}" type="datetimeFigureOut">
              <a:rPr lang="en-GB" smtClean="0"/>
              <a:pPr/>
              <a:t>02/12/2017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0D106B-FA1F-43D6-8011-72D7260C55F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F23521-DC63-4D99-8C3A-0308ECC6CFD0}" type="datetimeFigureOut">
              <a:rPr lang="en-GB" smtClean="0"/>
              <a:pPr/>
              <a:t>02/12/2017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0D106B-FA1F-43D6-8011-72D7260C55F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F23521-DC63-4D99-8C3A-0308ECC6CFD0}" type="datetimeFigureOut">
              <a:rPr lang="en-GB" smtClean="0"/>
              <a:pPr/>
              <a:t>02/12/2017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0D106B-FA1F-43D6-8011-72D7260C55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F23521-DC63-4D99-8C3A-0308ECC6CFD0}" type="datetimeFigureOut">
              <a:rPr lang="en-GB" smtClean="0"/>
              <a:pPr/>
              <a:t>02/12/2017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0D106B-FA1F-43D6-8011-72D7260C55F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F23521-DC63-4D99-8C3A-0308ECC6CFD0}" type="datetimeFigureOut">
              <a:rPr lang="en-GB" smtClean="0"/>
              <a:pPr/>
              <a:t>02/12/2017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0D106B-FA1F-43D6-8011-72D7260C55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2F23521-DC63-4D99-8C3A-0308ECC6CFD0}" type="datetimeFigureOut">
              <a:rPr lang="en-GB" smtClean="0"/>
              <a:pPr/>
              <a:t>02/12/2017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0D106B-FA1F-43D6-8011-72D7260C55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2F23521-DC63-4D99-8C3A-0308ECC6CFD0}" type="datetimeFigureOut">
              <a:rPr lang="en-GB" smtClean="0"/>
              <a:pPr/>
              <a:t>02/12/2017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60D106B-FA1F-43D6-8011-72D7260C55F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2F23521-DC63-4D99-8C3A-0308ECC6CFD0}" type="datetimeFigureOut">
              <a:rPr lang="en-GB" smtClean="0"/>
              <a:pPr/>
              <a:t>02/12/2017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60D106B-FA1F-43D6-8011-72D7260C55F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angeetha\Desktop\WTO\266_Sam76_e_ALL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3540125"/>
            <a:ext cx="9144000" cy="3317875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81000"/>
            <a:ext cx="80772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Challenges and Opportunities for Small-scale Fisheries in Fish Trade</a:t>
            </a: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2209800"/>
            <a:ext cx="8839200" cy="2971800"/>
          </a:xfrm>
        </p:spPr>
        <p:txBody>
          <a:bodyPr>
            <a:normAutofit/>
          </a:bodyPr>
          <a:lstStyle/>
          <a:p>
            <a:r>
              <a:rPr lang="en-GB" sz="2400" dirty="0" smtClean="0"/>
              <a:t>FAO-UNCTAD session at the WTO Public Forum 2017–Trade: Behind the Headlines, Geneva , 27 September 2017</a:t>
            </a:r>
            <a:endParaRPr lang="en-US" sz="2400" dirty="0" smtClean="0"/>
          </a:p>
          <a:p>
            <a:endParaRPr lang="en-GB" sz="3200" dirty="0" smtClean="0"/>
          </a:p>
          <a:p>
            <a:r>
              <a:rPr lang="en-US" sz="2400" b="1" dirty="0" smtClean="0"/>
              <a:t>Sebastian Mathew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International Collective in Support of </a:t>
            </a:r>
            <a:r>
              <a:rPr lang="en-US" sz="2400" dirty="0" err="1" smtClean="0"/>
              <a:t>Fishworkers</a:t>
            </a:r>
            <a:r>
              <a:rPr lang="en-US" sz="2400" dirty="0" smtClean="0"/>
              <a:t> (ICSF)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73583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Sangeetha\Desktop\WTO\2222 239_Sam66_en_ALL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495800" y="3124200"/>
            <a:ext cx="4025900" cy="3276600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4807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Import of frozen fish should not lead to domestic fish having to compete unsuccessfully with such fish with adverse consequences for small-scale fishers (e.g. the Philippines)</a:t>
            </a:r>
          </a:p>
          <a:p>
            <a:r>
              <a:rPr lang="en-US" dirty="0" smtClean="0"/>
              <a:t>Export of fish and                                             fishery products                                          should not lead to                                         adverse impact on                                                     local fish consumers,                                                            especially the poor                                              (e.g. Chile) (See 7.7 of                                               SSF Guidelines or                                                             11.2.15 of CCRF)</a:t>
            </a:r>
          </a:p>
          <a:p>
            <a:endParaRPr lang="en-US" dirty="0" smtClean="0"/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Protecting the interests and rights of small-scale fishers and fishworkers (1)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769888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43272"/>
          </a:xfrm>
        </p:spPr>
        <p:txBody>
          <a:bodyPr>
            <a:normAutofit/>
          </a:bodyPr>
          <a:lstStyle/>
          <a:p>
            <a:r>
              <a:rPr lang="en-US" dirty="0" smtClean="0"/>
              <a:t> Complying with international food safety and environmental standards should not lead to greater differentiation within small-scale fisheries (e.g. Lake Victoria) and widening income inequalities in fishery-dependent communities</a:t>
            </a:r>
          </a:p>
          <a:p>
            <a:r>
              <a:rPr lang="en-US" dirty="0" smtClean="0"/>
              <a:t>Regulate transgressions by distant water fishing operations, especially employing time charter vessels, into artisanal fishing zones or in conflict with traditional fishing grounds and resources</a:t>
            </a:r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Protecting the interests of small-scale fishers and fishworkers (2)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2908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37667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Enable access to all relevant market and trade information for small-scale fisheries stakeholders </a:t>
            </a:r>
          </a:p>
          <a:p>
            <a:r>
              <a:rPr lang="en-US" dirty="0" smtClean="0"/>
              <a:t>Provide timely and accurate market information to adjust to changing market conditions </a:t>
            </a:r>
          </a:p>
          <a:p>
            <a:r>
              <a:rPr lang="en-US" dirty="0" smtClean="0"/>
              <a:t>Provide capacity development, especially to women and vulnerable and marginalized groups to adapt to, and benefit equitably from international trade in                                         fish and fishery products                                         (7.10 SSF Guidelines)</a:t>
            </a:r>
          </a:p>
          <a:p>
            <a:r>
              <a:rPr lang="en-US" dirty="0" smtClean="0"/>
              <a:t>Build up capacity of                                         </a:t>
            </a:r>
            <a:r>
              <a:rPr lang="en-US" dirty="0" err="1" smtClean="0"/>
              <a:t>fishworker</a:t>
            </a:r>
            <a:r>
              <a:rPr lang="en-US" dirty="0" smtClean="0"/>
              <a:t> organizations                                       through cooperatives to                                           deal with both access to                                               resources and access to                                               markets issues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Protecting the interests of small-scale fishers and fishworkers (3)</a:t>
            </a:r>
            <a:endParaRPr lang="en-GB" sz="3200" dirty="0"/>
          </a:p>
        </p:txBody>
      </p:sp>
      <p:pic>
        <p:nvPicPr>
          <p:cNvPr id="11266" name="Picture 2" descr="C:\Users\Sangeetha\Desktop\WTO\263_Sam75_e_full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953000" y="3810000"/>
            <a:ext cx="3581400" cy="274239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08641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458200" cy="507187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Need for recognition at the policy level of fisheries trade contributing to the economic wellbeing of fishers and fishworkers</a:t>
            </a:r>
          </a:p>
          <a:p>
            <a:r>
              <a:rPr lang="en-US" dirty="0" smtClean="0"/>
              <a:t>Need for measures to ensure that benefits from trade percolate down to fishers and fishworkers</a:t>
            </a:r>
          </a:p>
          <a:p>
            <a:r>
              <a:rPr lang="en-US" dirty="0" smtClean="0"/>
              <a:t>Develop indicators under SDG target 14.b to ascertain the contribution of small-scale fisheries to international trade in                                                      fish and fishery products</a:t>
            </a:r>
          </a:p>
          <a:p>
            <a:r>
              <a:rPr lang="en-US" dirty="0" smtClean="0"/>
              <a:t>Implementation of TFA                                                   should not lead to                                               displacement of small                                                                       fish vendors by large                                          multinational retail chains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Protecting the interests of small-scale fishers and fishworkers (4)</a:t>
            </a:r>
            <a:endParaRPr lang="en-GB" sz="3200" dirty="0"/>
          </a:p>
        </p:txBody>
      </p:sp>
      <p:pic>
        <p:nvPicPr>
          <p:cNvPr id="12290" name="Picture 2" descr="C:\Users\Sangeetha\Desktop\WTO\222266_Sam76_e_ALL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800600" y="3896450"/>
            <a:ext cx="3962400" cy="26567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08943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Sangeetha\Desktop\Sebastian for Presentation\_92A1945.JPG"/>
          <p:cNvPicPr>
            <a:picLocks noChangeAspect="1" noChangeArrowheads="1"/>
          </p:cNvPicPr>
          <p:nvPr/>
        </p:nvPicPr>
        <p:blipFill>
          <a:blip r:embed="rId2" cstate="email">
            <a:lum contrast="-1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en-US" sz="8000" dirty="0" smtClean="0">
                <a:solidFill>
                  <a:schemeClr val="bg1"/>
                </a:solidFill>
                <a:latin typeface="Monotype Corsiva" pitchFamily="66" charset="0"/>
              </a:rPr>
              <a:t>Thank you</a:t>
            </a:r>
            <a:endParaRPr lang="en-GB" sz="8000" dirty="0">
              <a:solidFill>
                <a:schemeClr val="bg1"/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908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Fishing provides the greatest employment opportunities much more than tourism, shipping or any other extractive industries</a:t>
            </a:r>
          </a:p>
          <a:p>
            <a:r>
              <a:rPr lang="en-US" dirty="0" smtClean="0"/>
              <a:t>38 million people are engaged in capture fishing—90% in developing countries (including SIDS and LDCs)</a:t>
            </a:r>
          </a:p>
          <a:p>
            <a:r>
              <a:rPr lang="en-US" dirty="0" smtClean="0"/>
              <a:t>Small-scale fishing provides                               employment to 34 million                                          people (90%)</a:t>
            </a:r>
          </a:p>
          <a:p>
            <a:r>
              <a:rPr lang="en-US" dirty="0" smtClean="0"/>
              <a:t>50 per cent of the workforce                                    in capture fisheries and                                           post-harvest sectors                                             combined are women</a:t>
            </a:r>
          </a:p>
          <a:p>
            <a:endParaRPr lang="en-US" dirty="0" smtClean="0"/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algn="ctr"/>
            <a:r>
              <a:rPr lang="en-US" dirty="0" smtClean="0"/>
              <a:t>Fisheries and Oceans</a:t>
            </a:r>
            <a:endParaRPr lang="en-GB" dirty="0"/>
          </a:p>
        </p:txBody>
      </p:sp>
      <p:pic>
        <p:nvPicPr>
          <p:cNvPr id="2050" name="Picture 2" descr="C:\Users\Sangeetha\Desktop\WTO\328_yem46_e_ALL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57800" y="2895600"/>
            <a:ext cx="3702050" cy="2971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80085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229600" cy="4648200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FAO estimates that about 35–36 percent of total world fish production of 172.2 million tonnes in 2016 (about 62 million tonnes in live-weight equivalent) was exported at a value of US$143 </a:t>
            </a:r>
            <a:r>
              <a:rPr lang="en-GB" dirty="0" smtClean="0"/>
              <a:t>billion</a:t>
            </a:r>
            <a:endParaRPr lang="en-GB" dirty="0"/>
          </a:p>
          <a:p>
            <a:r>
              <a:rPr lang="en-GB" dirty="0"/>
              <a:t>Aquaculture exports are estimated to contribute 27 to 29 percent of volume (about 18 million tonnes) and 36 to 38 per cent of value (about US$54.34 million</a:t>
            </a:r>
            <a:r>
              <a:rPr lang="en-GB" dirty="0" smtClean="0"/>
              <a:t>)</a:t>
            </a:r>
          </a:p>
          <a:p>
            <a:r>
              <a:rPr lang="en-GB" dirty="0" smtClean="0"/>
              <a:t>The </a:t>
            </a:r>
            <a:r>
              <a:rPr lang="en-GB" dirty="0"/>
              <a:t>contribution of wild </a:t>
            </a:r>
            <a:r>
              <a:rPr lang="en-GB" dirty="0" smtClean="0"/>
              <a:t>                                  capture </a:t>
            </a:r>
            <a:r>
              <a:rPr lang="en-GB" dirty="0"/>
              <a:t>fisheries </a:t>
            </a:r>
            <a:r>
              <a:rPr lang="en-GB" dirty="0" smtClean="0"/>
              <a:t>                                                      production </a:t>
            </a:r>
            <a:r>
              <a:rPr lang="en-GB" dirty="0"/>
              <a:t>to total </a:t>
            </a:r>
            <a:r>
              <a:rPr lang="en-GB" dirty="0" smtClean="0"/>
              <a:t>                                             exports would </a:t>
            </a:r>
            <a:r>
              <a:rPr lang="en-GB" dirty="0"/>
              <a:t>be 44 </a:t>
            </a:r>
            <a:r>
              <a:rPr lang="en-GB" dirty="0" smtClean="0"/>
              <a:t>                                                     million </a:t>
            </a:r>
            <a:r>
              <a:rPr lang="en-GB" dirty="0"/>
              <a:t>tonnes at a value </a:t>
            </a:r>
            <a:r>
              <a:rPr lang="en-GB" dirty="0" smtClean="0"/>
              <a:t>                                                  of </a:t>
            </a:r>
            <a:r>
              <a:rPr lang="en-GB" dirty="0"/>
              <a:t>US$89 </a:t>
            </a:r>
            <a:r>
              <a:rPr lang="en-GB" dirty="0" smtClean="0"/>
              <a:t>billion </a:t>
            </a:r>
          </a:p>
          <a:p>
            <a:pPr lvl="1"/>
            <a:r>
              <a:rPr lang="en-GB" dirty="0" smtClean="0"/>
              <a:t>(FAO Sub Committee                                                           on Trade, 2017)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International Fish Trade</a:t>
            </a:r>
            <a:endParaRPr lang="en-GB" sz="3600" dirty="0"/>
          </a:p>
        </p:txBody>
      </p:sp>
      <p:pic>
        <p:nvPicPr>
          <p:cNvPr id="3074" name="Picture 2" descr="C:\Users\Sangeetha\Desktop\WTO\31_all (1)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343400" y="3352800"/>
            <a:ext cx="3886200" cy="27670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60216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5791200" cy="5410200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The exports of developing countries were valued at US$76 billion and their fishery net-export revenues (exports minus imports) reached US$36 billion, higher than for all other agricultural commodities </a:t>
            </a:r>
            <a:r>
              <a:rPr lang="en-GB" dirty="0" smtClean="0"/>
              <a:t>combined (FAO)</a:t>
            </a:r>
          </a:p>
          <a:p>
            <a:r>
              <a:rPr lang="en-GB" dirty="0" smtClean="0"/>
              <a:t>The </a:t>
            </a:r>
            <a:r>
              <a:rPr lang="en-GB" dirty="0"/>
              <a:t>share of developing countries in total export of fish and fishery products was 54 per cent in </a:t>
            </a:r>
            <a:r>
              <a:rPr lang="en-GB" dirty="0" smtClean="0"/>
              <a:t>2016</a:t>
            </a:r>
            <a:r>
              <a:rPr lang="en-GB" dirty="0"/>
              <a:t>;</a:t>
            </a:r>
            <a:r>
              <a:rPr lang="en-GB" dirty="0" smtClean="0"/>
              <a:t> </a:t>
            </a:r>
            <a:r>
              <a:rPr lang="en-GB" dirty="0"/>
              <a:t>48 percent in </a:t>
            </a:r>
            <a:r>
              <a:rPr lang="en-GB" dirty="0" smtClean="0"/>
              <a:t>2004; </a:t>
            </a:r>
            <a:r>
              <a:rPr lang="en-GB" dirty="0"/>
              <a:t>and 37 percent in </a:t>
            </a:r>
            <a:r>
              <a:rPr lang="en-GB" dirty="0" smtClean="0"/>
              <a:t>1976 (FAO)</a:t>
            </a:r>
          </a:p>
          <a:p>
            <a:r>
              <a:rPr lang="en-GB" dirty="0" smtClean="0"/>
              <a:t>The </a:t>
            </a:r>
            <a:r>
              <a:rPr lang="en-GB" dirty="0"/>
              <a:t>share of developing countries in global merchandise exports grew from 26 per cent in 1976 to 34 per cent in 2004 and to 43 per cent in </a:t>
            </a:r>
            <a:r>
              <a:rPr lang="en-GB" dirty="0" smtClean="0"/>
              <a:t>2015</a:t>
            </a:r>
            <a:r>
              <a:rPr lang="en-GB" dirty="0"/>
              <a:t> </a:t>
            </a:r>
            <a:r>
              <a:rPr lang="en-GB" dirty="0" smtClean="0"/>
              <a:t>(WTO)</a:t>
            </a:r>
          </a:p>
          <a:p>
            <a:r>
              <a:rPr lang="en-GB" dirty="0" smtClean="0"/>
              <a:t>The </a:t>
            </a:r>
            <a:r>
              <a:rPr lang="en-GB" dirty="0"/>
              <a:t>percentage share of global fishery exports to total world merchandise export trade declined from 1.09 per cent in 1994 to 0.77 per cent in 2004 and </a:t>
            </a:r>
            <a:r>
              <a:rPr lang="en-GB" dirty="0" smtClean="0"/>
              <a:t>more </a:t>
            </a:r>
            <a:r>
              <a:rPr lang="en-GB" dirty="0"/>
              <a:t>than doubled to 1.92 per cent in 2015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Fish trade and developing countries</a:t>
            </a:r>
            <a:endParaRPr lang="en-GB" sz="3600" dirty="0"/>
          </a:p>
        </p:txBody>
      </p:sp>
      <p:pic>
        <p:nvPicPr>
          <p:cNvPr id="4098" name="Picture 2" descr="C:\Users\Sangeetha\Desktop\WTO\331_yem47_e_AL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990600"/>
            <a:ext cx="3032125" cy="50355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6638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7528"/>
            <a:ext cx="8229600" cy="1185672"/>
          </a:xfrm>
        </p:spPr>
        <p:txBody>
          <a:bodyPr/>
          <a:lstStyle/>
          <a:p>
            <a:r>
              <a:rPr lang="en-US" dirty="0" smtClean="0"/>
              <a:t>Generates employment,  income, food security and nutrition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Small-scale fisheries and international trade</a:t>
            </a:r>
            <a:endParaRPr lang="en-GB" sz="3200" dirty="0"/>
          </a:p>
        </p:txBody>
      </p:sp>
      <p:pic>
        <p:nvPicPr>
          <p:cNvPr id="1026" name="Picture 2" descr="C:\Users\Sangeetha\Downloads\DSC_1276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724400" y="2819400"/>
            <a:ext cx="3581400" cy="2469752"/>
          </a:xfrm>
          <a:prstGeom prst="rect">
            <a:avLst/>
          </a:prstGeom>
          <a:noFill/>
        </p:spPr>
      </p:pic>
      <p:pic>
        <p:nvPicPr>
          <p:cNvPr id="1028" name="Picture 4" descr="C:\Users\Sangeetha\Downloads\DSC_0880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38200" y="2819400"/>
            <a:ext cx="3581400" cy="24708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79735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229600" cy="5148072"/>
          </a:xfrm>
        </p:spPr>
        <p:txBody>
          <a:bodyPr/>
          <a:lstStyle/>
          <a:p>
            <a:endParaRPr lang="en-US" altLang="en-US" sz="2800" dirty="0" smtClean="0"/>
          </a:p>
          <a:p>
            <a:pPr lvl="1"/>
            <a:r>
              <a:rPr lang="en-US" altLang="en-US" sz="2400" dirty="0" smtClean="0"/>
              <a:t>Requirements of TEDs, dolphin-safe labelling (EII); eco-labelling and certification (MSC, Carbon Neutral Product Certification, Fair Trade Certification, </a:t>
            </a:r>
            <a:r>
              <a:rPr lang="en-US" altLang="en-US" sz="2400" dirty="0" err="1" smtClean="0"/>
              <a:t>Oceanwise</a:t>
            </a:r>
            <a:r>
              <a:rPr lang="en-US" altLang="en-US" sz="2400" dirty="0" smtClean="0"/>
              <a:t>, etc.); Rules of Origin (</a:t>
            </a:r>
            <a:r>
              <a:rPr lang="en-US" altLang="en-US" sz="2400" dirty="0" err="1" smtClean="0"/>
              <a:t>RoO</a:t>
            </a:r>
            <a:r>
              <a:rPr lang="en-US" altLang="en-US" sz="2400" dirty="0" smtClean="0"/>
              <a:t>); </a:t>
            </a:r>
          </a:p>
          <a:p>
            <a:pPr lvl="1"/>
            <a:r>
              <a:rPr lang="en-US" altLang="en-US" sz="2400" dirty="0"/>
              <a:t>V</a:t>
            </a:r>
            <a:r>
              <a:rPr lang="en-US" altLang="en-US" sz="2400" dirty="0" smtClean="0"/>
              <a:t>oluntary certification for                                           biological sustainability,                                      as well as social and </a:t>
            </a:r>
            <a:r>
              <a:rPr lang="en-US" altLang="en-US" sz="2400" dirty="0" err="1" smtClean="0"/>
              <a:t>labour</a:t>
            </a:r>
            <a:r>
              <a:rPr lang="en-US" altLang="en-US" sz="2400" dirty="0" smtClean="0"/>
              <a:t>                                         conditions</a:t>
            </a:r>
          </a:p>
          <a:p>
            <a:pPr lvl="1"/>
            <a:r>
              <a:rPr lang="en-GB" altLang="en-US" sz="2400" dirty="0" smtClean="0">
                <a:cs typeface="Times New Roman" charset="0"/>
              </a:rPr>
              <a:t>notifications that refer                                                to international standards                                     and agreements (e.g. CITES)</a:t>
            </a:r>
          </a:p>
          <a:p>
            <a:pPr lvl="1"/>
            <a:endParaRPr lang="en-US" altLang="en-US" sz="2400" dirty="0" smtClean="0"/>
          </a:p>
          <a:p>
            <a:pPr marL="0" indent="0">
              <a:buNone/>
            </a:pPr>
            <a:endParaRPr lang="en-US" altLang="en-US" sz="2800" dirty="0" smtClean="0"/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8229600" cy="1143000"/>
          </a:xfrm>
        </p:spPr>
        <p:txBody>
          <a:bodyPr/>
          <a:lstStyle/>
          <a:p>
            <a:pPr algn="ctr"/>
            <a:r>
              <a:rPr lang="en-US" altLang="en-US" dirty="0" smtClean="0"/>
              <a:t>Non-tariff measures (TBT)</a:t>
            </a:r>
            <a:endParaRPr lang="en-GB" dirty="0"/>
          </a:p>
        </p:txBody>
      </p:sp>
      <p:pic>
        <p:nvPicPr>
          <p:cNvPr id="6146" name="Picture 2" descr="C:\Users\Sangeetha\Desktop\WTO\ALL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181600" y="3505200"/>
            <a:ext cx="3581400" cy="2743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56636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angeetha\Downloads\DSC_063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2971800"/>
            <a:ext cx="3733799" cy="3276600"/>
          </a:xfrm>
          <a:prstGeom prst="rect">
            <a:avLst/>
          </a:prstGeom>
          <a:noFill/>
        </p:spPr>
      </p:pic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19200"/>
            <a:ext cx="8458200" cy="5029200"/>
          </a:xfrm>
        </p:spPr>
        <p:txBody>
          <a:bodyPr>
            <a:normAutofit fontScale="92500"/>
          </a:bodyPr>
          <a:lstStyle/>
          <a:p>
            <a:r>
              <a:rPr lang="en-GB" altLang="en-US" sz="2800" dirty="0">
                <a:cs typeface="Times New Roman" charset="0"/>
              </a:rPr>
              <a:t>Labelling requirements for canning methods for fish products, or standards that do not allow canned products to contain juvenile species</a:t>
            </a:r>
          </a:p>
          <a:p>
            <a:r>
              <a:rPr lang="en-GB" altLang="en-US" sz="2800" dirty="0">
                <a:cs typeface="Times New Roman" charset="0"/>
              </a:rPr>
              <a:t>Marketing arrangements, packaging requirements, internal </a:t>
            </a:r>
            <a:r>
              <a:rPr lang="en-GB" altLang="en-US" sz="2800" dirty="0" smtClean="0">
                <a:cs typeface="Times New Roman" charset="0"/>
              </a:rPr>
              <a:t>                                        taxes </a:t>
            </a:r>
            <a:r>
              <a:rPr lang="en-GB" altLang="en-US" sz="2800" dirty="0">
                <a:cs typeface="Times New Roman" charset="0"/>
              </a:rPr>
              <a:t>on fish products</a:t>
            </a:r>
          </a:p>
          <a:p>
            <a:r>
              <a:rPr lang="en-GB" altLang="en-US" sz="2800" dirty="0">
                <a:cs typeface="Times New Roman" charset="0"/>
              </a:rPr>
              <a:t>Technical </a:t>
            </a:r>
            <a:r>
              <a:rPr lang="en-GB" altLang="en-US" sz="2800" dirty="0" smtClean="0">
                <a:cs typeface="Times New Roman" charset="0"/>
              </a:rPr>
              <a:t>regulations                                           </a:t>
            </a:r>
            <a:r>
              <a:rPr lang="en-GB" altLang="en-US" sz="2800" dirty="0">
                <a:cs typeface="Times New Roman" charset="0"/>
              </a:rPr>
              <a:t>and standards covering </a:t>
            </a:r>
            <a:r>
              <a:rPr lang="en-GB" altLang="en-US" sz="2800" dirty="0" smtClean="0">
                <a:cs typeface="Times New Roman" charset="0"/>
              </a:rPr>
              <a:t>                                          minimum </a:t>
            </a:r>
            <a:r>
              <a:rPr lang="en-GB" altLang="en-US" sz="2800" dirty="0">
                <a:cs typeface="Times New Roman" charset="0"/>
              </a:rPr>
              <a:t>landing size of </a:t>
            </a:r>
            <a:r>
              <a:rPr lang="en-GB" altLang="en-US" sz="2800" dirty="0" smtClean="0">
                <a:cs typeface="Times New Roman" charset="0"/>
              </a:rPr>
              <a:t>                                                 fish</a:t>
            </a:r>
            <a:r>
              <a:rPr lang="en-GB" altLang="en-US" sz="2800" dirty="0">
                <a:cs typeface="Times New Roman" charset="0"/>
              </a:rPr>
              <a:t>, and physical </a:t>
            </a:r>
            <a:r>
              <a:rPr lang="en-GB" altLang="en-US" sz="2800" dirty="0" smtClean="0">
                <a:cs typeface="Times New Roman" charset="0"/>
              </a:rPr>
              <a:t>criteria                                                       </a:t>
            </a:r>
            <a:r>
              <a:rPr lang="en-GB" altLang="en-US" sz="2800" dirty="0">
                <a:cs typeface="Times New Roman" charset="0"/>
              </a:rPr>
              <a:t>such as whether the fish </a:t>
            </a:r>
            <a:r>
              <a:rPr lang="en-GB" altLang="en-US" sz="2800" dirty="0" smtClean="0">
                <a:cs typeface="Times New Roman" charset="0"/>
              </a:rPr>
              <a:t>                                         is </a:t>
            </a:r>
            <a:r>
              <a:rPr lang="en-GB" altLang="en-US" sz="2800" dirty="0">
                <a:cs typeface="Times New Roman" charset="0"/>
              </a:rPr>
              <a:t>carrying eggs</a:t>
            </a:r>
            <a:r>
              <a:rPr lang="en-GB" altLang="en-US" sz="2800" dirty="0"/>
              <a:t> 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GB" altLang="en-US" dirty="0" smtClean="0">
                <a:cs typeface="Times New Roman" charset="0"/>
              </a:rPr>
              <a:t>Non-tariff measures (TBT) 2</a:t>
            </a:r>
            <a:endParaRPr lang="en-GB" altLang="en-US" dirty="0"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4503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95400"/>
            <a:ext cx="8915400" cy="54102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GB" altLang="en-US" sz="2800" dirty="0">
                <a:cs typeface="Times New Roman" charset="0"/>
              </a:rPr>
              <a:t>Q</a:t>
            </a:r>
            <a:r>
              <a:rPr lang="en-GB" altLang="en-US" sz="2800" dirty="0" smtClean="0">
                <a:cs typeface="Times New Roman" charset="0"/>
              </a:rPr>
              <a:t>uarantine </a:t>
            </a:r>
            <a:r>
              <a:rPr lang="en-GB" altLang="en-US" sz="2800" dirty="0">
                <a:cs typeface="Times New Roman" charset="0"/>
              </a:rPr>
              <a:t>requirements</a:t>
            </a:r>
            <a:r>
              <a:rPr lang="en-GB" altLang="en-US" sz="2800" dirty="0"/>
              <a:t> </a:t>
            </a:r>
          </a:p>
          <a:p>
            <a:pPr>
              <a:lnSpc>
                <a:spcPct val="90000"/>
              </a:lnSpc>
            </a:pPr>
            <a:r>
              <a:rPr lang="en-GB" altLang="en-US" sz="2800" dirty="0">
                <a:cs typeface="Times New Roman" charset="0"/>
              </a:rPr>
              <a:t>S</a:t>
            </a:r>
            <a:r>
              <a:rPr lang="en-GB" altLang="en-US" sz="2800" dirty="0" smtClean="0">
                <a:cs typeface="Times New Roman" charset="0"/>
              </a:rPr>
              <a:t>tandards </a:t>
            </a:r>
            <a:r>
              <a:rPr lang="en-GB" altLang="en-US" sz="2800" dirty="0">
                <a:cs typeface="Times New Roman" charset="0"/>
              </a:rPr>
              <a:t>related </a:t>
            </a:r>
            <a:r>
              <a:rPr lang="en-GB" altLang="en-US" sz="2800" dirty="0" smtClean="0">
                <a:cs typeface="Times New Roman" charset="0"/>
              </a:rPr>
              <a:t>to: </a:t>
            </a:r>
            <a:r>
              <a:rPr lang="en-GB" altLang="en-US" sz="2800" dirty="0">
                <a:cs typeface="Times New Roman" charset="0"/>
              </a:rPr>
              <a:t>fish additives</a:t>
            </a:r>
            <a:r>
              <a:rPr lang="en-GB" altLang="en-US" sz="2800" dirty="0"/>
              <a:t> </a:t>
            </a:r>
            <a:r>
              <a:rPr lang="en-GB" altLang="en-US" sz="2800" dirty="0" smtClean="0"/>
              <a:t> </a:t>
            </a:r>
            <a:r>
              <a:rPr lang="en-US" altLang="en-US" sz="2800" dirty="0" smtClean="0"/>
              <a:t>(maximum permitted levels of additives);  maximum residue limits for agricultural and veterinary chemical residues; maximum level of natural and man-made contaminants; and natural toxicants such as histamine; EU standards on aflatoxins</a:t>
            </a:r>
            <a:endParaRPr lang="en-GB" altLang="en-US" sz="2800" dirty="0"/>
          </a:p>
          <a:p>
            <a:pPr>
              <a:lnSpc>
                <a:spcPct val="90000"/>
              </a:lnSpc>
            </a:pPr>
            <a:r>
              <a:rPr lang="en-GB" altLang="en-US" sz="2800" dirty="0">
                <a:cs typeface="Times New Roman" charset="0"/>
              </a:rPr>
              <a:t>C</a:t>
            </a:r>
            <a:r>
              <a:rPr lang="en-GB" altLang="en-US" sz="2800" dirty="0" smtClean="0">
                <a:cs typeface="Times New Roman" charset="0"/>
              </a:rPr>
              <a:t>riteria </a:t>
            </a:r>
            <a:r>
              <a:rPr lang="en-GB" altLang="en-US" sz="2800" dirty="0">
                <a:cs typeface="Times New Roman" charset="0"/>
              </a:rPr>
              <a:t>related to fish health (certification for ornamental fish and </a:t>
            </a:r>
            <a:r>
              <a:rPr lang="en-GB" altLang="en-US" sz="2800" dirty="0" smtClean="0">
                <a:cs typeface="Times New Roman" charset="0"/>
              </a:rPr>
              <a:t>                                                      fish </a:t>
            </a:r>
            <a:r>
              <a:rPr lang="en-GB" altLang="en-US" sz="2800" dirty="0">
                <a:cs typeface="Times New Roman" charset="0"/>
              </a:rPr>
              <a:t>products)</a:t>
            </a:r>
            <a:r>
              <a:rPr lang="en-GB" altLang="en-US" sz="2800" dirty="0"/>
              <a:t> </a:t>
            </a:r>
            <a:endParaRPr lang="en-GB" altLang="en-US" sz="2800" dirty="0" smtClean="0"/>
          </a:p>
          <a:p>
            <a:pPr>
              <a:lnSpc>
                <a:spcPct val="90000"/>
              </a:lnSpc>
            </a:pPr>
            <a:r>
              <a:rPr lang="en-US" altLang="en-US" sz="2800" dirty="0" smtClean="0"/>
              <a:t>regulatory approaches (2004 Codex </a:t>
            </a:r>
            <a:r>
              <a:rPr lang="en-US" altLang="en-US" sz="2800" dirty="0" err="1" smtClean="0"/>
              <a:t>Alimentarius</a:t>
            </a:r>
            <a:r>
              <a:rPr lang="en-US" altLang="en-US" sz="2800" dirty="0" smtClean="0"/>
              <a:t> standards for fish and fishery products-- ISO 22000, HACCP approaches, GMP, QM such as ISO 9000); risk assessment procedures (EU, U.S.A. E.g.,  in relation to mahi-mahi, harvested by small-scale fishers in Peru)</a:t>
            </a:r>
            <a:endParaRPr lang="en-GB" altLang="en-US" sz="2800" dirty="0"/>
          </a:p>
          <a:p>
            <a:pPr>
              <a:lnSpc>
                <a:spcPct val="90000"/>
              </a:lnSpc>
            </a:pPr>
            <a:endParaRPr lang="en-GB" altLang="en-US" sz="2800" dirty="0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altLang="en-US" dirty="0" smtClean="0"/>
              <a:t>Non-tariff measures (SPS)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70313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47800"/>
            <a:ext cx="8229600" cy="4843272"/>
          </a:xfrm>
        </p:spPr>
        <p:txBody>
          <a:bodyPr>
            <a:normAutofit lnSpcReduction="10000"/>
          </a:bodyPr>
          <a:lstStyle/>
          <a:p>
            <a:r>
              <a:rPr lang="en-GB" altLang="en-US" sz="2800" dirty="0">
                <a:cs typeface="Times New Roman" charset="0"/>
              </a:rPr>
              <a:t>Licensing schemes covering live fish, fresh fish, chilled and frozen fish</a:t>
            </a:r>
            <a:r>
              <a:rPr lang="en-GB" altLang="en-US" sz="2800" dirty="0"/>
              <a:t> </a:t>
            </a:r>
          </a:p>
          <a:p>
            <a:r>
              <a:rPr lang="en-GB" altLang="en-US" sz="2800" dirty="0">
                <a:cs typeface="Times New Roman" charset="0"/>
              </a:rPr>
              <a:t>Control of imports of certain types of fish species (such as flying fish or associated </a:t>
            </a:r>
            <a:r>
              <a:rPr lang="en-GB" altLang="en-US" sz="2800" dirty="0" err="1">
                <a:cs typeface="Times New Roman" charset="0"/>
              </a:rPr>
              <a:t>pelagics</a:t>
            </a:r>
            <a:r>
              <a:rPr lang="en-GB" altLang="en-US" sz="2800" dirty="0">
                <a:cs typeface="Times New Roman" charset="0"/>
              </a:rPr>
              <a:t>)</a:t>
            </a:r>
          </a:p>
          <a:p>
            <a:r>
              <a:rPr lang="en-GB" altLang="en-US" sz="2800" dirty="0">
                <a:cs typeface="Times New Roman" charset="0"/>
              </a:rPr>
              <a:t>Import controls on fish </a:t>
            </a:r>
            <a:r>
              <a:rPr lang="en-GB" altLang="en-US" sz="2800" dirty="0" smtClean="0">
                <a:cs typeface="Times New Roman" charset="0"/>
              </a:rPr>
              <a:t>                                   products </a:t>
            </a:r>
            <a:r>
              <a:rPr lang="en-GB" altLang="en-US" sz="2800" dirty="0">
                <a:cs typeface="Times New Roman" charset="0"/>
              </a:rPr>
              <a:t>used for </a:t>
            </a:r>
            <a:r>
              <a:rPr lang="en-GB" altLang="en-US" sz="2800" dirty="0" smtClean="0">
                <a:cs typeface="Times New Roman" charset="0"/>
              </a:rPr>
              <a:t>                                                  animal </a:t>
            </a:r>
            <a:r>
              <a:rPr lang="en-GB" altLang="en-US" sz="2800" dirty="0">
                <a:cs typeface="Times New Roman" charset="0"/>
              </a:rPr>
              <a:t>feed and </a:t>
            </a:r>
            <a:r>
              <a:rPr lang="en-GB" altLang="en-US" sz="2800" dirty="0" smtClean="0">
                <a:cs typeface="Times New Roman" charset="0"/>
              </a:rPr>
              <a:t>                                      quantitative restrictions                                                    </a:t>
            </a:r>
            <a:r>
              <a:rPr lang="en-GB" altLang="en-US" sz="2800" dirty="0">
                <a:cs typeface="Times New Roman" charset="0"/>
              </a:rPr>
              <a:t>on the import of </a:t>
            </a:r>
            <a:r>
              <a:rPr lang="en-GB" altLang="en-US" sz="2800" dirty="0" smtClean="0">
                <a:cs typeface="Times New Roman" charset="0"/>
              </a:rPr>
              <a:t>smoked                                      </a:t>
            </a:r>
            <a:r>
              <a:rPr lang="en-GB" altLang="en-US" sz="2800" dirty="0">
                <a:cs typeface="Times New Roman" charset="0"/>
              </a:rPr>
              <a:t>trout, cod, salmon</a:t>
            </a:r>
            <a:r>
              <a:rPr lang="en-GB" altLang="en-US" sz="2800" dirty="0" smtClean="0">
                <a:cs typeface="Times New Roman" charset="0"/>
              </a:rPr>
              <a:t>,                                            lobster</a:t>
            </a:r>
            <a:r>
              <a:rPr lang="en-GB" altLang="en-US" sz="2800" dirty="0">
                <a:cs typeface="Times New Roman" charset="0"/>
              </a:rPr>
              <a:t>, </a:t>
            </a:r>
            <a:r>
              <a:rPr lang="en-GB" altLang="en-US" sz="2800" dirty="0" smtClean="0">
                <a:cs typeface="Times New Roman" charset="0"/>
              </a:rPr>
              <a:t>scallops</a:t>
            </a:r>
            <a:endParaRPr lang="en-GB" altLang="en-US" sz="2800" dirty="0">
              <a:cs typeface="Times New Roman" charset="0"/>
            </a:endParaRPr>
          </a:p>
          <a:p>
            <a:endParaRPr lang="en-GB" altLang="en-US" sz="2800" dirty="0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altLang="en-US">
                <a:cs typeface="Times New Roman" charset="0"/>
              </a:rPr>
              <a:t>Agreement on Import Licensing Procedures</a:t>
            </a:r>
            <a:r>
              <a:rPr lang="en-GB" altLang="en-US"/>
              <a:t> </a:t>
            </a:r>
          </a:p>
        </p:txBody>
      </p:sp>
      <p:pic>
        <p:nvPicPr>
          <p:cNvPr id="9218" name="Picture 2" descr="C:\Users\Sangeetha\Desktop\WTO\239_Sam66_en_ALL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105400" y="3200400"/>
            <a:ext cx="3506598" cy="3200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91009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406</TotalTime>
  <Words>965</Words>
  <Application>Microsoft Office PowerPoint</Application>
  <PresentationFormat>On-screen Show (4:3)</PresentationFormat>
  <Paragraphs>57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Challenges and Opportunities for Small-scale Fisheries in Fish Trade</vt:lpstr>
      <vt:lpstr>Fisheries and Oceans</vt:lpstr>
      <vt:lpstr>International Fish Trade</vt:lpstr>
      <vt:lpstr>Fish trade and developing countries</vt:lpstr>
      <vt:lpstr>Small-scale fisheries and international trade</vt:lpstr>
      <vt:lpstr>Non-tariff measures (TBT)</vt:lpstr>
      <vt:lpstr>Non-tariff measures (TBT) 2</vt:lpstr>
      <vt:lpstr>Non-tariff measures (SPS)</vt:lpstr>
      <vt:lpstr>Agreement on Import Licensing Procedures </vt:lpstr>
      <vt:lpstr>Protecting the interests and rights of small-scale fishers and fishworkers (1)</vt:lpstr>
      <vt:lpstr>Protecting the interests of small-scale fishers and fishworkers (2)</vt:lpstr>
      <vt:lpstr>Protecting the interests of small-scale fishers and fishworkers (3)</vt:lpstr>
      <vt:lpstr>Protecting the interests of small-scale fishers and fishworkers (4)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Challenges and Opportunities for Small-scale Fisheries in Fish Trade</dc:title>
  <dc:creator>Sebastian Mathew</dc:creator>
  <cp:lastModifiedBy>Sebastian Mathew</cp:lastModifiedBy>
  <cp:revision>41</cp:revision>
  <dcterms:created xsi:type="dcterms:W3CDTF">2017-09-24T15:01:11Z</dcterms:created>
  <dcterms:modified xsi:type="dcterms:W3CDTF">2017-12-02T07:00:29Z</dcterms:modified>
</cp:coreProperties>
</file>