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1" r:id="rId5"/>
    <p:sldId id="257" r:id="rId6"/>
    <p:sldId id="260" r:id="rId7"/>
    <p:sldId id="258" r:id="rId8"/>
    <p:sldId id="263" r:id="rId9"/>
    <p:sldId id="259" r:id="rId10"/>
    <p:sldId id="262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149C3CA-115E-4F2E-8ED6-EF2A5CA6CB75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FAA924C-6808-400D-84A0-8292B2568A87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ICSF-BOBLME Sub-Regional Dialogue on </a:t>
            </a:r>
            <a:r>
              <a:rPr lang="en-US" dirty="0" err="1" smtClean="0"/>
              <a:t>Labour</a:t>
            </a:r>
            <a:r>
              <a:rPr lang="en-US" dirty="0" smtClean="0"/>
              <a:t>, Migration and Fisheries 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057400"/>
            <a:ext cx="8839200" cy="4648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Sebastian Mathew</a:t>
            </a:r>
          </a:p>
          <a:p>
            <a:r>
              <a:rPr lang="en-US" dirty="0" smtClean="0"/>
              <a:t>International Collective in Support of </a:t>
            </a:r>
            <a:r>
              <a:rPr lang="en-US" dirty="0" err="1" smtClean="0"/>
              <a:t>Fishworkers</a:t>
            </a:r>
            <a:r>
              <a:rPr lang="en-US" dirty="0" smtClean="0"/>
              <a:t> (ICSF)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Regional Technical Consultation on </a:t>
            </a:r>
            <a:r>
              <a:rPr lang="en-US" dirty="0" err="1"/>
              <a:t>Labour</a:t>
            </a:r>
            <a:r>
              <a:rPr lang="en-US" dirty="0"/>
              <a:t> Aspects  within the Fishing Industry, ASEAN Region, 25-27 February 2016, Bangkok, Thailand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379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Addressing abuses of migrant fishers in one country should not lead to these abuses emerging in another</a:t>
            </a:r>
          </a:p>
          <a:p>
            <a:r>
              <a:rPr lang="en-US" dirty="0" smtClean="0"/>
              <a:t>Awareness raising at the ASEAN level</a:t>
            </a:r>
          </a:p>
          <a:p>
            <a:r>
              <a:rPr lang="en-US" dirty="0" smtClean="0"/>
              <a:t>Need to bring not only fishers on board fishing vessels, but also on board tour boats or carrier vessels into legal protection</a:t>
            </a:r>
          </a:p>
          <a:p>
            <a:r>
              <a:rPr lang="en-US" dirty="0" smtClean="0"/>
              <a:t>Pan-ASEAN parity of legislation to improve working and living conditions of fishers and </a:t>
            </a:r>
            <a:r>
              <a:rPr lang="en-US" dirty="0" err="1" smtClean="0"/>
              <a:t>fishworkers</a:t>
            </a:r>
            <a:endParaRPr lang="en-US" dirty="0" smtClean="0"/>
          </a:p>
          <a:p>
            <a:r>
              <a:rPr lang="en-US" dirty="0" smtClean="0"/>
              <a:t>Need to develop an ASEAN </a:t>
            </a:r>
            <a:r>
              <a:rPr lang="en-US" dirty="0" err="1" smtClean="0"/>
              <a:t>labour</a:t>
            </a:r>
            <a:r>
              <a:rPr lang="en-US" dirty="0" smtClean="0"/>
              <a:t> standard on fishers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ASEAN </a:t>
            </a:r>
            <a:r>
              <a:rPr lang="en-US" dirty="0" err="1" smtClean="0"/>
              <a:t>Labour</a:t>
            </a:r>
            <a:r>
              <a:rPr lang="en-US" dirty="0" smtClean="0"/>
              <a:t> Standard on Fishers?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835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 </a:t>
            </a:r>
            <a:r>
              <a:rPr lang="en-US" dirty="0" err="1" smtClean="0"/>
              <a:t>labour</a:t>
            </a:r>
            <a:r>
              <a:rPr lang="en-US" dirty="0" smtClean="0"/>
              <a:t> protection afforded to fishers on board vessels under on flag should not lead to re-registration of these vessels under other flags in the region to escape such measures</a:t>
            </a:r>
          </a:p>
          <a:p>
            <a:r>
              <a:rPr lang="en-US" dirty="0" smtClean="0"/>
              <a:t>Develop clear guidelines on joint ventures, beneficial ownership,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Need for an ASEAN record of fishing vessels of its member States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Fishing Vessel Registration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11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Sustainable fisheries and responsible </a:t>
            </a:r>
            <a:r>
              <a:rPr lang="en-US" dirty="0" err="1" smtClean="0"/>
              <a:t>labour</a:t>
            </a:r>
            <a:r>
              <a:rPr lang="en-US" dirty="0" smtClean="0"/>
              <a:t> practices are essential to improve the prospects of business, work, livelihood and food security related to fishing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, sea safety, migration and fisheries management are inter-related issues</a:t>
            </a:r>
          </a:p>
          <a:p>
            <a:r>
              <a:rPr lang="en-US" dirty="0" smtClean="0"/>
              <a:t>Problems facing migrant fishers to be multidimensional in nature</a:t>
            </a:r>
          </a:p>
          <a:p>
            <a:r>
              <a:rPr lang="en-US" dirty="0" smtClean="0"/>
              <a:t>Broaden the perspective of CSOs/NGOs, fisheries and </a:t>
            </a:r>
            <a:r>
              <a:rPr lang="en-US" dirty="0" err="1" smtClean="0"/>
              <a:t>labour</a:t>
            </a:r>
            <a:r>
              <a:rPr lang="en-US" dirty="0" smtClean="0"/>
              <a:t> authorities to seek collaborative solutions</a:t>
            </a:r>
          </a:p>
          <a:p>
            <a:r>
              <a:rPr lang="en-US" dirty="0" smtClean="0"/>
              <a:t>Effective cooperation of the flag State, port State, coastal State, State of origin and the market State to improve working and living conditions of migrant fishers on board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59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550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Enhancing Capacities of Fishing Communities: ICSF-BOBLME Sub-regional Dialogue on </a:t>
            </a:r>
            <a:r>
              <a:rPr lang="en-US" dirty="0" err="1" smtClean="0"/>
              <a:t>Labour</a:t>
            </a:r>
            <a:r>
              <a:rPr lang="en-US" dirty="0" smtClean="0"/>
              <a:t>, Migration and Fisheries Management, 11-13 December 2013,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Chulalongkorn</a:t>
            </a:r>
            <a:r>
              <a:rPr lang="en-US" dirty="0" smtClean="0"/>
              <a:t> Building, </a:t>
            </a:r>
            <a:r>
              <a:rPr lang="en-US" dirty="0" err="1" smtClean="0"/>
              <a:t>Chulalongkorn</a:t>
            </a:r>
            <a:r>
              <a:rPr lang="en-US" dirty="0" smtClean="0"/>
              <a:t> University, Bangkok, Thailand</a:t>
            </a:r>
          </a:p>
          <a:p>
            <a:r>
              <a:rPr lang="en-US" dirty="0" smtClean="0"/>
              <a:t>Sustainable Development Foundation, Action Network for Migrants, </a:t>
            </a:r>
            <a:r>
              <a:rPr lang="en-US" dirty="0" err="1" smtClean="0"/>
              <a:t>Chulalongkorn</a:t>
            </a:r>
            <a:r>
              <a:rPr lang="en-US" dirty="0" smtClean="0"/>
              <a:t> University, ICSF, GEF and the Bay of Bengal Large Marine Ecosystem (BOBLME) Project of the FAO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99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IGOs (ILO, IOM, SEAFDEC)</a:t>
            </a:r>
          </a:p>
          <a:p>
            <a:r>
              <a:rPr lang="en-US" dirty="0" smtClean="0"/>
              <a:t>Academia, </a:t>
            </a:r>
            <a:r>
              <a:rPr lang="en-US" dirty="0" err="1" smtClean="0"/>
              <a:t>labour</a:t>
            </a:r>
            <a:r>
              <a:rPr lang="en-US" dirty="0" smtClean="0"/>
              <a:t> unions, CSOs, NGOs</a:t>
            </a:r>
          </a:p>
          <a:p>
            <a:r>
              <a:rPr lang="en-US" dirty="0" smtClean="0"/>
              <a:t>Vessel owners</a:t>
            </a:r>
          </a:p>
          <a:p>
            <a:r>
              <a:rPr lang="en-US" dirty="0" smtClean="0"/>
              <a:t>Fish processors</a:t>
            </a:r>
          </a:p>
          <a:p>
            <a:r>
              <a:rPr lang="en-US" dirty="0" smtClean="0"/>
              <a:t>Ministry of </a:t>
            </a:r>
            <a:r>
              <a:rPr lang="en-US" dirty="0" err="1" smtClean="0"/>
              <a:t>Labour</a:t>
            </a:r>
            <a:r>
              <a:rPr lang="en-US" dirty="0" smtClean="0"/>
              <a:t>, Thailand</a:t>
            </a:r>
          </a:p>
          <a:p>
            <a:r>
              <a:rPr lang="en-US" dirty="0" smtClean="0"/>
              <a:t>Department of Fisheries, Thailand 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Dialogue Partners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500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 ASEAN Member countries have the largest number of migrant fishers in the world engaged in fishing under a single flag</a:t>
            </a:r>
          </a:p>
          <a:p>
            <a:r>
              <a:rPr lang="en-US" dirty="0" smtClean="0"/>
              <a:t>Almost the entire unskilled workforce in trawl and purse seine fishing operations comprised irregular or undocumented migrants</a:t>
            </a:r>
          </a:p>
          <a:p>
            <a:r>
              <a:rPr lang="en-US" dirty="0" smtClean="0"/>
              <a:t>Fishing is the hardest among all jobs that the migrants can take up (3D)</a:t>
            </a:r>
          </a:p>
          <a:p>
            <a:r>
              <a:rPr lang="en-US" dirty="0" smtClean="0"/>
              <a:t>Trafficking and forced </a:t>
            </a:r>
            <a:r>
              <a:rPr lang="en-US" dirty="0" err="1" smtClean="0"/>
              <a:t>labour</a:t>
            </a:r>
            <a:r>
              <a:rPr lang="en-US" dirty="0" smtClean="0"/>
              <a:t> are reported  more from fishing than from other sectors where migrants are engaged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observations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08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Exploitation by brokers</a:t>
            </a:r>
          </a:p>
          <a:p>
            <a:r>
              <a:rPr lang="en-US" dirty="0" smtClean="0"/>
              <a:t>Lack of a written work agreement</a:t>
            </a:r>
          </a:p>
          <a:p>
            <a:r>
              <a:rPr lang="en-US" dirty="0" smtClean="0"/>
              <a:t>Low levels of payment</a:t>
            </a:r>
          </a:p>
          <a:p>
            <a:r>
              <a:rPr lang="en-US" dirty="0" smtClean="0"/>
              <a:t>Poor working conditions</a:t>
            </a:r>
          </a:p>
          <a:p>
            <a:r>
              <a:rPr lang="en-US" dirty="0" smtClean="0"/>
              <a:t>Lack of healthcare</a:t>
            </a:r>
          </a:p>
          <a:p>
            <a:r>
              <a:rPr lang="en-US" dirty="0" smtClean="0"/>
              <a:t>Poor safety at sea</a:t>
            </a:r>
          </a:p>
          <a:p>
            <a:r>
              <a:rPr lang="en-US" dirty="0" smtClean="0"/>
              <a:t>Forced transfer at sea</a:t>
            </a:r>
          </a:p>
          <a:p>
            <a:r>
              <a:rPr lang="en-US" dirty="0" smtClean="0"/>
              <a:t>Human trafficking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Issues facing migrant fishers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9835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Lack of training before starting work on board a fishing vessel</a:t>
            </a:r>
          </a:p>
          <a:p>
            <a:r>
              <a:rPr lang="en-US" dirty="0" smtClean="0"/>
              <a:t>Lack of survival training</a:t>
            </a:r>
          </a:p>
          <a:p>
            <a:r>
              <a:rPr lang="en-US" dirty="0" smtClean="0"/>
              <a:t>Poor inspection of fishing vessels at sea for compliance with sea safety norms or hygiene standards</a:t>
            </a:r>
          </a:p>
          <a:p>
            <a:r>
              <a:rPr lang="en-US" dirty="0" smtClean="0"/>
              <a:t>Exclusion of fishers under share system from social security protection</a:t>
            </a:r>
          </a:p>
          <a:p>
            <a:r>
              <a:rPr lang="en-US" dirty="0" smtClean="0"/>
              <a:t>Meagre compensation provisions  for migrant fishers under the workmen’s compensation fund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Issues facing migrant fishers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4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Migrant fishers of certain nationalities are treated less fairly than others</a:t>
            </a:r>
          </a:p>
          <a:p>
            <a:r>
              <a:rPr lang="en-US" dirty="0" smtClean="0"/>
              <a:t>Unskilled migrant fishers are more ill treated on board than others</a:t>
            </a:r>
          </a:p>
          <a:p>
            <a:r>
              <a:rPr lang="en-US" dirty="0" smtClean="0"/>
              <a:t>Dearth of legislation to deal with minimum age for fishing and medical examination and hours of rest of fishers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Issues facing migrant fishers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69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Resort to MoUs to import workers from </a:t>
            </a:r>
            <a:r>
              <a:rPr lang="en-US" dirty="0" err="1" smtClean="0"/>
              <a:t>neighbouring</a:t>
            </a:r>
            <a:r>
              <a:rPr lang="en-US" dirty="0" smtClean="0"/>
              <a:t> countries into fishing</a:t>
            </a:r>
          </a:p>
          <a:p>
            <a:r>
              <a:rPr lang="en-US" dirty="0" smtClean="0"/>
              <a:t>Deal with fraudulent recruitment practices</a:t>
            </a:r>
          </a:p>
          <a:p>
            <a:r>
              <a:rPr lang="en-US" dirty="0" smtClean="0"/>
              <a:t>Ensure written work agreement</a:t>
            </a:r>
          </a:p>
          <a:p>
            <a:r>
              <a:rPr lang="en-US" dirty="0" smtClean="0"/>
              <a:t>Provide legal protection of migrant fishers</a:t>
            </a:r>
          </a:p>
          <a:p>
            <a:r>
              <a:rPr lang="en-US" dirty="0" smtClean="0"/>
              <a:t>Permit migrant fishers to form their own unions</a:t>
            </a:r>
          </a:p>
          <a:p>
            <a:r>
              <a:rPr lang="en-US" dirty="0" smtClean="0"/>
              <a:t>Educate migrant fishers about their rights</a:t>
            </a:r>
          </a:p>
          <a:p>
            <a:r>
              <a:rPr lang="en-US" dirty="0" smtClean="0"/>
              <a:t>Improve working conditions</a:t>
            </a:r>
          </a:p>
          <a:p>
            <a:r>
              <a:rPr lang="en-US" dirty="0" smtClean="0"/>
              <a:t>Ensure regular payments</a:t>
            </a:r>
          </a:p>
          <a:p>
            <a:r>
              <a:rPr lang="en-US" dirty="0" smtClean="0"/>
              <a:t>Create a dedicated cadre of </a:t>
            </a:r>
            <a:r>
              <a:rPr lang="en-US" dirty="0" err="1" smtClean="0"/>
              <a:t>labour</a:t>
            </a:r>
            <a:r>
              <a:rPr lang="en-US" dirty="0" smtClean="0"/>
              <a:t> inspectors in fishing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CSOs: How to address problems facing migrant fishers?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04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Labour</a:t>
            </a:r>
            <a:r>
              <a:rPr lang="en-US" dirty="0" smtClean="0"/>
              <a:t> rights protection enjoyed by workers should extend to migrant fishers</a:t>
            </a:r>
          </a:p>
          <a:p>
            <a:r>
              <a:rPr lang="en-US" dirty="0" smtClean="0"/>
              <a:t>Recognize the rights of migrant fishers to form their own </a:t>
            </a:r>
            <a:r>
              <a:rPr lang="en-US" dirty="0" err="1" smtClean="0"/>
              <a:t>labour</a:t>
            </a:r>
            <a:r>
              <a:rPr lang="en-US" dirty="0" smtClean="0"/>
              <a:t> unions</a:t>
            </a:r>
          </a:p>
          <a:p>
            <a:r>
              <a:rPr lang="en-US" dirty="0" smtClean="0"/>
              <a:t>Recognize pre-departure training for regular migrants as a right</a:t>
            </a:r>
          </a:p>
          <a:p>
            <a:r>
              <a:rPr lang="en-US" dirty="0" smtClean="0"/>
              <a:t>Promote post-arrival training for irregular migrants</a:t>
            </a:r>
          </a:p>
          <a:p>
            <a:r>
              <a:rPr lang="en-US" dirty="0" smtClean="0"/>
              <a:t>Provide social security protection to all regular migrant fishers who arrive through the MoU channel</a:t>
            </a:r>
          </a:p>
          <a:p>
            <a:r>
              <a:rPr lang="en-US" dirty="0" smtClean="0"/>
              <a:t>Burden of proof  should be on fishing vessel owners to demonstrate no forced </a:t>
            </a:r>
            <a:r>
              <a:rPr lang="en-US" dirty="0" err="1" smtClean="0"/>
              <a:t>labour</a:t>
            </a:r>
            <a:r>
              <a:rPr lang="en-US" dirty="0" smtClean="0"/>
              <a:t> or human trafficking  of fishers on board their vessels </a:t>
            </a:r>
          </a:p>
          <a:p>
            <a:r>
              <a:rPr lang="en-US" dirty="0" smtClean="0"/>
              <a:t>Improve knowledge of vessel owners on working conditions and sea safety issues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Improving employment, conditions of work and social protection of migrant fishers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9964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160</TotalTime>
  <Words>729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   ICSF-BOBLME Sub-Regional Dialogue on Labour, Migration and Fisheries Management</vt:lpstr>
      <vt:lpstr>Event</vt:lpstr>
      <vt:lpstr>Dialogue Partners</vt:lpstr>
      <vt:lpstr>General observations</vt:lpstr>
      <vt:lpstr>Issues facing migrant fishers</vt:lpstr>
      <vt:lpstr>Issues facing migrant fishers (cont)</vt:lpstr>
      <vt:lpstr>Issues facing migrant fishers (Cont)</vt:lpstr>
      <vt:lpstr>CSOs: How to address problems facing migrant fishers?</vt:lpstr>
      <vt:lpstr>Improving employment, conditions of work and social protection of migrant fishers</vt:lpstr>
      <vt:lpstr>An ASEAN Labour Standard on Fishers?</vt:lpstr>
      <vt:lpstr>Fishing Vessel Registration</vt:lpstr>
      <vt:lpstr>Conclusion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ICSF-BOBLME Sub-Regional Dialogue on Labour, Migration and Fisheries Management</dc:title>
  <dc:creator>Sebastian Mathew</dc:creator>
  <cp:lastModifiedBy>Sebastian Mathew</cp:lastModifiedBy>
  <cp:revision>20</cp:revision>
  <dcterms:created xsi:type="dcterms:W3CDTF">2016-02-25T21:24:09Z</dcterms:created>
  <dcterms:modified xsi:type="dcterms:W3CDTF">2016-02-26T02:13:40Z</dcterms:modified>
</cp:coreProperties>
</file>