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58"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86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D9351A7-F4E1-4A7E-AE40-9C5D45547DDC}" type="datetimeFigureOut">
              <a:rPr lang="en-GB" smtClean="0"/>
              <a:t>17/02/2016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5B041D-F6C8-42C2-BF5F-D277707B9F44}"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9351A7-F4E1-4A7E-AE40-9C5D45547DDC}" type="datetimeFigureOut">
              <a:rPr lang="en-GB" smtClean="0"/>
              <a:t>17/02/2016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5B041D-F6C8-42C2-BF5F-D277707B9F44}"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D9351A7-F4E1-4A7E-AE40-9C5D45547DDC}" type="datetimeFigureOut">
              <a:rPr lang="en-GB" smtClean="0"/>
              <a:t>17/02/2016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5B041D-F6C8-42C2-BF5F-D277707B9F44}"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9351A7-F4E1-4A7E-AE40-9C5D45547DDC}" type="datetimeFigureOut">
              <a:rPr lang="en-GB" smtClean="0"/>
              <a:t>17/02/2016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5B041D-F6C8-42C2-BF5F-D277707B9F44}" type="slidenum">
              <a:rPr lang="en-GB" smtClean="0"/>
              <a:t>‹#›</a:t>
            </a:fld>
            <a:endParaRPr lang="en-GB"/>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9351A7-F4E1-4A7E-AE40-9C5D45547DDC}" type="datetimeFigureOut">
              <a:rPr lang="en-GB" smtClean="0"/>
              <a:t>17/02/2016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5B041D-F6C8-42C2-BF5F-D277707B9F44}"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D9351A7-F4E1-4A7E-AE40-9C5D45547DDC}" type="datetimeFigureOut">
              <a:rPr lang="en-GB" smtClean="0"/>
              <a:t>17/02/2016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5B041D-F6C8-42C2-BF5F-D277707B9F44}"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D9351A7-F4E1-4A7E-AE40-9C5D45547DDC}" type="datetimeFigureOut">
              <a:rPr lang="en-GB" smtClean="0"/>
              <a:t>17/02/2016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15B041D-F6C8-42C2-BF5F-D277707B9F44}"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9351A7-F4E1-4A7E-AE40-9C5D45547DDC}" type="datetimeFigureOut">
              <a:rPr lang="en-GB" smtClean="0"/>
              <a:t>17/02/2016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15B041D-F6C8-42C2-BF5F-D277707B9F44}"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D9351A7-F4E1-4A7E-AE40-9C5D45547DDC}" type="datetimeFigureOut">
              <a:rPr lang="en-GB" smtClean="0"/>
              <a:t>17/02/2016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15B041D-F6C8-42C2-BF5F-D277707B9F44}"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D9351A7-F4E1-4A7E-AE40-9C5D45547DDC}" type="datetimeFigureOut">
              <a:rPr lang="en-GB" smtClean="0"/>
              <a:t>17/02/2016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5B041D-F6C8-42C2-BF5F-D277707B9F44}"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9351A7-F4E1-4A7E-AE40-9C5D45547DDC}" type="datetimeFigureOut">
              <a:rPr lang="en-GB" smtClean="0"/>
              <a:t>17/02/2016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5B041D-F6C8-42C2-BF5F-D277707B9F44}"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D9351A7-F4E1-4A7E-AE40-9C5D45547DDC}" type="datetimeFigureOut">
              <a:rPr lang="en-GB" smtClean="0"/>
              <a:t>17/02/2016</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15B041D-F6C8-42C2-BF5F-D277707B9F44}"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normAutofit fontScale="90000"/>
          </a:bodyPr>
          <a:lstStyle/>
          <a:p>
            <a:r>
              <a:rPr lang="en-US" dirty="0" smtClean="0"/>
              <a:t>National and Subnational Policies and Legislation for Protecting Marine Fisheries Resources: </a:t>
            </a:r>
            <a:br>
              <a:rPr lang="en-US" dirty="0" smtClean="0"/>
            </a:br>
            <a:r>
              <a:rPr lang="en-US" dirty="0" smtClean="0"/>
              <a:t>Moving from Principles to Practice</a:t>
            </a:r>
            <a:endParaRPr lang="en-GB" dirty="0"/>
          </a:p>
        </p:txBody>
      </p:sp>
      <p:sp>
        <p:nvSpPr>
          <p:cNvPr id="3" name="Subtitle 2"/>
          <p:cNvSpPr>
            <a:spLocks noGrp="1"/>
          </p:cNvSpPr>
          <p:nvPr>
            <p:ph type="subTitle" idx="1"/>
          </p:nvPr>
        </p:nvSpPr>
        <p:spPr>
          <a:xfrm>
            <a:off x="0" y="3886200"/>
            <a:ext cx="9144000" cy="2819400"/>
          </a:xfrm>
        </p:spPr>
        <p:txBody>
          <a:bodyPr>
            <a:normAutofit/>
          </a:bodyPr>
          <a:lstStyle/>
          <a:p>
            <a:r>
              <a:rPr lang="en-US" dirty="0" smtClean="0"/>
              <a:t>Sebastian Mathew</a:t>
            </a:r>
          </a:p>
          <a:p>
            <a:r>
              <a:rPr lang="en-US" dirty="0" smtClean="0"/>
              <a:t>International Collective in Support of </a:t>
            </a:r>
            <a:r>
              <a:rPr lang="en-US" dirty="0" err="1" smtClean="0"/>
              <a:t>Fishworkers</a:t>
            </a:r>
            <a:r>
              <a:rPr lang="en-US" dirty="0" smtClean="0"/>
              <a:t> (ICSF)</a:t>
            </a:r>
          </a:p>
          <a:p>
            <a:r>
              <a:rPr lang="en-US" dirty="0" smtClean="0"/>
              <a:t>International Conference on Aquatic Resources and Sustainable Development, Kolkata, 18 February 2016</a:t>
            </a:r>
            <a:endParaRPr lang="en-GB" dirty="0"/>
          </a:p>
        </p:txBody>
      </p:sp>
    </p:spTree>
    <p:extLst>
      <p:ext uri="{BB962C8B-B14F-4D97-AF65-F5344CB8AC3E}">
        <p14:creationId xmlns:p14="http://schemas.microsoft.com/office/powerpoint/2010/main" val="3158835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For the conservation and sustainable use of fisheries resources in the maritime zones of India (YET, to be legislated)</a:t>
            </a:r>
          </a:p>
          <a:p>
            <a:r>
              <a:rPr lang="en-US" dirty="0" smtClean="0"/>
              <a:t>Obligations under the 1982 UNCLOS, 1995 UNFSA remain unfulfilled</a:t>
            </a:r>
            <a:endParaRPr lang="en-GB" dirty="0"/>
          </a:p>
        </p:txBody>
      </p:sp>
      <p:sp>
        <p:nvSpPr>
          <p:cNvPr id="2" name="Title 1"/>
          <p:cNvSpPr>
            <a:spLocks noGrp="1"/>
          </p:cNvSpPr>
          <p:nvPr>
            <p:ph type="title"/>
          </p:nvPr>
        </p:nvSpPr>
        <p:spPr/>
        <p:txBody>
          <a:bodyPr>
            <a:normAutofit fontScale="90000"/>
          </a:bodyPr>
          <a:lstStyle/>
          <a:p>
            <a:r>
              <a:rPr lang="en-US" dirty="0" smtClean="0"/>
              <a:t>Marine Fisheries (Regulation and Management) Bill, 2009</a:t>
            </a:r>
            <a:endParaRPr lang="en-GB" dirty="0"/>
          </a:p>
        </p:txBody>
      </p:sp>
    </p:spTree>
    <p:extLst>
      <p:ext uri="{BB962C8B-B14F-4D97-AF65-F5344CB8AC3E}">
        <p14:creationId xmlns:p14="http://schemas.microsoft.com/office/powerpoint/2010/main" val="2456810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Conserving fish and regulating fishing, are part of all marine fishing regulation acts and rules for internal waters and territorial waters in all the coastal states and union territories</a:t>
            </a:r>
          </a:p>
          <a:p>
            <a:r>
              <a:rPr lang="en-US" dirty="0" smtClean="0"/>
              <a:t>Protection of marine species listed under Wild Life Protection Act, 1972 (turtles, whale sharks, giant groupers, </a:t>
            </a:r>
            <a:r>
              <a:rPr lang="en-US" dirty="0" err="1" smtClean="0"/>
              <a:t>etc</a:t>
            </a:r>
            <a:r>
              <a:rPr lang="en-US" dirty="0" smtClean="0"/>
              <a:t>) recognized under West Bengal MFR Rules ,1998; Gujarat MFR Rules, 2003; Andaman and Nicobar MF Rules, 2004; Puducherry MFRA, 2008)</a:t>
            </a:r>
          </a:p>
          <a:p>
            <a:pPr marL="0" indent="0">
              <a:buNone/>
            </a:pPr>
            <a:endParaRPr lang="en-GB" dirty="0"/>
          </a:p>
        </p:txBody>
      </p:sp>
      <p:sp>
        <p:nvSpPr>
          <p:cNvPr id="2" name="Title 1"/>
          <p:cNvSpPr>
            <a:spLocks noGrp="1"/>
          </p:cNvSpPr>
          <p:nvPr>
            <p:ph type="title"/>
          </p:nvPr>
        </p:nvSpPr>
        <p:spPr/>
        <p:txBody>
          <a:bodyPr/>
          <a:lstStyle/>
          <a:p>
            <a:r>
              <a:rPr lang="en-US" dirty="0" smtClean="0"/>
              <a:t>MFRA (1980 to 2008)</a:t>
            </a:r>
            <a:endParaRPr lang="en-GB" dirty="0"/>
          </a:p>
        </p:txBody>
      </p:sp>
    </p:spTree>
    <p:extLst>
      <p:ext uri="{BB962C8B-B14F-4D97-AF65-F5344CB8AC3E}">
        <p14:creationId xmlns:p14="http://schemas.microsoft.com/office/powerpoint/2010/main" val="3586585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Full exploitation and overexploitation of fishery resources to be addressed</a:t>
            </a:r>
          </a:p>
          <a:p>
            <a:r>
              <a:rPr lang="en-US" dirty="0" smtClean="0"/>
              <a:t>Overcapitalization of fishing fleet</a:t>
            </a:r>
          </a:p>
          <a:p>
            <a:r>
              <a:rPr lang="en-US" dirty="0" smtClean="0"/>
              <a:t>Marginalization of non-mechanized fishing</a:t>
            </a:r>
          </a:p>
          <a:p>
            <a:r>
              <a:rPr lang="en-US" dirty="0" smtClean="0"/>
              <a:t>Movement of fishing vessels from the territorial waters to the EEZ</a:t>
            </a:r>
          </a:p>
          <a:p>
            <a:r>
              <a:rPr lang="en-US" dirty="0" smtClean="0"/>
              <a:t>Inter-state movement of fishing vessels across internal waters/territorial waters</a:t>
            </a:r>
            <a:endParaRPr lang="en-GB" dirty="0"/>
          </a:p>
        </p:txBody>
      </p:sp>
      <p:sp>
        <p:nvSpPr>
          <p:cNvPr id="2" name="Title 1"/>
          <p:cNvSpPr>
            <a:spLocks noGrp="1"/>
          </p:cNvSpPr>
          <p:nvPr>
            <p:ph type="title"/>
          </p:nvPr>
        </p:nvSpPr>
        <p:spPr/>
        <p:txBody>
          <a:bodyPr/>
          <a:lstStyle/>
          <a:p>
            <a:r>
              <a:rPr lang="en-US" dirty="0" smtClean="0"/>
              <a:t>MFRA Reform</a:t>
            </a:r>
            <a:endParaRPr lang="en-GB" dirty="0"/>
          </a:p>
        </p:txBody>
      </p:sp>
    </p:spTree>
    <p:extLst>
      <p:ext uri="{BB962C8B-B14F-4D97-AF65-F5344CB8AC3E}">
        <p14:creationId xmlns:p14="http://schemas.microsoft.com/office/powerpoint/2010/main" val="1774427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Promote food security and livelihood security in the territorial waters and the EEZ</a:t>
            </a:r>
          </a:p>
          <a:p>
            <a:r>
              <a:rPr lang="en-US" dirty="0" smtClean="0"/>
              <a:t>Harmonizing national laws with international conventions of relevance</a:t>
            </a:r>
          </a:p>
          <a:p>
            <a:r>
              <a:rPr lang="en-US" dirty="0" smtClean="0"/>
              <a:t>Suggests developing a new model bill for the coastal states to revamp their fisheries development and management legislation mainly with a view to reduce fishing capacity</a:t>
            </a:r>
          </a:p>
          <a:p>
            <a:r>
              <a:rPr lang="en-US" b="1" dirty="0" smtClean="0"/>
              <a:t>A new national fisheries policy is now being developed</a:t>
            </a:r>
            <a:endParaRPr lang="en-GB" b="1" dirty="0"/>
          </a:p>
        </p:txBody>
      </p:sp>
      <p:sp>
        <p:nvSpPr>
          <p:cNvPr id="2" name="Title 1"/>
          <p:cNvSpPr>
            <a:spLocks noGrp="1"/>
          </p:cNvSpPr>
          <p:nvPr>
            <p:ph type="title"/>
          </p:nvPr>
        </p:nvSpPr>
        <p:spPr/>
        <p:txBody>
          <a:bodyPr>
            <a:normAutofit fontScale="90000"/>
          </a:bodyPr>
          <a:lstStyle/>
          <a:p>
            <a:r>
              <a:rPr lang="en-US" dirty="0" smtClean="0"/>
              <a:t>Central Comprehensive Fisheries Policy, 2004</a:t>
            </a:r>
            <a:endParaRPr lang="en-GB" dirty="0"/>
          </a:p>
        </p:txBody>
      </p:sp>
    </p:spTree>
    <p:extLst>
      <p:ext uri="{BB962C8B-B14F-4D97-AF65-F5344CB8AC3E}">
        <p14:creationId xmlns:p14="http://schemas.microsoft.com/office/powerpoint/2010/main" val="2825213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Odisha Fisheries Policy</a:t>
            </a:r>
          </a:p>
          <a:p>
            <a:r>
              <a:rPr lang="en-US" dirty="0" smtClean="0"/>
              <a:t>West Bengal Fisheries Policy</a:t>
            </a:r>
          </a:p>
          <a:p>
            <a:r>
              <a:rPr lang="en-US" dirty="0" smtClean="0"/>
              <a:t>Andhra Pradesh Fisheries Policy</a:t>
            </a:r>
          </a:p>
          <a:p>
            <a:r>
              <a:rPr lang="en-US" dirty="0" smtClean="0"/>
              <a:t>Tamil Nadu Fisheries Policy Note</a:t>
            </a:r>
          </a:p>
          <a:p>
            <a:r>
              <a:rPr lang="en-US" dirty="0" smtClean="0"/>
              <a:t>Fisheries conservation and management; community participation in fisheries management through co-management; protecting the rights of traditional fishers (T.N), customary rights of fishing communities (West Bengal), rights of small-scale fishers and participation of women  (A.P.)</a:t>
            </a:r>
          </a:p>
          <a:p>
            <a:r>
              <a:rPr lang="en-US" dirty="0" smtClean="0"/>
              <a:t>Promote deep sea fishing</a:t>
            </a:r>
          </a:p>
          <a:p>
            <a:r>
              <a:rPr lang="en-US" dirty="0" smtClean="0"/>
              <a:t>Policy coherence (Orissa, A.P.)</a:t>
            </a:r>
          </a:p>
          <a:p>
            <a:endParaRPr lang="en-GB" dirty="0"/>
          </a:p>
        </p:txBody>
      </p:sp>
      <p:sp>
        <p:nvSpPr>
          <p:cNvPr id="2" name="Title 1"/>
          <p:cNvSpPr>
            <a:spLocks noGrp="1"/>
          </p:cNvSpPr>
          <p:nvPr>
            <p:ph type="title"/>
          </p:nvPr>
        </p:nvSpPr>
        <p:spPr/>
        <p:txBody>
          <a:bodyPr/>
          <a:lstStyle/>
          <a:p>
            <a:r>
              <a:rPr lang="en-US" dirty="0" smtClean="0"/>
              <a:t>State Fisheries </a:t>
            </a:r>
            <a:r>
              <a:rPr lang="en-US" dirty="0"/>
              <a:t>P</a:t>
            </a:r>
            <a:r>
              <a:rPr lang="en-US" dirty="0" smtClean="0"/>
              <a:t>olicies</a:t>
            </a:r>
            <a:endParaRPr lang="en-GB" dirty="0"/>
          </a:p>
        </p:txBody>
      </p:sp>
    </p:spTree>
    <p:extLst>
      <p:ext uri="{BB962C8B-B14F-4D97-AF65-F5344CB8AC3E}">
        <p14:creationId xmlns:p14="http://schemas.microsoft.com/office/powerpoint/2010/main" val="3401165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Can cooperative federalism help?</a:t>
            </a:r>
          </a:p>
          <a:p>
            <a:r>
              <a:rPr lang="en-US" dirty="0" smtClean="0"/>
              <a:t>Cooperation between the Centre and states where the states would be dependent on the Centre for financial resources to gain access to the fishery resources of the EEZ and where the Centre would make such grants conditional upon adopting measures for effective conservation and management of fisheries in all the maritime zones of India</a:t>
            </a:r>
          </a:p>
        </p:txBody>
      </p:sp>
      <p:sp>
        <p:nvSpPr>
          <p:cNvPr id="2" name="Title 1"/>
          <p:cNvSpPr>
            <a:spLocks noGrp="1"/>
          </p:cNvSpPr>
          <p:nvPr>
            <p:ph type="title"/>
          </p:nvPr>
        </p:nvSpPr>
        <p:spPr/>
        <p:txBody>
          <a:bodyPr/>
          <a:lstStyle/>
          <a:p>
            <a:r>
              <a:rPr lang="en-US" dirty="0" smtClean="0"/>
              <a:t>Policy as a Statement of Practice</a:t>
            </a:r>
            <a:endParaRPr lang="en-GB" dirty="0"/>
          </a:p>
        </p:txBody>
      </p:sp>
    </p:spTree>
    <p:extLst>
      <p:ext uri="{BB962C8B-B14F-4D97-AF65-F5344CB8AC3E}">
        <p14:creationId xmlns:p14="http://schemas.microsoft.com/office/powerpoint/2010/main" val="1948936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Can the 2014 FAO Voluntary Guidelines for Securing Sustainable Small-Scale Fisheries in the Context of Food Security and Poverty Eradication (SSF Guidelines) </a:t>
            </a:r>
            <a:r>
              <a:rPr lang="en-US" dirty="0" smtClean="0"/>
              <a:t>provide </a:t>
            </a:r>
            <a:r>
              <a:rPr lang="en-US" dirty="0"/>
              <a:t>a powerful </a:t>
            </a:r>
            <a:r>
              <a:rPr lang="en-US" dirty="0" smtClean="0"/>
              <a:t>toolbox to adopt relevant policies and legislation?</a:t>
            </a:r>
          </a:p>
          <a:p>
            <a:r>
              <a:rPr lang="en-US" dirty="0" smtClean="0"/>
              <a:t>These Guidelines provide a framework for developing policies and legislation in a coherent manner by applying the principles of human rights and dignity, respect of cultures, non-discrimination, consultation and participation, rule of law, transparency, accountability, sustainability, holistic and integrated approaches</a:t>
            </a:r>
            <a:endParaRPr lang="en-GB" dirty="0"/>
          </a:p>
          <a:p>
            <a:endParaRPr lang="en-GB" dirty="0"/>
          </a:p>
        </p:txBody>
      </p:sp>
      <p:sp>
        <p:nvSpPr>
          <p:cNvPr id="2" name="Title 1"/>
          <p:cNvSpPr>
            <a:spLocks noGrp="1"/>
          </p:cNvSpPr>
          <p:nvPr>
            <p:ph type="title"/>
          </p:nvPr>
        </p:nvSpPr>
        <p:spPr/>
        <p:txBody>
          <a:bodyPr/>
          <a:lstStyle/>
          <a:p>
            <a:r>
              <a:rPr lang="en-US" dirty="0" smtClean="0"/>
              <a:t>SSF Guidelines</a:t>
            </a:r>
            <a:endParaRPr lang="en-GB" dirty="0"/>
          </a:p>
        </p:txBody>
      </p:sp>
    </p:spTree>
    <p:extLst>
      <p:ext uri="{BB962C8B-B14F-4D97-AF65-F5344CB8AC3E}">
        <p14:creationId xmlns:p14="http://schemas.microsoft.com/office/powerpoint/2010/main" val="55119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marL="0" indent="0">
              <a:buNone/>
            </a:pPr>
            <a:r>
              <a:rPr lang="en-US" i="1" dirty="0" smtClean="0"/>
              <a:t>We must not make a scarecrow of the law, </a:t>
            </a:r>
          </a:p>
          <a:p>
            <a:pPr marL="0" indent="0">
              <a:buNone/>
            </a:pPr>
            <a:r>
              <a:rPr lang="en-US" i="1" dirty="0" smtClean="0"/>
              <a:t>Setting it up to fear the birds of prey,</a:t>
            </a:r>
          </a:p>
          <a:p>
            <a:pPr marL="0" indent="0">
              <a:buNone/>
            </a:pPr>
            <a:r>
              <a:rPr lang="en-US" i="1" dirty="0" smtClean="0"/>
              <a:t>And let it keep one shape, till custom make it</a:t>
            </a:r>
          </a:p>
          <a:p>
            <a:pPr marL="0" indent="0">
              <a:buNone/>
            </a:pPr>
            <a:r>
              <a:rPr lang="en-US" i="1" dirty="0" smtClean="0"/>
              <a:t>Their perch and not their terror!</a:t>
            </a:r>
          </a:p>
          <a:p>
            <a:pPr marL="0" indent="0">
              <a:buNone/>
            </a:pPr>
            <a:r>
              <a:rPr lang="en-US" dirty="0" smtClean="0"/>
              <a:t>	--Act II, Scene I, Measure for Measure</a:t>
            </a:r>
          </a:p>
          <a:p>
            <a:pPr marL="0" indent="0">
              <a:buNone/>
            </a:pPr>
            <a:endParaRPr lang="en-GB" dirty="0"/>
          </a:p>
        </p:txBody>
      </p:sp>
      <p:sp>
        <p:nvSpPr>
          <p:cNvPr id="2" name="Title 1"/>
          <p:cNvSpPr>
            <a:spLocks noGrp="1"/>
          </p:cNvSpPr>
          <p:nvPr>
            <p:ph type="title"/>
          </p:nvPr>
        </p:nvSpPr>
        <p:spPr/>
        <p:txBody>
          <a:bodyPr/>
          <a:lstStyle/>
          <a:p>
            <a:r>
              <a:rPr lang="en-US" dirty="0" smtClean="0"/>
              <a:t>William Shakespeare</a:t>
            </a:r>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4600" y="4724400"/>
            <a:ext cx="1676400" cy="1879600"/>
          </a:xfrm>
          <a:prstGeom prst="rect">
            <a:avLst/>
          </a:prstGeom>
        </p:spPr>
      </p:pic>
    </p:spTree>
    <p:extLst>
      <p:ext uri="{BB962C8B-B14F-4D97-AF65-F5344CB8AC3E}">
        <p14:creationId xmlns:p14="http://schemas.microsoft.com/office/powerpoint/2010/main" val="25214625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81420" y="2694147"/>
            <a:ext cx="5189097" cy="3412806"/>
          </a:xfrm>
        </p:spPr>
      </p:pic>
      <p:sp>
        <p:nvSpPr>
          <p:cNvPr id="2" name="Title 1"/>
          <p:cNvSpPr>
            <a:spLocks noGrp="1"/>
          </p:cNvSpPr>
          <p:nvPr>
            <p:ph type="title"/>
          </p:nvPr>
        </p:nvSpPr>
        <p:spPr/>
        <p:txBody>
          <a:bodyPr/>
          <a:lstStyle/>
          <a:p>
            <a:r>
              <a:rPr lang="en-US" smtClean="0"/>
              <a:t>Thank you</a:t>
            </a:r>
            <a:endParaRPr lang="en-GB"/>
          </a:p>
        </p:txBody>
      </p:sp>
    </p:spTree>
    <p:extLst>
      <p:ext uri="{BB962C8B-B14F-4D97-AF65-F5344CB8AC3E}">
        <p14:creationId xmlns:p14="http://schemas.microsoft.com/office/powerpoint/2010/main" val="2057411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“Sunshine sector” in Indian agriculture (Report of the Subcommittee on Agriculture and Allied Sectors, 2014)</a:t>
            </a:r>
          </a:p>
          <a:p>
            <a:r>
              <a:rPr lang="en-US" dirty="0" smtClean="0"/>
              <a:t>0.83% of GDP at current prices</a:t>
            </a:r>
          </a:p>
          <a:p>
            <a:r>
              <a:rPr lang="en-US" dirty="0" smtClean="0"/>
              <a:t>Fish production 30% marine, 70% inland</a:t>
            </a:r>
          </a:p>
          <a:p>
            <a:r>
              <a:rPr lang="en-US" dirty="0" smtClean="0"/>
              <a:t>Marine fisheries: largest employer among all maritime sectors (one million active fishers and 4 million dependents, one million in allied activities and their dependents)</a:t>
            </a:r>
          </a:p>
          <a:p>
            <a:endParaRPr lang="en-US" dirty="0" smtClean="0"/>
          </a:p>
          <a:p>
            <a:endParaRPr lang="en-GB" dirty="0"/>
          </a:p>
        </p:txBody>
      </p:sp>
      <p:sp>
        <p:nvSpPr>
          <p:cNvPr id="2" name="Title 1"/>
          <p:cNvSpPr>
            <a:spLocks noGrp="1"/>
          </p:cNvSpPr>
          <p:nvPr>
            <p:ph type="title"/>
          </p:nvPr>
        </p:nvSpPr>
        <p:spPr/>
        <p:txBody>
          <a:bodyPr/>
          <a:lstStyle/>
          <a:p>
            <a:r>
              <a:rPr lang="en-US" dirty="0" smtClean="0"/>
              <a:t>Fisheries Sector, India</a:t>
            </a:r>
            <a:endParaRPr lang="en-GB" dirty="0"/>
          </a:p>
        </p:txBody>
      </p:sp>
    </p:spTree>
    <p:extLst>
      <p:ext uri="{BB962C8B-B14F-4D97-AF65-F5344CB8AC3E}">
        <p14:creationId xmlns:p14="http://schemas.microsoft.com/office/powerpoint/2010/main" val="859541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err="1" smtClean="0"/>
              <a:t>Kaibartas</a:t>
            </a:r>
            <a:r>
              <a:rPr lang="en-US" dirty="0" smtClean="0"/>
              <a:t> (West Bengal, Odisha)</a:t>
            </a:r>
          </a:p>
          <a:p>
            <a:r>
              <a:rPr lang="en-US" dirty="0" err="1" smtClean="0"/>
              <a:t>Vadabalijas</a:t>
            </a:r>
            <a:r>
              <a:rPr lang="en-US" dirty="0" smtClean="0"/>
              <a:t>, </a:t>
            </a:r>
            <a:r>
              <a:rPr lang="en-US" dirty="0" err="1" smtClean="0"/>
              <a:t>Jalaris</a:t>
            </a:r>
            <a:r>
              <a:rPr lang="en-US" dirty="0" smtClean="0"/>
              <a:t>, </a:t>
            </a:r>
            <a:r>
              <a:rPr lang="en-US" dirty="0" err="1" smtClean="0"/>
              <a:t>Pattappu</a:t>
            </a:r>
            <a:r>
              <a:rPr lang="en-US" dirty="0" smtClean="0"/>
              <a:t>, </a:t>
            </a:r>
            <a:r>
              <a:rPr lang="en-US" dirty="0" err="1" smtClean="0"/>
              <a:t>Palles</a:t>
            </a:r>
            <a:r>
              <a:rPr lang="en-US" dirty="0" smtClean="0"/>
              <a:t> (Andhra Pradesh)</a:t>
            </a:r>
          </a:p>
          <a:p>
            <a:r>
              <a:rPr lang="en-US" dirty="0" err="1" smtClean="0"/>
              <a:t>Pattanavan</a:t>
            </a:r>
            <a:r>
              <a:rPr lang="en-US" dirty="0" smtClean="0"/>
              <a:t>, </a:t>
            </a:r>
            <a:r>
              <a:rPr lang="en-US" dirty="0" err="1" smtClean="0"/>
              <a:t>Paravan</a:t>
            </a:r>
            <a:r>
              <a:rPr lang="en-US" dirty="0" smtClean="0"/>
              <a:t>, </a:t>
            </a:r>
            <a:r>
              <a:rPr lang="en-US" dirty="0" err="1" smtClean="0"/>
              <a:t>Mukkuvan</a:t>
            </a:r>
            <a:r>
              <a:rPr lang="en-US" dirty="0" smtClean="0"/>
              <a:t> (Tamil Nadu)</a:t>
            </a:r>
          </a:p>
          <a:p>
            <a:r>
              <a:rPr lang="en-US" dirty="0" err="1" smtClean="0"/>
              <a:t>Mogera</a:t>
            </a:r>
            <a:r>
              <a:rPr lang="en-US" dirty="0"/>
              <a:t> </a:t>
            </a:r>
            <a:r>
              <a:rPr lang="en-US" dirty="0" smtClean="0"/>
              <a:t>(Karnataka)</a:t>
            </a:r>
          </a:p>
          <a:p>
            <a:r>
              <a:rPr lang="en-US" dirty="0" err="1" smtClean="0"/>
              <a:t>Kolis</a:t>
            </a:r>
            <a:r>
              <a:rPr lang="en-US" dirty="0" smtClean="0"/>
              <a:t> (Maharashtra and Gujarat)</a:t>
            </a:r>
          </a:p>
          <a:p>
            <a:r>
              <a:rPr lang="en-US" dirty="0" err="1" smtClean="0"/>
              <a:t>Mukkuvan</a:t>
            </a:r>
            <a:r>
              <a:rPr lang="en-US" dirty="0" smtClean="0"/>
              <a:t>, </a:t>
            </a:r>
            <a:r>
              <a:rPr lang="en-US" dirty="0" err="1" smtClean="0"/>
              <a:t>Dheevaran</a:t>
            </a:r>
            <a:r>
              <a:rPr lang="en-US" dirty="0" smtClean="0"/>
              <a:t>, </a:t>
            </a:r>
            <a:r>
              <a:rPr lang="en-US" dirty="0" err="1" smtClean="0"/>
              <a:t>Pooislan</a:t>
            </a:r>
            <a:r>
              <a:rPr lang="en-US" dirty="0" smtClean="0"/>
              <a:t> (Kerala)</a:t>
            </a:r>
          </a:p>
          <a:p>
            <a:r>
              <a:rPr lang="en-US" dirty="0" smtClean="0"/>
              <a:t>Schedules Tribes </a:t>
            </a:r>
            <a:r>
              <a:rPr lang="en-US" dirty="0"/>
              <a:t>(</a:t>
            </a:r>
            <a:r>
              <a:rPr lang="en-US" dirty="0" err="1" smtClean="0"/>
              <a:t>Lakshadwip</a:t>
            </a:r>
            <a:r>
              <a:rPr lang="en-US" dirty="0" smtClean="0"/>
              <a:t>, Andaman and Nicobar Islands)</a:t>
            </a:r>
          </a:p>
          <a:p>
            <a:r>
              <a:rPr lang="en-US" dirty="0" smtClean="0"/>
              <a:t>Backward Classes Commission Report, 1980: fishers be included in the list of Backward Castes/Backward Tribes</a:t>
            </a:r>
            <a:endParaRPr lang="en-GB" dirty="0"/>
          </a:p>
        </p:txBody>
      </p:sp>
      <p:sp>
        <p:nvSpPr>
          <p:cNvPr id="2" name="Title 1"/>
          <p:cNvSpPr>
            <a:spLocks noGrp="1"/>
          </p:cNvSpPr>
          <p:nvPr>
            <p:ph type="title"/>
          </p:nvPr>
        </p:nvSpPr>
        <p:spPr/>
        <p:txBody>
          <a:bodyPr/>
          <a:lstStyle/>
          <a:p>
            <a:r>
              <a:rPr lang="en-US" dirty="0" smtClean="0"/>
              <a:t>Traditional Fishing Communities</a:t>
            </a:r>
            <a:endParaRPr lang="en-GB" dirty="0"/>
          </a:p>
        </p:txBody>
      </p:sp>
    </p:spTree>
    <p:extLst>
      <p:ext uri="{BB962C8B-B14F-4D97-AF65-F5344CB8AC3E}">
        <p14:creationId xmlns:p14="http://schemas.microsoft.com/office/powerpoint/2010/main" val="1145707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Food security</a:t>
            </a:r>
          </a:p>
          <a:p>
            <a:r>
              <a:rPr lang="en-US" dirty="0"/>
              <a:t>L</a:t>
            </a:r>
            <a:r>
              <a:rPr lang="en-US" dirty="0" smtClean="0"/>
              <a:t>ivelihood security</a:t>
            </a:r>
          </a:p>
          <a:p>
            <a:r>
              <a:rPr lang="en-US" dirty="0" smtClean="0"/>
              <a:t>Poverty eradication</a:t>
            </a:r>
          </a:p>
          <a:p>
            <a:r>
              <a:rPr lang="en-US" dirty="0" smtClean="0"/>
              <a:t>Protection of traditional knowledge and culture</a:t>
            </a:r>
          </a:p>
        </p:txBody>
      </p:sp>
      <p:sp>
        <p:nvSpPr>
          <p:cNvPr id="2" name="Title 1"/>
          <p:cNvSpPr>
            <a:spLocks noGrp="1"/>
          </p:cNvSpPr>
          <p:nvPr>
            <p:ph type="title"/>
          </p:nvPr>
        </p:nvSpPr>
        <p:spPr/>
        <p:txBody>
          <a:bodyPr>
            <a:normAutofit fontScale="90000"/>
          </a:bodyPr>
          <a:lstStyle/>
          <a:p>
            <a:r>
              <a:rPr lang="en-US" dirty="0" smtClean="0"/>
              <a:t>Conservation and Sustainable Use of Fisheries Resources</a:t>
            </a:r>
            <a:endParaRPr lang="en-GB" dirty="0"/>
          </a:p>
        </p:txBody>
      </p:sp>
    </p:spTree>
    <p:extLst>
      <p:ext uri="{BB962C8B-B14F-4D97-AF65-F5344CB8AC3E}">
        <p14:creationId xmlns:p14="http://schemas.microsoft.com/office/powerpoint/2010/main" val="3029275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Law provides lead to society, law has placed before society ideals and values to which people should conform </a:t>
            </a:r>
          </a:p>
          <a:p>
            <a:r>
              <a:rPr lang="en-US" dirty="0" smtClean="0"/>
              <a:t>Indian Constitution (Adopted, 26 November, 1949 by the Constituent Assembly) (first Constitution in the world after the UDHR)</a:t>
            </a:r>
          </a:p>
          <a:p>
            <a:r>
              <a:rPr lang="en-US" dirty="0" smtClean="0"/>
              <a:t>Directive Principles of State Policy:  promote welfare of the people; minimize the inequalities of income; ensure men and women have the right to an adequate means of livelihood; promote justice; secure the right to work; education and social security; securing just and humane conditions of work; secure a living wage; ensure decent standard of life; ensure worker participation; free and compulsory education for all children; promote the educational and economic interests of the weaker sections of the people (SC/ST, in particular); raise the level of nutrition; improve public health; protect and improve the environment; foster respect for international law, </a:t>
            </a:r>
            <a:r>
              <a:rPr lang="en-US" dirty="0" err="1" smtClean="0"/>
              <a:t>etc</a:t>
            </a:r>
            <a:endParaRPr lang="en-GB" dirty="0"/>
          </a:p>
        </p:txBody>
      </p:sp>
      <p:sp>
        <p:nvSpPr>
          <p:cNvPr id="2" name="Title 1"/>
          <p:cNvSpPr>
            <a:spLocks noGrp="1"/>
          </p:cNvSpPr>
          <p:nvPr>
            <p:ph type="title"/>
          </p:nvPr>
        </p:nvSpPr>
        <p:spPr/>
        <p:txBody>
          <a:bodyPr/>
          <a:lstStyle/>
          <a:p>
            <a:r>
              <a:rPr lang="en-US" dirty="0" smtClean="0"/>
              <a:t>Indian legislation</a:t>
            </a:r>
            <a:endParaRPr lang="en-GB" dirty="0"/>
          </a:p>
        </p:txBody>
      </p:sp>
    </p:spTree>
    <p:extLst>
      <p:ext uri="{BB962C8B-B14F-4D97-AF65-F5344CB8AC3E}">
        <p14:creationId xmlns:p14="http://schemas.microsoft.com/office/powerpoint/2010/main" val="71509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1947– territorial waters up to 3 nautical miles from the sea coast</a:t>
            </a:r>
          </a:p>
          <a:p>
            <a:r>
              <a:rPr lang="en-US" dirty="0" smtClean="0"/>
              <a:t>1956-Presidental Proclamation: 3 nautical miles to 6 nautical miles from the baseline</a:t>
            </a:r>
          </a:p>
          <a:p>
            <a:r>
              <a:rPr lang="en-US" dirty="0" smtClean="0"/>
              <a:t>1967-Presidental Proclamation: 6 naut. miles to 12 naut. Miles</a:t>
            </a:r>
          </a:p>
          <a:p>
            <a:r>
              <a:rPr lang="en-US" dirty="0" smtClean="0"/>
              <a:t>1976-Territorial Waters, Continental Shelf, Exclusive Economic Zone and other Maritime Zones  Act (12 naut. miles territorial waters, and the EEZ 200 naut. miles from the appropriate baselines)</a:t>
            </a:r>
            <a:endParaRPr lang="en-GB" dirty="0"/>
          </a:p>
        </p:txBody>
      </p:sp>
      <p:sp>
        <p:nvSpPr>
          <p:cNvPr id="2" name="Title 1"/>
          <p:cNvSpPr>
            <a:spLocks noGrp="1"/>
          </p:cNvSpPr>
          <p:nvPr>
            <p:ph type="title"/>
          </p:nvPr>
        </p:nvSpPr>
        <p:spPr/>
        <p:txBody>
          <a:bodyPr>
            <a:normAutofit fontScale="90000"/>
          </a:bodyPr>
          <a:lstStyle/>
          <a:p>
            <a:r>
              <a:rPr lang="en-US" dirty="0" smtClean="0"/>
              <a:t>Marine Fisheries: Jurisdictional Issues</a:t>
            </a:r>
            <a:endParaRPr lang="en-GB" dirty="0"/>
          </a:p>
        </p:txBody>
      </p:sp>
    </p:spTree>
    <p:extLst>
      <p:ext uri="{BB962C8B-B14F-4D97-AF65-F5344CB8AC3E}">
        <p14:creationId xmlns:p14="http://schemas.microsoft.com/office/powerpoint/2010/main" val="1232419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Baseline system notification, 2009</a:t>
            </a:r>
          </a:p>
          <a:p>
            <a:pPr lvl="1"/>
            <a:r>
              <a:rPr lang="en-US" dirty="0" smtClean="0"/>
              <a:t>Normal baseline</a:t>
            </a:r>
          </a:p>
          <a:p>
            <a:pPr lvl="1"/>
            <a:r>
              <a:rPr lang="en-US" dirty="0" smtClean="0"/>
              <a:t>Straight baseline</a:t>
            </a:r>
          </a:p>
          <a:p>
            <a:r>
              <a:rPr lang="en-US" dirty="0" smtClean="0"/>
              <a:t>Benefit of internal waters and territorial waters in some coastal areas (e.g. West Bengal, Orissa, Gujarat, </a:t>
            </a:r>
            <a:r>
              <a:rPr lang="en-US" dirty="0" smtClean="0"/>
              <a:t>etc.)</a:t>
            </a:r>
            <a:endParaRPr lang="en-US" dirty="0" smtClean="0"/>
          </a:p>
          <a:p>
            <a:r>
              <a:rPr lang="en-US" dirty="0" smtClean="0"/>
              <a:t>Fishing up to +60 naut. miles of maritime space from the shoreline in West Bengal </a:t>
            </a:r>
          </a:p>
        </p:txBody>
      </p:sp>
      <p:sp>
        <p:nvSpPr>
          <p:cNvPr id="2" name="Title 1"/>
          <p:cNvSpPr>
            <a:spLocks noGrp="1"/>
          </p:cNvSpPr>
          <p:nvPr>
            <p:ph type="title"/>
          </p:nvPr>
        </p:nvSpPr>
        <p:spPr/>
        <p:txBody>
          <a:bodyPr/>
          <a:lstStyle/>
          <a:p>
            <a:r>
              <a:rPr lang="en-US" dirty="0" smtClean="0"/>
              <a:t>Jurisdictional Issues</a:t>
            </a:r>
            <a:endParaRPr lang="en-GB" dirty="0"/>
          </a:p>
        </p:txBody>
      </p:sp>
    </p:spTree>
    <p:extLst>
      <p:ext uri="{BB962C8B-B14F-4D97-AF65-F5344CB8AC3E}">
        <p14:creationId xmlns:p14="http://schemas.microsoft.com/office/powerpoint/2010/main" val="2789850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Avers sovereign rights to explore, exploit, conserve and manage living resources in the EEZ --Article 7.4 (a)</a:t>
            </a:r>
          </a:p>
          <a:p>
            <a:r>
              <a:rPr lang="en-US" dirty="0" smtClean="0"/>
              <a:t>Upholds rights recognized by international law in the EEZ --Article 7.4 (e)</a:t>
            </a:r>
          </a:p>
          <a:p>
            <a:r>
              <a:rPr lang="en-US" dirty="0" smtClean="0"/>
              <a:t>Allows Indian citizens to undertake fishing in the EEZ -----(Article 7. 5)</a:t>
            </a:r>
          </a:p>
          <a:p>
            <a:r>
              <a:rPr lang="en-US" dirty="0" smtClean="0"/>
              <a:t>Grants Central </a:t>
            </a:r>
            <a:r>
              <a:rPr lang="en-US" dirty="0" err="1" smtClean="0"/>
              <a:t>Govt</a:t>
            </a:r>
            <a:r>
              <a:rPr lang="en-US" dirty="0" smtClean="0"/>
              <a:t> the right to declare any area in the EEZ as a designated area for protecting the resources of that area, or for protecting the marine environment --(Article 7. 6)</a:t>
            </a:r>
          </a:p>
          <a:p>
            <a:r>
              <a:rPr lang="en-US" dirty="0" smtClean="0"/>
              <a:t>Grants Central </a:t>
            </a:r>
            <a:r>
              <a:rPr lang="en-US" dirty="0" err="1" smtClean="0"/>
              <a:t>Govt</a:t>
            </a:r>
            <a:r>
              <a:rPr lang="en-US" dirty="0" smtClean="0"/>
              <a:t> the right to make rules to carry out the purposes of this Act-- Article 15</a:t>
            </a:r>
          </a:p>
          <a:p>
            <a:endParaRPr lang="en-GB" dirty="0"/>
          </a:p>
        </p:txBody>
      </p:sp>
      <p:sp>
        <p:nvSpPr>
          <p:cNvPr id="2" name="Title 1"/>
          <p:cNvSpPr>
            <a:spLocks noGrp="1"/>
          </p:cNvSpPr>
          <p:nvPr>
            <p:ph type="title"/>
          </p:nvPr>
        </p:nvSpPr>
        <p:spPr/>
        <p:txBody>
          <a:bodyPr/>
          <a:lstStyle/>
          <a:p>
            <a:r>
              <a:rPr lang="en-US" dirty="0" smtClean="0"/>
              <a:t>MZA, 1976</a:t>
            </a:r>
            <a:endParaRPr lang="en-GB" dirty="0"/>
          </a:p>
        </p:txBody>
      </p:sp>
    </p:spTree>
    <p:extLst>
      <p:ext uri="{BB962C8B-B14F-4D97-AF65-F5344CB8AC3E}">
        <p14:creationId xmlns:p14="http://schemas.microsoft.com/office/powerpoint/2010/main" val="413654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Maritime Zones of India (Regulation of Fishing by Foreign Vessels) Act, 1981 </a:t>
            </a:r>
          </a:p>
          <a:p>
            <a:r>
              <a:rPr lang="en-US" dirty="0" smtClean="0"/>
              <a:t>To regulate fish catch, species caught, discards, gear, including its abandonment, destructive fishing, etc. by foreign vessels</a:t>
            </a:r>
          </a:p>
          <a:p>
            <a:r>
              <a:rPr lang="en-US" dirty="0" smtClean="0"/>
              <a:t>Little evidence of any fishing arrangements licensed or permitted under this Act</a:t>
            </a:r>
            <a:endParaRPr lang="en-GB" dirty="0"/>
          </a:p>
        </p:txBody>
      </p:sp>
      <p:sp>
        <p:nvSpPr>
          <p:cNvPr id="2" name="Title 1"/>
          <p:cNvSpPr>
            <a:spLocks noGrp="1"/>
          </p:cNvSpPr>
          <p:nvPr>
            <p:ph type="title"/>
          </p:nvPr>
        </p:nvSpPr>
        <p:spPr/>
        <p:txBody>
          <a:bodyPr/>
          <a:lstStyle/>
          <a:p>
            <a:r>
              <a:rPr lang="en-US" dirty="0" smtClean="0"/>
              <a:t>MZI, 1981</a:t>
            </a:r>
            <a:endParaRPr lang="en-GB" dirty="0"/>
          </a:p>
        </p:txBody>
      </p:sp>
    </p:spTree>
    <p:extLst>
      <p:ext uri="{BB962C8B-B14F-4D97-AF65-F5344CB8AC3E}">
        <p14:creationId xmlns:p14="http://schemas.microsoft.com/office/powerpoint/2010/main" val="36569004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419</TotalTime>
  <Words>1150</Words>
  <Application>Microsoft Office PowerPoint</Application>
  <PresentationFormat>On-screen Show (4:3)</PresentationFormat>
  <Paragraphs>87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Waveform</vt:lpstr>
      <vt:lpstr>National and Subnational Policies and Legislation for Protecting Marine Fisheries Resources:  Moving from Principles to Practice</vt:lpstr>
      <vt:lpstr>Fisheries Sector, India</vt:lpstr>
      <vt:lpstr>Traditional Fishing Communities</vt:lpstr>
      <vt:lpstr>Conservation and Sustainable Use of Fisheries Resources</vt:lpstr>
      <vt:lpstr>Indian legislation</vt:lpstr>
      <vt:lpstr>Marine Fisheries: Jurisdictional Issues</vt:lpstr>
      <vt:lpstr>Jurisdictional Issues</vt:lpstr>
      <vt:lpstr>MZA, 1976</vt:lpstr>
      <vt:lpstr>MZI, 1981</vt:lpstr>
      <vt:lpstr>Marine Fisheries (Regulation and Management) Bill, 2009</vt:lpstr>
      <vt:lpstr>MFRA (1980 to 2008)</vt:lpstr>
      <vt:lpstr>MFRA Reform</vt:lpstr>
      <vt:lpstr>Central Comprehensive Fisheries Policy, 2004</vt:lpstr>
      <vt:lpstr>State Fisheries Policies</vt:lpstr>
      <vt:lpstr>Policy as a Statement of Practice</vt:lpstr>
      <vt:lpstr>SSF Guidelines</vt:lpstr>
      <vt:lpstr>William Shakespeare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and Subnational Policies and Legislation for Protecting Marine Fisheries Resources:  Moving from Principles to Practice</dc:title>
  <dc:creator>Sebastian Mathew</dc:creator>
  <cp:lastModifiedBy>Sebastian Mathew</cp:lastModifiedBy>
  <cp:revision>35</cp:revision>
  <dcterms:created xsi:type="dcterms:W3CDTF">2016-02-17T02:41:22Z</dcterms:created>
  <dcterms:modified xsi:type="dcterms:W3CDTF">2016-02-17T18:39:29Z</dcterms:modified>
</cp:coreProperties>
</file>