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4"/>
  </p:notesMasterIdLst>
  <p:sldIdLst>
    <p:sldId id="256" r:id="rId2"/>
    <p:sldId id="279" r:id="rId3"/>
    <p:sldId id="257" r:id="rId4"/>
    <p:sldId id="258" r:id="rId5"/>
    <p:sldId id="280" r:id="rId6"/>
    <p:sldId id="281" r:id="rId7"/>
    <p:sldId id="282" r:id="rId8"/>
    <p:sldId id="283" r:id="rId9"/>
    <p:sldId id="284" r:id="rId10"/>
    <p:sldId id="260" r:id="rId11"/>
    <p:sldId id="267" r:id="rId12"/>
    <p:sldId id="285" r:id="rId13"/>
    <p:sldId id="262" r:id="rId14"/>
    <p:sldId id="286" r:id="rId15"/>
    <p:sldId id="294" r:id="rId16"/>
    <p:sldId id="295" r:id="rId17"/>
    <p:sldId id="296" r:id="rId18"/>
    <p:sldId id="297" r:id="rId19"/>
    <p:sldId id="287" r:id="rId20"/>
    <p:sldId id="288" r:id="rId21"/>
    <p:sldId id="263" r:id="rId22"/>
    <p:sldId id="265" r:id="rId23"/>
    <p:sldId id="264" r:id="rId24"/>
    <p:sldId id="270" r:id="rId25"/>
    <p:sldId id="289" r:id="rId26"/>
    <p:sldId id="298" r:id="rId27"/>
    <p:sldId id="299" r:id="rId28"/>
    <p:sldId id="290" r:id="rId29"/>
    <p:sldId id="291" r:id="rId30"/>
    <p:sldId id="292" r:id="rId31"/>
    <p:sldId id="293" r:id="rId32"/>
    <p:sldId id="269"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F5D9D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2832" autoAdjust="0"/>
  </p:normalViewPr>
  <p:slideViewPr>
    <p:cSldViewPr>
      <p:cViewPr varScale="1">
        <p:scale>
          <a:sx n="91" d="100"/>
          <a:sy n="91" d="100"/>
        </p:scale>
        <p:origin x="-1644"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udakar\Desktop\Venu\CMFRI%2010%20Years%20Tamil%20Nadu%2025-09-2015.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roundedCorners val="1"/>
  <c:style val="27"/>
  <c:chart>
    <c:autoTitleDeleted val="1"/>
    <c:plotArea>
      <c:layout>
        <c:manualLayout>
          <c:layoutTarget val="inner"/>
          <c:xMode val="edge"/>
          <c:yMode val="edge"/>
          <c:x val="0.15324967191601049"/>
          <c:y val="7.0163365942893546E-2"/>
          <c:w val="0.85890033900136409"/>
          <c:h val="0.81009417940404504"/>
        </c:manualLayout>
      </c:layout>
      <c:lineChart>
        <c:grouping val="stacked"/>
        <c:ser>
          <c:idx val="0"/>
          <c:order val="0"/>
          <c:dLbls>
            <c:dLbl>
              <c:idx val="0"/>
              <c:layout/>
              <c:tx>
                <c:rich>
                  <a:bodyPr/>
                  <a:lstStyle/>
                  <a:p>
                    <a:r>
                      <a:rPr lang="en-US" sz="1400" b="1">
                        <a:latin typeface="Cambria" pitchFamily="18" charset="0"/>
                      </a:rPr>
                      <a:t>Phase I</a:t>
                    </a:r>
                  </a:p>
                </c:rich>
              </c:tx>
              <c:showVal val="1"/>
            </c:dLbl>
            <c:dLbl>
              <c:idx val="1"/>
              <c:layout>
                <c:manualLayout>
                  <c:x val="-7.4487895716946117E-3"/>
                  <c:y val="-5.0125313283208017E-3"/>
                </c:manualLayout>
              </c:layout>
              <c:tx>
                <c:rich>
                  <a:bodyPr/>
                  <a:lstStyle/>
                  <a:p>
                    <a:r>
                      <a:rPr lang="en-US" sz="1400" b="1">
                        <a:latin typeface="Cambria" pitchFamily="18" charset="0"/>
                      </a:rPr>
                      <a:t>Phase II</a:t>
                    </a:r>
                  </a:p>
                </c:rich>
              </c:tx>
              <c:showVal val="1"/>
            </c:dLbl>
            <c:dLbl>
              <c:idx val="2"/>
              <c:layout/>
              <c:tx>
                <c:rich>
                  <a:bodyPr/>
                  <a:lstStyle/>
                  <a:p>
                    <a:r>
                      <a:rPr lang="en-US" sz="1400" b="1">
                        <a:latin typeface="Cambria" pitchFamily="18" charset="0"/>
                      </a:rPr>
                      <a:t>Phase III</a:t>
                    </a:r>
                  </a:p>
                </c:rich>
              </c:tx>
              <c:showVal val="1"/>
            </c:dLbl>
            <c:dLbl>
              <c:idx val="3"/>
              <c:layout/>
              <c:tx>
                <c:rich>
                  <a:bodyPr/>
                  <a:lstStyle/>
                  <a:p>
                    <a:r>
                      <a:rPr lang="en-US" sz="1400" b="1">
                        <a:latin typeface="Cambria" pitchFamily="18" charset="0"/>
                      </a:rPr>
                      <a:t>Phase IV</a:t>
                    </a:r>
                  </a:p>
                </c:rich>
              </c:tx>
              <c:showVal val="1"/>
            </c:dLbl>
            <c:dLbl>
              <c:idx val="4"/>
              <c:layout/>
              <c:tx>
                <c:rich>
                  <a:bodyPr/>
                  <a:lstStyle/>
                  <a:p>
                    <a:r>
                      <a:rPr lang="en-US" sz="1400" b="1">
                        <a:latin typeface="Cambria" pitchFamily="18" charset="0"/>
                      </a:rPr>
                      <a:t>Phase</a:t>
                    </a:r>
                    <a:r>
                      <a:rPr lang="en-US" sz="1400" b="1" baseline="0">
                        <a:latin typeface="Cambria" pitchFamily="18" charset="0"/>
                      </a:rPr>
                      <a:t> V</a:t>
                    </a:r>
                    <a:endParaRPr lang="en-US" sz="1400" b="1">
                      <a:latin typeface="Cambria" pitchFamily="18" charset="0"/>
                    </a:endParaRPr>
                  </a:p>
                </c:rich>
              </c:tx>
              <c:showVal val="1"/>
            </c:dLbl>
            <c:dLbl>
              <c:idx val="5"/>
              <c:layout/>
              <c:tx>
                <c:rich>
                  <a:bodyPr/>
                  <a:lstStyle/>
                  <a:p>
                    <a:r>
                      <a:rPr lang="en-US" sz="1400" b="1">
                        <a:latin typeface="Cambria" pitchFamily="18" charset="0"/>
                      </a:rPr>
                      <a:t>Phase VI</a:t>
                    </a:r>
                  </a:p>
                </c:rich>
              </c:tx>
              <c:showVal val="1"/>
            </c:dLbl>
            <c:dLbl>
              <c:idx val="6"/>
              <c:layout/>
              <c:tx>
                <c:rich>
                  <a:bodyPr/>
                  <a:lstStyle/>
                  <a:p>
                    <a:r>
                      <a:rPr lang="en-US" sz="1400" b="1">
                        <a:latin typeface="Cambria" pitchFamily="18" charset="0"/>
                      </a:rPr>
                      <a:t>Phase</a:t>
                    </a:r>
                    <a:r>
                      <a:rPr lang="en-US" sz="1400" b="1" baseline="0">
                        <a:latin typeface="Cambria" pitchFamily="18" charset="0"/>
                      </a:rPr>
                      <a:t> VII</a:t>
                    </a:r>
                    <a:endParaRPr lang="en-US" sz="1400" b="1">
                      <a:latin typeface="Cambria" pitchFamily="18" charset="0"/>
                    </a:endParaRPr>
                  </a:p>
                </c:rich>
              </c:tx>
              <c:showVal val="1"/>
            </c:dLbl>
            <c:numFmt formatCode="General" sourceLinked="0"/>
            <c:showVal val="1"/>
          </c:dLbls>
          <c:cat>
            <c:strRef>
              <c:f>Sheet2!$E$47:$F$53</c:f>
              <c:strCache>
                <c:ptCount val="7"/>
                <c:pt idx="0">
                  <c:v>1965</c:v>
                </c:pt>
                <c:pt idx="1">
                  <c:v>1975</c:v>
                </c:pt>
                <c:pt idx="2">
                  <c:v>1986</c:v>
                </c:pt>
                <c:pt idx="3">
                  <c:v>1996</c:v>
                </c:pt>
                <c:pt idx="4">
                  <c:v>2005</c:v>
                </c:pt>
                <c:pt idx="5">
                  <c:v>2010</c:v>
                </c:pt>
                <c:pt idx="6">
                  <c:v>2014</c:v>
                </c:pt>
              </c:strCache>
            </c:strRef>
          </c:cat>
          <c:val>
            <c:numRef>
              <c:f>Sheet2!$G$47:$G$53</c:f>
              <c:numCache>
                <c:formatCode>General</c:formatCode>
                <c:ptCount val="7"/>
                <c:pt idx="0">
                  <c:v>100000</c:v>
                </c:pt>
                <c:pt idx="1">
                  <c:v>200000</c:v>
                </c:pt>
                <c:pt idx="2">
                  <c:v>290000</c:v>
                </c:pt>
                <c:pt idx="3">
                  <c:v>500000</c:v>
                </c:pt>
                <c:pt idx="4">
                  <c:v>300000</c:v>
                </c:pt>
                <c:pt idx="5">
                  <c:v>550000</c:v>
                </c:pt>
                <c:pt idx="6">
                  <c:v>660000</c:v>
                </c:pt>
              </c:numCache>
            </c:numRef>
          </c:val>
        </c:ser>
        <c:dropLines/>
        <c:marker val="1"/>
        <c:axId val="54025216"/>
        <c:axId val="54047488"/>
      </c:lineChart>
      <c:catAx>
        <c:axId val="54025216"/>
        <c:scaling>
          <c:orientation val="minMax"/>
        </c:scaling>
        <c:axPos val="b"/>
        <c:numFmt formatCode="General" sourceLinked="1"/>
        <c:majorTickMark val="none"/>
        <c:tickLblPos val="nextTo"/>
        <c:txPr>
          <a:bodyPr/>
          <a:lstStyle/>
          <a:p>
            <a:pPr>
              <a:defRPr b="1"/>
            </a:pPr>
            <a:endParaRPr lang="en-US"/>
          </a:p>
        </c:txPr>
        <c:crossAx val="54047488"/>
        <c:crosses val="autoZero"/>
        <c:auto val="1"/>
        <c:lblAlgn val="ctr"/>
        <c:lblOffset val="100"/>
      </c:catAx>
      <c:valAx>
        <c:axId val="54047488"/>
        <c:scaling>
          <c:orientation val="minMax"/>
        </c:scaling>
        <c:axPos val="l"/>
        <c:majorGridlines/>
        <c:numFmt formatCode="General" sourceLinked="1"/>
        <c:tickLblPos val="nextTo"/>
        <c:txPr>
          <a:bodyPr/>
          <a:lstStyle/>
          <a:p>
            <a:pPr>
              <a:defRPr i="1"/>
            </a:pPr>
            <a:endParaRPr lang="en-US"/>
          </a:p>
        </c:txPr>
        <c:crossAx val="54025216"/>
        <c:crosses val="autoZero"/>
        <c:crossBetween val="between"/>
      </c:valAx>
      <c: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c:spPr>
    </c:plotArea>
    <c:plotVisOnly val="1"/>
    <c:dispBlanksAs val="zero"/>
  </c:chart>
  <c:txPr>
    <a:bodyPr/>
    <a:lstStyle/>
    <a:p>
      <a:pPr>
        <a:defRPr sz="1800"/>
      </a:pPr>
      <a:endParaRPr lang="en-US"/>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B02CB4-06B9-42DC-BCAF-7508ACA8B647}" type="datetimeFigureOut">
              <a:rPr lang="en-US" smtClean="0"/>
              <a:pPr/>
              <a:t>9/28/2015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D85503-6775-466B-95AF-F6FE19D2E17B}" type="slidenum">
              <a:rPr lang="en-US" smtClean="0"/>
              <a:pPr/>
              <a:t>‹#›</a:t>
            </a:fld>
            <a:endParaRPr lang="en-US"/>
          </a:p>
        </p:txBody>
      </p:sp>
    </p:spTree>
    <p:extLst>
      <p:ext uri="{BB962C8B-B14F-4D97-AF65-F5344CB8AC3E}">
        <p14:creationId xmlns="" xmlns:p14="http://schemas.microsoft.com/office/powerpoint/2010/main" val="20060215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8E8DA693-7CEA-4114-B3A1-7BFAF8CE92FD}" type="slidenum">
              <a:rPr lang="en-US" smtClean="0"/>
              <a:pPr/>
              <a:t>24</a:t>
            </a:fld>
            <a:endParaRPr lang="en-US"/>
          </a:p>
        </p:txBody>
      </p:sp>
    </p:spTree>
    <p:extLst>
      <p:ext uri="{BB962C8B-B14F-4D97-AF65-F5344CB8AC3E}">
        <p14:creationId xmlns="" xmlns:p14="http://schemas.microsoft.com/office/powerpoint/2010/main" val="2463704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6C376B7-6F3C-4AC2-A762-283167121206}" type="datetimeFigureOut">
              <a:rPr lang="en-US" smtClean="0"/>
              <a:pPr/>
              <a:t>9/28/2015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4B0747A7-931B-4A2C-A412-8624FEB2133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6C376B7-6F3C-4AC2-A762-283167121206}" type="datetimeFigureOut">
              <a:rPr lang="en-US" smtClean="0"/>
              <a:pPr/>
              <a:t>9/28/2015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0747A7-931B-4A2C-A412-8624FEB2133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6C376B7-6F3C-4AC2-A762-283167121206}" type="datetimeFigureOut">
              <a:rPr lang="en-US" smtClean="0"/>
              <a:pPr/>
              <a:t>9/28/2015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0747A7-931B-4A2C-A412-8624FEB2133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6C376B7-6F3C-4AC2-A762-283167121206}" type="datetimeFigureOut">
              <a:rPr lang="en-US" smtClean="0"/>
              <a:pPr/>
              <a:t>9/28/2015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0747A7-931B-4A2C-A412-8624FEB2133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6C376B7-6F3C-4AC2-A762-283167121206}" type="datetimeFigureOut">
              <a:rPr lang="en-US" smtClean="0"/>
              <a:pPr/>
              <a:t>9/28/2015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0747A7-931B-4A2C-A412-8624FEB2133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6C376B7-6F3C-4AC2-A762-283167121206}" type="datetimeFigureOut">
              <a:rPr lang="en-US" smtClean="0"/>
              <a:pPr/>
              <a:t>9/28/2015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0747A7-931B-4A2C-A412-8624FEB2133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6C376B7-6F3C-4AC2-A762-283167121206}" type="datetimeFigureOut">
              <a:rPr lang="en-US" smtClean="0"/>
              <a:pPr/>
              <a:t>9/28/2015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0747A7-931B-4A2C-A412-8624FEB2133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6C376B7-6F3C-4AC2-A762-283167121206}" type="datetimeFigureOut">
              <a:rPr lang="en-US" smtClean="0"/>
              <a:pPr/>
              <a:t>9/28/2015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0747A7-931B-4A2C-A412-8624FEB2133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C376B7-6F3C-4AC2-A762-283167121206}" type="datetimeFigureOut">
              <a:rPr lang="en-US" smtClean="0"/>
              <a:pPr/>
              <a:t>9/28/2015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0747A7-931B-4A2C-A412-8624FEB2133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6C376B7-6F3C-4AC2-A762-283167121206}" type="datetimeFigureOut">
              <a:rPr lang="en-US" smtClean="0"/>
              <a:pPr/>
              <a:t>9/28/2015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0747A7-931B-4A2C-A412-8624FEB2133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6C376B7-6F3C-4AC2-A762-283167121206}" type="datetimeFigureOut">
              <a:rPr lang="en-US" smtClean="0"/>
              <a:pPr/>
              <a:t>9/28/2015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4B0747A7-931B-4A2C-A412-8624FEB2133D}"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6C376B7-6F3C-4AC2-A762-283167121206}" type="datetimeFigureOut">
              <a:rPr lang="en-US" smtClean="0"/>
              <a:pPr/>
              <a:t>9/28/2015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B0747A7-931B-4A2C-A412-8624FEB2133D}"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Tamil Nadu Responsible </a:t>
            </a:r>
            <a:r>
              <a:rPr lang="en-US" dirty="0" smtClean="0"/>
              <a:t>Fishing: </a:t>
            </a:r>
            <a:r>
              <a:rPr lang="en-US" dirty="0" smtClean="0"/>
              <a:t>Challenges and Issues</a:t>
            </a:r>
            <a:endParaRPr lang="en-US" dirty="0"/>
          </a:p>
        </p:txBody>
      </p:sp>
      <p:sp>
        <p:nvSpPr>
          <p:cNvPr id="3" name="Subtitle 2"/>
          <p:cNvSpPr>
            <a:spLocks noGrp="1"/>
          </p:cNvSpPr>
          <p:nvPr>
            <p:ph type="subTitle" idx="1"/>
          </p:nvPr>
        </p:nvSpPr>
        <p:spPr>
          <a:xfrm>
            <a:off x="533400" y="3228536"/>
            <a:ext cx="7924800" cy="2562664"/>
          </a:xfrm>
        </p:spPr>
        <p:txBody>
          <a:bodyPr/>
          <a:lstStyle/>
          <a:p>
            <a:r>
              <a:rPr lang="en-US" dirty="0" smtClean="0"/>
              <a:t>International Collective in Support of Fishworkers (ICSF)</a:t>
            </a:r>
          </a:p>
          <a:p>
            <a:endParaRPr lang="en-US" dirty="0" smtClean="0"/>
          </a:p>
          <a:p>
            <a:r>
              <a:rPr lang="en-US" sz="2800" dirty="0" err="1" smtClean="0">
                <a:latin typeface="Lucida Sans Unicode" pitchFamily="34" charset="0"/>
              </a:rPr>
              <a:t>Venugopalan</a:t>
            </a:r>
            <a:r>
              <a:rPr lang="en-US" sz="2800" dirty="0" smtClean="0">
                <a:latin typeface="Lucida Sans Unicode" pitchFamily="34" charset="0"/>
              </a:rPr>
              <a:t> . N</a:t>
            </a:r>
          </a:p>
          <a:p>
            <a:endParaRPr lang="en-US" dirty="0"/>
          </a:p>
        </p:txBody>
      </p:sp>
    </p:spTree>
    <p:extLst>
      <p:ext uri="{BB962C8B-B14F-4D97-AF65-F5344CB8AC3E}">
        <p14:creationId xmlns="" xmlns:p14="http://schemas.microsoft.com/office/powerpoint/2010/main" val="1942580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6126"/>
            <a:ext cx="8229600" cy="1143000"/>
          </a:xfrm>
        </p:spPr>
        <p:txBody>
          <a:bodyPr>
            <a:normAutofit/>
          </a:bodyPr>
          <a:lstStyle/>
          <a:p>
            <a:r>
              <a:rPr lang="en-US" dirty="0" smtClean="0"/>
              <a:t>Who is fishing?</a:t>
            </a:r>
            <a:endParaRPr lang="en-US" dirty="0"/>
          </a:p>
        </p:txBody>
      </p:sp>
      <p:sp>
        <p:nvSpPr>
          <p:cNvPr id="2" name="Content Placeholder 1"/>
          <p:cNvSpPr>
            <a:spLocks noGrp="1"/>
          </p:cNvSpPr>
          <p:nvPr>
            <p:ph idx="1"/>
          </p:nvPr>
        </p:nvSpPr>
        <p:spPr>
          <a:xfrm>
            <a:off x="533400" y="1676400"/>
            <a:ext cx="8153400" cy="4648200"/>
          </a:xfrm>
        </p:spPr>
        <p:txBody>
          <a:bodyPr>
            <a:normAutofit/>
          </a:bodyPr>
          <a:lstStyle/>
          <a:p>
            <a:pPr lvl="1"/>
            <a:r>
              <a:rPr lang="en-US" dirty="0" err="1" smtClean="0"/>
              <a:t>Pattinavars</a:t>
            </a:r>
            <a:r>
              <a:rPr lang="en-US" dirty="0" smtClean="0"/>
              <a:t> in Coromandel Coast</a:t>
            </a:r>
          </a:p>
          <a:p>
            <a:pPr lvl="1"/>
            <a:r>
              <a:rPr lang="en-US" dirty="0" err="1" smtClean="0"/>
              <a:t>Paravars</a:t>
            </a:r>
            <a:r>
              <a:rPr lang="en-US" dirty="0" smtClean="0"/>
              <a:t> of Gulf of </a:t>
            </a:r>
            <a:r>
              <a:rPr lang="en-US" dirty="0" err="1" smtClean="0"/>
              <a:t>Mannar</a:t>
            </a:r>
            <a:r>
              <a:rPr lang="en-US" dirty="0" smtClean="0"/>
              <a:t> Coast</a:t>
            </a:r>
          </a:p>
          <a:p>
            <a:pPr lvl="1"/>
            <a:r>
              <a:rPr lang="en-US" dirty="0" err="1" smtClean="0"/>
              <a:t>Mukkuvars</a:t>
            </a:r>
            <a:r>
              <a:rPr lang="en-US" dirty="0" smtClean="0"/>
              <a:t> of Arabian Coast</a:t>
            </a:r>
          </a:p>
          <a:p>
            <a:r>
              <a:rPr lang="en-US" dirty="0" smtClean="0"/>
              <a:t>Strong community institutions, including traditional </a:t>
            </a:r>
            <a:r>
              <a:rPr lang="en-US" dirty="0" err="1" smtClean="0"/>
              <a:t>panchayats</a:t>
            </a:r>
            <a:r>
              <a:rPr lang="en-US" dirty="0" smtClean="0"/>
              <a:t>, and other religious institutions</a:t>
            </a:r>
          </a:p>
          <a:p>
            <a:r>
              <a:rPr lang="en-US" dirty="0" smtClean="0"/>
              <a:t>Boat owner association, trade unions, co-operatives and other forms of organizations such as women SHGs are also dominant in fisheries </a:t>
            </a:r>
          </a:p>
          <a:p>
            <a:r>
              <a:rPr lang="en-US" dirty="0" smtClean="0"/>
              <a:t>Women play an important role in pre-harvest, harvest and post-harvest </a:t>
            </a:r>
            <a:r>
              <a:rPr lang="en-US" dirty="0" smtClean="0"/>
              <a:t>activities </a:t>
            </a:r>
            <a:endParaRPr lang="en-US" dirty="0" smtClean="0"/>
          </a:p>
        </p:txBody>
      </p:sp>
    </p:spTree>
    <p:extLst>
      <p:ext uri="{BB962C8B-B14F-4D97-AF65-F5344CB8AC3E}">
        <p14:creationId xmlns="" xmlns:p14="http://schemas.microsoft.com/office/powerpoint/2010/main" val="11813077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610600" cy="685800"/>
          </a:xfrm>
        </p:spPr>
        <p:txBody>
          <a:bodyPr>
            <a:normAutofit fontScale="90000"/>
          </a:bodyPr>
          <a:lstStyle/>
          <a:p>
            <a:r>
              <a:rPr lang="en-US" sz="4000" dirty="0" smtClean="0"/>
              <a:t/>
            </a:r>
            <a:br>
              <a:rPr lang="en-US" sz="4000" dirty="0" smtClean="0"/>
            </a:br>
            <a:r>
              <a:rPr lang="en-US" sz="4000" b="1" dirty="0" smtClean="0"/>
              <a:t>Where are we fishing? When are we fishing?</a:t>
            </a:r>
            <a:endParaRPr lang="en-US" b="1" dirty="0"/>
          </a:p>
        </p:txBody>
      </p:sp>
      <p:graphicFrame>
        <p:nvGraphicFramePr>
          <p:cNvPr id="5" name="Table 4"/>
          <p:cNvGraphicFramePr>
            <a:graphicFrameLocks noGrp="1"/>
          </p:cNvGraphicFramePr>
          <p:nvPr/>
        </p:nvGraphicFramePr>
        <p:xfrm>
          <a:off x="533400" y="1371600"/>
          <a:ext cx="8077200" cy="5173980"/>
        </p:xfrm>
        <a:graphic>
          <a:graphicData uri="http://schemas.openxmlformats.org/drawingml/2006/table">
            <a:tbl>
              <a:tblPr/>
              <a:tblGrid>
                <a:gridCol w="4038600"/>
                <a:gridCol w="4038600"/>
              </a:tblGrid>
              <a:tr h="561975">
                <a:tc>
                  <a:txBody>
                    <a:bodyPr/>
                    <a:lstStyle/>
                    <a:p>
                      <a:pPr marL="0" marR="0" algn="ctr">
                        <a:spcBef>
                          <a:spcPts val="0"/>
                        </a:spcBef>
                        <a:spcAft>
                          <a:spcPts val="0"/>
                        </a:spcAft>
                      </a:pPr>
                      <a:r>
                        <a:rPr lang="en-US" sz="2400" b="1" dirty="0">
                          <a:latin typeface="Times New Roman"/>
                          <a:ea typeface="Times New Roman"/>
                        </a:rPr>
                        <a:t>Issues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ctr">
                        <a:spcBef>
                          <a:spcPts val="0"/>
                        </a:spcBef>
                        <a:spcAft>
                          <a:spcPts val="0"/>
                        </a:spcAft>
                      </a:pPr>
                      <a:r>
                        <a:rPr lang="en-US" sz="2400" b="1" dirty="0">
                          <a:latin typeface="Times New Roman"/>
                          <a:ea typeface="Times New Roman"/>
                        </a:rPr>
                        <a:t>Challenges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r>
              <a:tr h="561975">
                <a:tc>
                  <a:txBody>
                    <a:bodyPr/>
                    <a:lstStyle/>
                    <a:p>
                      <a:pPr marL="0" marR="0">
                        <a:spcBef>
                          <a:spcPts val="0"/>
                        </a:spcBef>
                        <a:spcAft>
                          <a:spcPts val="0"/>
                        </a:spcAft>
                      </a:pPr>
                      <a:r>
                        <a:rPr lang="en-US" sz="2400">
                          <a:latin typeface="Times New Roman"/>
                          <a:ea typeface="Times New Roman"/>
                        </a:rPr>
                        <a:t>Fishing in new areas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400">
                          <a:latin typeface="Times New Roman"/>
                          <a:ea typeface="Times New Roman"/>
                        </a:rPr>
                        <a:t>Beyond zonation and beyond EEZ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1975">
                <a:tc>
                  <a:txBody>
                    <a:bodyPr/>
                    <a:lstStyle/>
                    <a:p>
                      <a:pPr marL="0" marR="0">
                        <a:spcBef>
                          <a:spcPts val="0"/>
                        </a:spcBef>
                        <a:spcAft>
                          <a:spcPts val="0"/>
                        </a:spcAft>
                      </a:pPr>
                      <a:r>
                        <a:rPr lang="en-US" sz="2400">
                          <a:latin typeface="Times New Roman"/>
                          <a:ea typeface="Times New Roman"/>
                        </a:rPr>
                        <a:t>Catch from other states and other countries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400">
                          <a:latin typeface="Times New Roman"/>
                          <a:ea typeface="Times New Roman"/>
                        </a:rPr>
                        <a:t>Arrest and detention, growth in production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1975">
                <a:tc>
                  <a:txBody>
                    <a:bodyPr/>
                    <a:lstStyle/>
                    <a:p>
                      <a:pPr marL="0" marR="0">
                        <a:spcBef>
                          <a:spcPts val="0"/>
                        </a:spcBef>
                        <a:spcAft>
                          <a:spcPts val="0"/>
                        </a:spcAft>
                      </a:pPr>
                      <a:r>
                        <a:rPr lang="en-US" sz="2400">
                          <a:latin typeface="Times New Roman"/>
                          <a:ea typeface="Times New Roman"/>
                        </a:rPr>
                        <a:t>New resources in coastal waters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400">
                          <a:latin typeface="Times New Roman"/>
                          <a:ea typeface="Times New Roman"/>
                        </a:rPr>
                        <a:t>To find appropriate market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1975">
                <a:tc>
                  <a:txBody>
                    <a:bodyPr/>
                    <a:lstStyle/>
                    <a:p>
                      <a:pPr marL="0" marR="0">
                        <a:spcBef>
                          <a:spcPts val="0"/>
                        </a:spcBef>
                        <a:spcAft>
                          <a:spcPts val="0"/>
                        </a:spcAft>
                      </a:pPr>
                      <a:r>
                        <a:rPr lang="en-US" sz="2400">
                          <a:latin typeface="Times New Roman"/>
                          <a:ea typeface="Times New Roman"/>
                        </a:rPr>
                        <a:t>Decrease in demersal species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400">
                          <a:latin typeface="Times New Roman"/>
                          <a:ea typeface="Times New Roman"/>
                        </a:rPr>
                        <a:t>To regulate bottom trawling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1975">
                <a:tc>
                  <a:txBody>
                    <a:bodyPr/>
                    <a:lstStyle/>
                    <a:p>
                      <a:pPr marL="0" marR="0">
                        <a:spcBef>
                          <a:spcPts val="0"/>
                        </a:spcBef>
                        <a:spcAft>
                          <a:spcPts val="0"/>
                        </a:spcAft>
                      </a:pPr>
                      <a:r>
                        <a:rPr lang="en-US" sz="2400">
                          <a:latin typeface="Times New Roman"/>
                          <a:ea typeface="Times New Roman"/>
                        </a:rPr>
                        <a:t>To maintain prey-predator relationship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400">
                          <a:latin typeface="Times New Roman"/>
                          <a:ea typeface="Times New Roman"/>
                        </a:rPr>
                        <a:t>Changes in targeting species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3950">
                <a:tc>
                  <a:txBody>
                    <a:bodyPr/>
                    <a:lstStyle/>
                    <a:p>
                      <a:pPr marL="0" marR="0">
                        <a:spcBef>
                          <a:spcPts val="0"/>
                        </a:spcBef>
                        <a:spcAft>
                          <a:spcPts val="0"/>
                        </a:spcAft>
                      </a:pPr>
                      <a:r>
                        <a:rPr lang="en-US" sz="2400" dirty="0">
                          <a:latin typeface="Times New Roman"/>
                          <a:ea typeface="Times New Roman"/>
                        </a:rPr>
                        <a:t>Lack of effective management  to identify </a:t>
                      </a:r>
                      <a:r>
                        <a:rPr lang="en-US" sz="2400" dirty="0" smtClean="0">
                          <a:latin typeface="Times New Roman"/>
                          <a:ea typeface="Times New Roman"/>
                        </a:rPr>
                        <a:t>where </a:t>
                      </a:r>
                      <a:r>
                        <a:rPr lang="en-US" sz="2400" dirty="0">
                          <a:latin typeface="Times New Roman"/>
                          <a:ea typeface="Times New Roman"/>
                        </a:rPr>
                        <a:t>fishing is taking place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400" dirty="0">
                          <a:latin typeface="Times New Roman"/>
                          <a:ea typeface="Times New Roman"/>
                        </a:rPr>
                        <a:t>Control of community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 xmlns:p14="http://schemas.microsoft.com/office/powerpoint/2010/main" val="7452383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305800" cy="609600"/>
          </a:xfrm>
        </p:spPr>
        <p:txBody>
          <a:bodyPr>
            <a:normAutofit fontScale="90000"/>
          </a:bodyPr>
          <a:lstStyle/>
          <a:p>
            <a:r>
              <a:rPr lang="en-US" sz="3600" b="1" dirty="0" smtClean="0"/>
              <a:t>Where are we fishing? When are we fishing?</a:t>
            </a:r>
            <a:endParaRPr lang="en-US" sz="3600" b="1" dirty="0"/>
          </a:p>
        </p:txBody>
      </p:sp>
      <p:graphicFrame>
        <p:nvGraphicFramePr>
          <p:cNvPr id="3" name="Table 2"/>
          <p:cNvGraphicFramePr>
            <a:graphicFrameLocks noGrp="1"/>
          </p:cNvGraphicFramePr>
          <p:nvPr/>
        </p:nvGraphicFramePr>
        <p:xfrm>
          <a:off x="381000" y="1600200"/>
          <a:ext cx="8534400" cy="4908437"/>
        </p:xfrm>
        <a:graphic>
          <a:graphicData uri="http://schemas.openxmlformats.org/drawingml/2006/table">
            <a:tbl>
              <a:tblPr/>
              <a:tblGrid>
                <a:gridCol w="4267200"/>
                <a:gridCol w="4267200"/>
              </a:tblGrid>
              <a:tr h="407017">
                <a:tc>
                  <a:txBody>
                    <a:bodyPr/>
                    <a:lstStyle/>
                    <a:p>
                      <a:pPr marL="0" marR="0" algn="ctr">
                        <a:spcBef>
                          <a:spcPts val="0"/>
                        </a:spcBef>
                        <a:spcAft>
                          <a:spcPts val="0"/>
                        </a:spcAft>
                      </a:pPr>
                      <a:r>
                        <a:rPr lang="en-US" sz="2400" b="1" dirty="0">
                          <a:latin typeface="Times New Roman"/>
                          <a:ea typeface="Times New Roman"/>
                          <a:cs typeface="Times New Roman"/>
                        </a:rPr>
                        <a:t>Issues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lgn="ctr">
                        <a:spcBef>
                          <a:spcPts val="0"/>
                        </a:spcBef>
                        <a:spcAft>
                          <a:spcPts val="0"/>
                        </a:spcAft>
                      </a:pPr>
                      <a:r>
                        <a:rPr lang="en-US" sz="2400" b="1" dirty="0">
                          <a:latin typeface="Times New Roman"/>
                          <a:ea typeface="Times New Roman"/>
                          <a:cs typeface="Times New Roman"/>
                        </a:rPr>
                        <a:t>Challenges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r>
              <a:tr h="814033">
                <a:tc>
                  <a:txBody>
                    <a:bodyPr/>
                    <a:lstStyle/>
                    <a:p>
                      <a:pPr marL="0" marR="0">
                        <a:spcBef>
                          <a:spcPts val="0"/>
                        </a:spcBef>
                        <a:spcAft>
                          <a:spcPts val="0"/>
                        </a:spcAft>
                      </a:pPr>
                      <a:r>
                        <a:rPr lang="en-US" sz="2400">
                          <a:latin typeface="Times New Roman"/>
                          <a:ea typeface="Times New Roman"/>
                          <a:cs typeface="Times New Roman"/>
                        </a:rPr>
                        <a:t>No restrictions about ownership and where one can fish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400" dirty="0">
                          <a:latin typeface="Times New Roman"/>
                          <a:ea typeface="Times New Roman"/>
                          <a:cs typeface="Times New Roman"/>
                        </a:rPr>
                        <a:t>To </a:t>
                      </a:r>
                      <a:r>
                        <a:rPr lang="en-US" sz="2400" dirty="0" smtClean="0">
                          <a:latin typeface="Times New Roman"/>
                          <a:ea typeface="Times New Roman"/>
                          <a:cs typeface="Times New Roman"/>
                        </a:rPr>
                        <a:t>monitor the </a:t>
                      </a:r>
                      <a:r>
                        <a:rPr lang="en-US" sz="2400" dirty="0">
                          <a:latin typeface="Times New Roman"/>
                          <a:ea typeface="Times New Roman"/>
                          <a:cs typeface="Times New Roman"/>
                        </a:rPr>
                        <a:t>fleet size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65644">
                <a:tc>
                  <a:txBody>
                    <a:bodyPr/>
                    <a:lstStyle/>
                    <a:p>
                      <a:pPr marL="0" marR="0">
                        <a:spcBef>
                          <a:spcPts val="0"/>
                        </a:spcBef>
                        <a:spcAft>
                          <a:spcPts val="0"/>
                        </a:spcAft>
                      </a:pPr>
                      <a:r>
                        <a:rPr lang="en-US" sz="2400" dirty="0">
                          <a:latin typeface="Times New Roman"/>
                          <a:ea typeface="Times New Roman"/>
                          <a:cs typeface="Times New Roman"/>
                        </a:rPr>
                        <a:t>Increase in horse power and increase in size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400" dirty="0">
                          <a:latin typeface="Times New Roman"/>
                          <a:ea typeface="Times New Roman"/>
                          <a:cs typeface="Times New Roman"/>
                        </a:rPr>
                        <a:t>To </a:t>
                      </a:r>
                      <a:r>
                        <a:rPr lang="en-US" sz="2400" dirty="0" smtClean="0">
                          <a:latin typeface="Times New Roman"/>
                          <a:ea typeface="Times New Roman"/>
                          <a:cs typeface="Times New Roman"/>
                        </a:rPr>
                        <a:t> develop a fleet management policy  </a:t>
                      </a:r>
                      <a:r>
                        <a:rPr lang="en-US" sz="2400" dirty="0">
                          <a:latin typeface="Times New Roman"/>
                          <a:ea typeface="Times New Roman"/>
                          <a:cs typeface="Times New Roman"/>
                        </a:rPr>
                        <a:t>and develop standards for input control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7017">
                <a:tc>
                  <a:txBody>
                    <a:bodyPr/>
                    <a:lstStyle/>
                    <a:p>
                      <a:pPr marL="0" marR="0">
                        <a:spcBef>
                          <a:spcPts val="0"/>
                        </a:spcBef>
                        <a:spcAft>
                          <a:spcPts val="0"/>
                        </a:spcAft>
                      </a:pPr>
                      <a:r>
                        <a:rPr lang="en-US" sz="2400">
                          <a:latin typeface="Times New Roman"/>
                          <a:ea typeface="Times New Roman"/>
                          <a:cs typeface="Times New Roman"/>
                        </a:rPr>
                        <a:t>Closed season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400" dirty="0">
                          <a:latin typeface="Times New Roman"/>
                          <a:ea typeface="Times New Roman"/>
                          <a:cs typeface="Times New Roman"/>
                        </a:rPr>
                        <a:t>Limited utility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7017">
                <a:tc>
                  <a:txBody>
                    <a:bodyPr/>
                    <a:lstStyle/>
                    <a:p>
                      <a:pPr marL="0" marR="0">
                        <a:spcBef>
                          <a:spcPts val="0"/>
                        </a:spcBef>
                        <a:spcAft>
                          <a:spcPts val="0"/>
                        </a:spcAft>
                      </a:pPr>
                      <a:r>
                        <a:rPr lang="en-US" sz="2400">
                          <a:latin typeface="Times New Roman"/>
                          <a:ea typeface="Times New Roman"/>
                          <a:cs typeface="Times New Roman"/>
                        </a:rPr>
                        <a:t>Promotion on deep sea fishing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400">
                          <a:latin typeface="Times New Roman"/>
                          <a:ea typeface="Times New Roman"/>
                          <a:cs typeface="Times New Roman"/>
                        </a:rPr>
                        <a:t>Based on misplaced assessment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76073">
                <a:tc>
                  <a:txBody>
                    <a:bodyPr/>
                    <a:lstStyle/>
                    <a:p>
                      <a:pPr marL="0" marR="0">
                        <a:spcBef>
                          <a:spcPts val="0"/>
                        </a:spcBef>
                        <a:spcAft>
                          <a:spcPts val="0"/>
                        </a:spcAft>
                      </a:pPr>
                      <a:r>
                        <a:rPr lang="en-US" sz="2400">
                          <a:latin typeface="Times New Roman"/>
                          <a:ea typeface="Times New Roman"/>
                          <a:cs typeface="Times New Roman"/>
                        </a:rPr>
                        <a:t>Increase in number of fishing days and single fishing trip of more than 15 days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400" dirty="0">
                          <a:latin typeface="Times New Roman"/>
                          <a:ea typeface="Times New Roman"/>
                          <a:cs typeface="Times New Roman"/>
                        </a:rPr>
                        <a:t>Lack of sea safety training, sea worthiness, inadequate living conditions on board vessels,  fatigue due to conditions at work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551688"/>
          </a:xfrm>
        </p:spPr>
        <p:txBody>
          <a:bodyPr>
            <a:normAutofit fontScale="90000"/>
          </a:bodyPr>
          <a:lstStyle/>
          <a:p>
            <a:r>
              <a:rPr lang="en-US" sz="3600" b="1" dirty="0" smtClean="0"/>
              <a:t>Different phases of Tamil Nadu Fisheries</a:t>
            </a:r>
            <a:endParaRPr lang="en-US" sz="3600" b="1" dirty="0"/>
          </a:p>
        </p:txBody>
      </p:sp>
      <p:sp>
        <p:nvSpPr>
          <p:cNvPr id="2" name="Content Placeholder 1"/>
          <p:cNvSpPr>
            <a:spLocks noGrp="1"/>
          </p:cNvSpPr>
          <p:nvPr>
            <p:ph idx="1"/>
          </p:nvPr>
        </p:nvSpPr>
        <p:spPr>
          <a:xfrm>
            <a:off x="228600" y="1066800"/>
            <a:ext cx="3886200" cy="2209800"/>
          </a:xfrm>
        </p:spPr>
        <p:txBody>
          <a:bodyPr>
            <a:normAutofit fontScale="77500" lnSpcReduction="20000"/>
          </a:bodyPr>
          <a:lstStyle/>
          <a:p>
            <a:r>
              <a:rPr lang="en-US" dirty="0" smtClean="0"/>
              <a:t>1950s: Non-motorized fishing</a:t>
            </a:r>
          </a:p>
          <a:p>
            <a:r>
              <a:rPr lang="en-US" dirty="0" smtClean="0"/>
              <a:t>1960s: Introduction of nylon nets</a:t>
            </a:r>
          </a:p>
          <a:p>
            <a:r>
              <a:rPr lang="en-US" dirty="0" smtClean="0"/>
              <a:t>1970s: Introduction of trawlers on experimental basis, and late 1970s expansion of trawlers, leading to conflicts</a:t>
            </a:r>
          </a:p>
        </p:txBody>
      </p:sp>
      <p:graphicFrame>
        <p:nvGraphicFramePr>
          <p:cNvPr id="5" name="Chart 4"/>
          <p:cNvGraphicFramePr>
            <a:graphicFrameLocks/>
          </p:cNvGraphicFramePr>
          <p:nvPr/>
        </p:nvGraphicFramePr>
        <p:xfrm>
          <a:off x="990600" y="3276600"/>
          <a:ext cx="6705600" cy="314325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4191000" y="990600"/>
            <a:ext cx="4267200" cy="2215991"/>
          </a:xfrm>
          <a:prstGeom prst="rect">
            <a:avLst/>
          </a:prstGeom>
          <a:noFill/>
        </p:spPr>
        <p:txBody>
          <a:bodyPr wrap="square" rtlCol="0">
            <a:spAutoFit/>
          </a:bodyPr>
          <a:lstStyle/>
          <a:p>
            <a:r>
              <a:rPr lang="en-US" sz="2000" dirty="0" smtClean="0"/>
              <a:t>1980s: Growth of mechanized sector</a:t>
            </a:r>
          </a:p>
          <a:p>
            <a:r>
              <a:rPr lang="en-US" sz="2000" dirty="0" smtClean="0"/>
              <a:t>1990s: Growth of motorized sector</a:t>
            </a:r>
          </a:p>
          <a:p>
            <a:r>
              <a:rPr lang="en-US" sz="2000" dirty="0" smtClean="0"/>
              <a:t>2000s: Decline in fish catch, overfishing; increase in fishing vessels</a:t>
            </a:r>
          </a:p>
          <a:p>
            <a:r>
              <a:rPr lang="en-US" sz="2000" dirty="0" smtClean="0"/>
              <a:t>2014: Growth in fish production.</a:t>
            </a:r>
          </a:p>
          <a:p>
            <a:endParaRPr lang="en-US" dirty="0"/>
          </a:p>
        </p:txBody>
      </p:sp>
      <p:sp>
        <p:nvSpPr>
          <p:cNvPr id="6" name="TextBox 5"/>
          <p:cNvSpPr txBox="1"/>
          <p:nvPr/>
        </p:nvSpPr>
        <p:spPr>
          <a:xfrm>
            <a:off x="609600" y="3505200"/>
            <a:ext cx="400110" cy="2286000"/>
          </a:xfrm>
          <a:prstGeom prst="rect">
            <a:avLst/>
          </a:prstGeom>
          <a:noFill/>
        </p:spPr>
        <p:txBody>
          <a:bodyPr vert="vert270" wrap="square" rtlCol="0">
            <a:spAutoFit/>
          </a:bodyPr>
          <a:lstStyle/>
          <a:p>
            <a:r>
              <a:rPr lang="en-US" sz="1400" b="1" i="1" dirty="0" smtClean="0"/>
              <a:t>Fish Production in tons</a:t>
            </a:r>
            <a:endParaRPr lang="en-US" sz="1400" b="1" i="1" dirty="0"/>
          </a:p>
        </p:txBody>
      </p:sp>
      <p:sp>
        <p:nvSpPr>
          <p:cNvPr id="8" name="TextBox 7"/>
          <p:cNvSpPr txBox="1"/>
          <p:nvPr/>
        </p:nvSpPr>
        <p:spPr>
          <a:xfrm>
            <a:off x="4495800" y="6477000"/>
            <a:ext cx="838200" cy="338554"/>
          </a:xfrm>
          <a:prstGeom prst="rect">
            <a:avLst/>
          </a:prstGeom>
          <a:noFill/>
        </p:spPr>
        <p:txBody>
          <a:bodyPr wrap="square" rtlCol="0">
            <a:spAutoFit/>
          </a:bodyPr>
          <a:lstStyle/>
          <a:p>
            <a:r>
              <a:rPr lang="en-US" sz="1600" b="1" i="1" dirty="0" smtClean="0"/>
              <a:t>Years</a:t>
            </a:r>
            <a:endParaRPr lang="en-US" sz="1600" b="1" i="1" dirty="0"/>
          </a:p>
        </p:txBody>
      </p:sp>
    </p:spTree>
    <p:extLst>
      <p:ext uri="{BB962C8B-B14F-4D97-AF65-F5344CB8AC3E}">
        <p14:creationId xmlns="" xmlns:p14="http://schemas.microsoft.com/office/powerpoint/2010/main" val="12274885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1524000"/>
            <a:ext cx="6858000" cy="914400"/>
          </a:xfrm>
        </p:spPr>
        <p:txBody>
          <a:bodyPr>
            <a:normAutofit/>
          </a:bodyPr>
          <a:lstStyle/>
          <a:p>
            <a:r>
              <a:rPr lang="en-US" sz="5400" dirty="0" smtClean="0"/>
              <a:t>What are we fishing?</a:t>
            </a:r>
            <a:endParaRPr lang="en-US" sz="5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533400" y="152400"/>
          <a:ext cx="8305801" cy="6637870"/>
        </p:xfrm>
        <a:graphic>
          <a:graphicData uri="http://schemas.openxmlformats.org/drawingml/2006/table">
            <a:tbl>
              <a:tblPr/>
              <a:tblGrid>
                <a:gridCol w="2105336"/>
                <a:gridCol w="783082"/>
                <a:gridCol w="834433"/>
                <a:gridCol w="898620"/>
                <a:gridCol w="847267"/>
                <a:gridCol w="847267"/>
                <a:gridCol w="962804"/>
                <a:gridCol w="1026992"/>
              </a:tblGrid>
              <a:tr h="467542">
                <a:tc gridSpan="8">
                  <a:txBody>
                    <a:bodyPr/>
                    <a:lstStyle/>
                    <a:p>
                      <a:pPr algn="ctr" fontAlgn="ctr"/>
                      <a:r>
                        <a:rPr lang="en-US" sz="1400" b="1" i="0" u="none" strike="noStrike" dirty="0" err="1">
                          <a:latin typeface="Cambria"/>
                        </a:rPr>
                        <a:t>Resourcewise</a:t>
                      </a:r>
                      <a:r>
                        <a:rPr lang="en-US" sz="1400" b="1" i="0" u="none" strike="noStrike" dirty="0">
                          <a:latin typeface="Cambria"/>
                        </a:rPr>
                        <a:t> estimates of marine fish landings (in </a:t>
                      </a:r>
                      <a:r>
                        <a:rPr lang="en-US" sz="1400" b="1" i="0" u="none" strike="noStrike" dirty="0" err="1">
                          <a:latin typeface="Cambria"/>
                        </a:rPr>
                        <a:t>tonnes</a:t>
                      </a:r>
                      <a:r>
                        <a:rPr lang="en-US" sz="1400" b="1" i="0" u="none" strike="noStrike" dirty="0">
                          <a:latin typeface="Cambria"/>
                        </a:rPr>
                        <a:t>) in Tamil Nadu during 1985-2014</a:t>
                      </a:r>
                    </a:p>
                  </a:txBody>
                  <a:tcPr marL="8177" marR="8177" marT="8177"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37626">
                <a:tc>
                  <a:txBody>
                    <a:bodyPr/>
                    <a:lstStyle/>
                    <a:p>
                      <a:pPr algn="l" fontAlgn="ctr"/>
                      <a:r>
                        <a:rPr lang="en-US" sz="1600" b="1" i="0" u="none" strike="noStrike" dirty="0">
                          <a:latin typeface="Cambria"/>
                        </a:rPr>
                        <a:t>Resources</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ctr" fontAlgn="ctr"/>
                      <a:r>
                        <a:rPr lang="en-US" sz="1600" b="1" i="0" u="none" strike="noStrike" dirty="0">
                          <a:latin typeface="Cambria"/>
                        </a:rPr>
                        <a:t>1985</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ctr" fontAlgn="ctr"/>
                      <a:r>
                        <a:rPr lang="en-US" sz="1600" b="1" i="0" u="none" strike="noStrike" dirty="0">
                          <a:latin typeface="Cambria"/>
                        </a:rPr>
                        <a:t>1990</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ctr" fontAlgn="ctr"/>
                      <a:r>
                        <a:rPr lang="en-US" sz="1600" b="1" i="0" u="none" strike="noStrike" dirty="0">
                          <a:latin typeface="Cambria"/>
                        </a:rPr>
                        <a:t>1995</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ctr" fontAlgn="ctr"/>
                      <a:r>
                        <a:rPr lang="en-US" sz="1600" b="1" i="0" u="none" strike="noStrike" dirty="0">
                          <a:latin typeface="Cambria"/>
                        </a:rPr>
                        <a:t>2000</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sz="1600" b="1" i="0" u="none" strike="noStrike" dirty="0">
                          <a:latin typeface="Cambria"/>
                        </a:rPr>
                        <a:t>2004</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ctr" fontAlgn="ctr"/>
                      <a:r>
                        <a:rPr lang="en-US" sz="1600" b="1" i="0" u="none" strike="noStrike" dirty="0">
                          <a:latin typeface="Cambria"/>
                        </a:rPr>
                        <a:t>2013</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ctr" fontAlgn="ctr"/>
                      <a:r>
                        <a:rPr lang="en-US" sz="1600" b="1" i="0" u="none" strike="noStrike" dirty="0">
                          <a:latin typeface="Cambria"/>
                        </a:rPr>
                        <a:t>2014</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r>
              <a:tr h="215622">
                <a:tc gridSpan="8">
                  <a:txBody>
                    <a:bodyPr/>
                    <a:lstStyle/>
                    <a:p>
                      <a:pPr algn="l" fontAlgn="ctr"/>
                      <a:r>
                        <a:rPr lang="en-US" sz="1400" b="1" i="0" u="none" strike="noStrike" dirty="0">
                          <a:latin typeface="Cambria"/>
                        </a:rPr>
                        <a:t>ELASMOBRANCHS</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37626">
                <a:tc>
                  <a:txBody>
                    <a:bodyPr/>
                    <a:lstStyle/>
                    <a:p>
                      <a:pPr algn="l" fontAlgn="ctr"/>
                      <a:r>
                        <a:rPr lang="en-US" sz="1400" b="1" i="0" u="none" strike="noStrike" dirty="0">
                          <a:latin typeface="Cambria"/>
                        </a:rPr>
                        <a:t>Sharks</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1654</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937</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7127</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5731</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9822</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930</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684</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237626">
                <a:tc>
                  <a:txBody>
                    <a:bodyPr/>
                    <a:lstStyle/>
                    <a:p>
                      <a:pPr algn="l" fontAlgn="ctr"/>
                      <a:r>
                        <a:rPr lang="en-US" sz="1400" b="0" i="0" u="none" strike="noStrike">
                          <a:latin typeface="Cambria"/>
                        </a:rPr>
                        <a:t>Skates</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174</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49</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512</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181</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768</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167</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370</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7626">
                <a:tc>
                  <a:txBody>
                    <a:bodyPr/>
                    <a:lstStyle/>
                    <a:p>
                      <a:pPr algn="l" fontAlgn="ctr"/>
                      <a:r>
                        <a:rPr lang="en-US" sz="1400" b="0" i="0" u="none" strike="noStrike">
                          <a:latin typeface="Cambria"/>
                        </a:rPr>
                        <a:t>Rays</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6779</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6879</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11507</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10896</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10834</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chemeClr val="tx1"/>
                          </a:solidFill>
                          <a:latin typeface="Cambria"/>
                        </a:rPr>
                        <a:t>9524</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8732</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7626">
                <a:tc>
                  <a:txBody>
                    <a:bodyPr/>
                    <a:lstStyle/>
                    <a:p>
                      <a:pPr algn="l" fontAlgn="ctr"/>
                      <a:r>
                        <a:rPr lang="en-US" sz="1600" b="1" i="0" u="none" strike="noStrike" dirty="0">
                          <a:latin typeface="Cambria"/>
                        </a:rPr>
                        <a:t>Eels</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r" fontAlgn="ctr"/>
                      <a:r>
                        <a:rPr lang="en-US" sz="1800" b="1" i="0" u="none" strike="noStrike" dirty="0">
                          <a:latin typeface="Cambria"/>
                        </a:rPr>
                        <a:t>151</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r" fontAlgn="ctr"/>
                      <a:r>
                        <a:rPr lang="en-US" sz="1800" b="1" i="0" u="none" strike="noStrike" dirty="0">
                          <a:latin typeface="Cambria"/>
                        </a:rPr>
                        <a:t>118</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r" fontAlgn="ctr"/>
                      <a:r>
                        <a:rPr lang="en-US" sz="1800" b="1" i="0" u="none" strike="noStrike" dirty="0">
                          <a:latin typeface="Cambria"/>
                        </a:rPr>
                        <a:t>302</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r" fontAlgn="ctr"/>
                      <a:r>
                        <a:rPr lang="en-US" sz="1800" b="1" i="0" u="none" strike="noStrike" dirty="0">
                          <a:latin typeface="Cambria"/>
                        </a:rPr>
                        <a:t>527</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r" fontAlgn="ctr"/>
                      <a:r>
                        <a:rPr lang="en-US" sz="1800" b="1" i="0" u="none" strike="noStrike" dirty="0">
                          <a:latin typeface="Cambria"/>
                        </a:rPr>
                        <a:t>338</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r" fontAlgn="b"/>
                      <a:r>
                        <a:rPr lang="en-US" sz="1800" b="1" i="0" u="none" strike="noStrike" dirty="0">
                          <a:solidFill>
                            <a:schemeClr val="tx1"/>
                          </a:solidFill>
                          <a:latin typeface="Cambria"/>
                        </a:rPr>
                        <a:t>264</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r" fontAlgn="b"/>
                      <a:r>
                        <a:rPr lang="en-US" sz="1800" b="1" i="0" u="none" strike="noStrike" dirty="0">
                          <a:solidFill>
                            <a:schemeClr val="tx1"/>
                          </a:solidFill>
                          <a:latin typeface="Cambria"/>
                        </a:rPr>
                        <a:t>341</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60000"/>
                        <a:lumOff val="40000"/>
                      </a:schemeClr>
                    </a:solidFill>
                  </a:tcPr>
                </a:tc>
              </a:tr>
              <a:tr h="237626">
                <a:tc>
                  <a:txBody>
                    <a:bodyPr/>
                    <a:lstStyle/>
                    <a:p>
                      <a:pPr algn="l" fontAlgn="ctr"/>
                      <a:r>
                        <a:rPr lang="en-US" sz="1400" b="0" i="0" u="none" strike="noStrike">
                          <a:latin typeface="Cambria"/>
                        </a:rPr>
                        <a:t>Catfishes</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2055</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1521</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3207</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4942</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3793</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chemeClr val="tx1"/>
                          </a:solidFill>
                          <a:latin typeface="Cambria"/>
                        </a:rPr>
                        <a:t>8135</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5509</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5622">
                <a:tc gridSpan="8">
                  <a:txBody>
                    <a:bodyPr/>
                    <a:lstStyle/>
                    <a:p>
                      <a:pPr algn="l" fontAlgn="ctr"/>
                      <a:r>
                        <a:rPr lang="en-US" sz="1400" b="1" i="0" u="none" strike="noStrike" dirty="0">
                          <a:solidFill>
                            <a:schemeClr val="tx1"/>
                          </a:solidFill>
                          <a:latin typeface="Cambria"/>
                        </a:rPr>
                        <a:t>CLUPEIDS</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37626">
                <a:tc>
                  <a:txBody>
                    <a:bodyPr/>
                    <a:lstStyle/>
                    <a:p>
                      <a:pPr algn="l" fontAlgn="ctr"/>
                      <a:r>
                        <a:rPr lang="en-US" sz="1400" b="0" i="0" u="none" strike="noStrike">
                          <a:latin typeface="Cambria"/>
                        </a:rPr>
                        <a:t>Wolf herring</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2019</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2413</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1913</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2278</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2673</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chemeClr val="tx1"/>
                          </a:solidFill>
                          <a:latin typeface="Cambria"/>
                        </a:rPr>
                        <a:t>5487</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4990</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7626">
                <a:tc>
                  <a:txBody>
                    <a:bodyPr/>
                    <a:lstStyle/>
                    <a:p>
                      <a:pPr algn="l" fontAlgn="ctr"/>
                      <a:r>
                        <a:rPr lang="en-US" sz="1400" b="0" i="0" u="none" strike="noStrike">
                          <a:latin typeface="Cambria"/>
                        </a:rPr>
                        <a:t>Oil sardine</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2896</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31689</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29611</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52694</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54948</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chemeClr val="tx1"/>
                          </a:solidFill>
                          <a:latin typeface="Cambria"/>
                        </a:rPr>
                        <a:t>182427</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78570</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7626">
                <a:tc>
                  <a:txBody>
                    <a:bodyPr/>
                    <a:lstStyle/>
                    <a:p>
                      <a:pPr algn="l" fontAlgn="ctr"/>
                      <a:r>
                        <a:rPr lang="en-US" sz="1400" b="0" i="0" u="none" strike="noStrike">
                          <a:latin typeface="Cambria"/>
                        </a:rPr>
                        <a:t>Other sardines</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20945</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19611</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53475</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38346</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29400</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chemeClr val="tx1"/>
                          </a:solidFill>
                          <a:latin typeface="Cambria"/>
                        </a:rPr>
                        <a:t>72823</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111254</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7626">
                <a:tc>
                  <a:txBody>
                    <a:bodyPr/>
                    <a:lstStyle/>
                    <a:p>
                      <a:pPr algn="l" fontAlgn="ctr"/>
                      <a:r>
                        <a:rPr lang="en-US" sz="1400" b="0" i="0" u="none" strike="noStrike" dirty="0" err="1">
                          <a:latin typeface="Cambria"/>
                        </a:rPr>
                        <a:t>Hilsa</a:t>
                      </a:r>
                      <a:r>
                        <a:rPr lang="en-US" sz="1400" b="0" i="0" u="none" strike="noStrike" dirty="0">
                          <a:latin typeface="Cambria"/>
                        </a:rPr>
                        <a:t> shad</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251</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20</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381</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84</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12</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chemeClr val="tx1"/>
                          </a:solidFill>
                          <a:latin typeface="Cambria"/>
                        </a:rPr>
                        <a:t>20</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46</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7626">
                <a:tc>
                  <a:txBody>
                    <a:bodyPr/>
                    <a:lstStyle/>
                    <a:p>
                      <a:pPr algn="l" fontAlgn="ctr"/>
                      <a:r>
                        <a:rPr lang="en-US" sz="1400" b="0" i="0" u="none" strike="noStrike">
                          <a:latin typeface="Cambria"/>
                        </a:rPr>
                        <a:t>Other shads</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2349</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1163</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2353</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3107</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564</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chemeClr val="tx1"/>
                          </a:solidFill>
                          <a:latin typeface="Cambria"/>
                        </a:rPr>
                        <a:t>6637</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7286</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5622">
                <a:tc gridSpan="8">
                  <a:txBody>
                    <a:bodyPr/>
                    <a:lstStyle/>
                    <a:p>
                      <a:pPr algn="l" fontAlgn="ctr"/>
                      <a:r>
                        <a:rPr lang="en-US" sz="1400" b="1" i="0" u="none" strike="noStrike" dirty="0">
                          <a:solidFill>
                            <a:schemeClr val="tx1"/>
                          </a:solidFill>
                          <a:latin typeface="Cambria"/>
                        </a:rPr>
                        <a:t>Anchovies</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37626">
                <a:tc>
                  <a:txBody>
                    <a:bodyPr/>
                    <a:lstStyle/>
                    <a:p>
                      <a:pPr algn="l" fontAlgn="ctr"/>
                      <a:r>
                        <a:rPr lang="en-US" sz="1400" b="1" i="0" u="none" strike="noStrike" dirty="0" err="1">
                          <a:latin typeface="Cambria"/>
                        </a:rPr>
                        <a:t>Coilia</a:t>
                      </a:r>
                      <a:endParaRPr lang="en-US" sz="1400" b="1" i="0" u="none" strike="noStrike" dirty="0">
                        <a:latin typeface="Cambria"/>
                      </a:endParaRP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382</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2990</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1098</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1315</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394</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a:solidFill>
                            <a:schemeClr val="tx1"/>
                          </a:solidFill>
                          <a:latin typeface="Cambria"/>
                        </a:rPr>
                        <a:t>76</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2554</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237626">
                <a:tc>
                  <a:txBody>
                    <a:bodyPr/>
                    <a:lstStyle/>
                    <a:p>
                      <a:pPr algn="l" fontAlgn="ctr"/>
                      <a:r>
                        <a:rPr lang="en-US" sz="1400" b="1" i="0" u="none" strike="noStrike" dirty="0" err="1">
                          <a:latin typeface="Cambria"/>
                        </a:rPr>
                        <a:t>Setipinna</a:t>
                      </a:r>
                      <a:endParaRPr lang="en-US" sz="1400" b="1" i="0" u="none" strike="noStrike" dirty="0">
                        <a:latin typeface="Cambria"/>
                      </a:endParaRP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37</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600</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31</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291</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73</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a:solidFill>
                            <a:schemeClr val="tx1"/>
                          </a:solidFill>
                          <a:latin typeface="Cambria"/>
                        </a:rPr>
                        <a:t>58</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480</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237626">
                <a:tc>
                  <a:txBody>
                    <a:bodyPr/>
                    <a:lstStyle/>
                    <a:p>
                      <a:pPr algn="l" fontAlgn="ctr"/>
                      <a:r>
                        <a:rPr lang="en-US" sz="1400" b="1" i="0" u="none" strike="noStrike" dirty="0" err="1">
                          <a:latin typeface="Cambria"/>
                        </a:rPr>
                        <a:t>Stolephorus</a:t>
                      </a:r>
                      <a:endParaRPr lang="en-US" sz="1400" b="1" i="0" u="none" strike="noStrike" dirty="0">
                        <a:latin typeface="Cambria"/>
                      </a:endParaRP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8233</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9000</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11315</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9671</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8669</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a:solidFill>
                            <a:schemeClr val="tx1"/>
                          </a:solidFill>
                          <a:latin typeface="Cambria"/>
                        </a:rPr>
                        <a:t>6662</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9358</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237626">
                <a:tc>
                  <a:txBody>
                    <a:bodyPr/>
                    <a:lstStyle/>
                    <a:p>
                      <a:pPr algn="l" fontAlgn="ctr"/>
                      <a:r>
                        <a:rPr lang="en-US" sz="1400" b="1" i="0" u="none" strike="noStrike" dirty="0" err="1">
                          <a:latin typeface="Cambria"/>
                        </a:rPr>
                        <a:t>Thrissina</a:t>
                      </a:r>
                      <a:endParaRPr lang="en-US" sz="1400" b="1" i="0" u="none" strike="noStrike" dirty="0">
                        <a:latin typeface="Cambria"/>
                      </a:endParaRP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0</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0</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0</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22</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0</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 </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 </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237626">
                <a:tc>
                  <a:txBody>
                    <a:bodyPr/>
                    <a:lstStyle/>
                    <a:p>
                      <a:pPr algn="l" fontAlgn="ctr"/>
                      <a:r>
                        <a:rPr lang="en-US" sz="1400" b="1" i="0" u="none" strike="noStrike" dirty="0" err="1">
                          <a:latin typeface="Cambria"/>
                        </a:rPr>
                        <a:t>Thryssa</a:t>
                      </a:r>
                      <a:endParaRPr lang="en-US" sz="1400" b="1" i="0" u="none" strike="noStrike" dirty="0">
                        <a:latin typeface="Cambria"/>
                      </a:endParaRP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6738</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4494</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5794</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7016</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4113</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9169</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6787</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237626">
                <a:tc>
                  <a:txBody>
                    <a:bodyPr/>
                    <a:lstStyle/>
                    <a:p>
                      <a:pPr algn="l" fontAlgn="ctr"/>
                      <a:r>
                        <a:rPr lang="en-US" sz="1400" b="1" i="0" u="none" strike="noStrike" dirty="0">
                          <a:latin typeface="Cambria"/>
                        </a:rPr>
                        <a:t>Other clupeids</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ctr"/>
                      <a:r>
                        <a:rPr lang="en-US" sz="1600" b="1" i="0" u="none" strike="noStrike" dirty="0">
                          <a:latin typeface="Cambria"/>
                        </a:rPr>
                        <a:t>5029</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ctr"/>
                      <a:r>
                        <a:rPr lang="en-US" sz="1600" b="1" i="0" u="none" strike="noStrike" dirty="0">
                          <a:latin typeface="Cambria"/>
                        </a:rPr>
                        <a:t>13085</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ctr"/>
                      <a:r>
                        <a:rPr lang="en-US" sz="1600" b="1" i="0" u="none" strike="noStrike" dirty="0">
                          <a:latin typeface="Cambria"/>
                        </a:rPr>
                        <a:t>9559</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ctr"/>
                      <a:r>
                        <a:rPr lang="en-US" sz="1600" b="1" i="0" u="none" strike="noStrike" dirty="0">
                          <a:latin typeface="Cambria"/>
                        </a:rPr>
                        <a:t>13469</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ctr"/>
                      <a:r>
                        <a:rPr lang="en-US" sz="1600" b="1" i="0" u="none" strike="noStrike" dirty="0">
                          <a:latin typeface="Cambria"/>
                        </a:rPr>
                        <a:t>6795</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r>
                        <a:rPr lang="en-US" sz="1600" b="1" i="0" u="none" strike="noStrike" dirty="0">
                          <a:solidFill>
                            <a:schemeClr val="tx1"/>
                          </a:solidFill>
                          <a:latin typeface="Cambria"/>
                        </a:rPr>
                        <a:t>11865</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r>
                        <a:rPr lang="en-US" sz="1600" b="1" i="0" u="none" strike="noStrike" dirty="0">
                          <a:solidFill>
                            <a:schemeClr val="tx1"/>
                          </a:solidFill>
                          <a:latin typeface="Cambria"/>
                        </a:rPr>
                        <a:t>14918</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237626">
                <a:tc>
                  <a:txBody>
                    <a:bodyPr/>
                    <a:lstStyle/>
                    <a:p>
                      <a:pPr algn="l" fontAlgn="ctr"/>
                      <a:r>
                        <a:rPr lang="en-US" sz="1400" b="1" i="0" u="none" strike="noStrike" dirty="0">
                          <a:latin typeface="Cambria"/>
                        </a:rPr>
                        <a:t>BOMBAYDUCK</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0</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46</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27</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2</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28</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0</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 </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237626">
                <a:tc>
                  <a:txBody>
                    <a:bodyPr/>
                    <a:lstStyle/>
                    <a:p>
                      <a:pPr algn="l" fontAlgn="ctr"/>
                      <a:r>
                        <a:rPr lang="en-US" sz="1400" b="1" i="0" u="none" strike="noStrike" dirty="0">
                          <a:latin typeface="Cambria"/>
                        </a:rPr>
                        <a:t>LIZARD FISHES</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1963</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5188</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8220</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3325</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4561</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6676</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5051</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424246">
                <a:tc>
                  <a:txBody>
                    <a:bodyPr/>
                    <a:lstStyle/>
                    <a:p>
                      <a:pPr algn="l" fontAlgn="ctr"/>
                      <a:r>
                        <a:rPr lang="en-US" sz="1400" b="1" i="0" u="none" strike="noStrike" dirty="0">
                          <a:latin typeface="Cambria"/>
                        </a:rPr>
                        <a:t>HALF BEAKS &amp; FULL BEAKS</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711</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1100</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1214</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5152</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1714</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2238</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3616</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237626">
                <a:tc>
                  <a:txBody>
                    <a:bodyPr/>
                    <a:lstStyle/>
                    <a:p>
                      <a:pPr algn="l" fontAlgn="ctr"/>
                      <a:r>
                        <a:rPr lang="en-US" sz="1400" b="1" i="0" u="none" strike="noStrike" dirty="0">
                          <a:latin typeface="Cambria"/>
                        </a:rPr>
                        <a:t>FLYING FISHES</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605</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786</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3968</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1918</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2392</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1759</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3693</a:t>
                      </a:r>
                    </a:p>
                  </a:txBody>
                  <a:tcPr marL="8177" marR="98125" marT="8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04800" y="76201"/>
          <a:ext cx="8686798" cy="6749799"/>
        </p:xfrm>
        <a:graphic>
          <a:graphicData uri="http://schemas.openxmlformats.org/drawingml/2006/table">
            <a:tbl>
              <a:tblPr/>
              <a:tblGrid>
                <a:gridCol w="2201910"/>
                <a:gridCol w="819002"/>
                <a:gridCol w="872708"/>
                <a:gridCol w="939840"/>
                <a:gridCol w="886133"/>
                <a:gridCol w="886133"/>
                <a:gridCol w="1006970"/>
                <a:gridCol w="1074102"/>
              </a:tblGrid>
              <a:tr h="380999">
                <a:tc gridSpan="8">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400" b="1" i="0" u="none" strike="noStrike" dirty="0" err="1" smtClean="0">
                          <a:latin typeface="Cambria"/>
                        </a:rPr>
                        <a:t>Resourcewise</a:t>
                      </a:r>
                      <a:r>
                        <a:rPr lang="en-US" sz="1400" b="1" i="0" u="none" strike="noStrike" dirty="0" smtClean="0">
                          <a:latin typeface="Cambria"/>
                        </a:rPr>
                        <a:t> estimates of marine fish landings (in </a:t>
                      </a:r>
                      <a:r>
                        <a:rPr lang="en-US" sz="1400" b="1" i="0" u="none" strike="noStrike" dirty="0" err="1" smtClean="0">
                          <a:latin typeface="Cambria"/>
                        </a:rPr>
                        <a:t>tonnes</a:t>
                      </a:r>
                      <a:r>
                        <a:rPr lang="en-US" sz="1400" b="1" i="0" u="none" strike="noStrike" dirty="0" smtClean="0">
                          <a:latin typeface="Cambria"/>
                        </a:rPr>
                        <a:t>) in Tamil Nadu during 1985-2014</a:t>
                      </a:r>
                    </a:p>
                    <a:p>
                      <a:pPr algn="l" fontAlgn="ctr"/>
                      <a:endParaRPr lang="en-US" sz="900" b="1" i="0" u="none" strike="noStrike" dirty="0">
                        <a:latin typeface="Cambria"/>
                      </a:endParaRP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55640">
                <a:tc>
                  <a:txBody>
                    <a:bodyPr/>
                    <a:lstStyle/>
                    <a:p>
                      <a:pPr algn="l" fontAlgn="ctr"/>
                      <a:r>
                        <a:rPr lang="en-US" sz="1400" b="1" i="0" u="none" strike="noStrike" dirty="0">
                          <a:latin typeface="Cambria"/>
                        </a:rPr>
                        <a:t>Resources</a:t>
                      </a:r>
                    </a:p>
                  </a:txBody>
                  <a:tcPr marL="8177" marR="8177" marT="81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fontAlgn="ctr"/>
                      <a:r>
                        <a:rPr lang="en-US" sz="1400" b="1" i="0" u="none" strike="noStrike" dirty="0">
                          <a:latin typeface="Cambria"/>
                        </a:rPr>
                        <a:t>1985</a:t>
                      </a:r>
                    </a:p>
                  </a:txBody>
                  <a:tcPr marL="8177" marR="8177" marT="8177" marB="0" anchor="ctr">
                    <a:lnL w="6350" cap="flat" cmpd="sng" algn="ctr">
                      <a:solidFill>
                        <a:srgbClr val="000000"/>
                      </a:solidFill>
                      <a:prstDash val="solid"/>
                      <a:round/>
                      <a:headEnd type="none" w="med" len="med"/>
                      <a:tailEnd type="none" w="med" len="med"/>
                    </a:lnL>
                    <a:solidFill>
                      <a:schemeClr val="bg2">
                        <a:lumMod val="75000"/>
                      </a:schemeClr>
                    </a:solidFill>
                  </a:tcPr>
                </a:tc>
                <a:tc>
                  <a:txBody>
                    <a:bodyPr/>
                    <a:lstStyle/>
                    <a:p>
                      <a:pPr algn="ctr" fontAlgn="ctr"/>
                      <a:r>
                        <a:rPr lang="en-US" sz="1400" b="1" i="0" u="none" strike="noStrike" dirty="0">
                          <a:latin typeface="Cambria"/>
                        </a:rPr>
                        <a:t>1990</a:t>
                      </a:r>
                    </a:p>
                  </a:txBody>
                  <a:tcPr marL="8177" marR="8177" marT="8177" marB="0" anchor="ctr">
                    <a:solidFill>
                      <a:schemeClr val="bg2">
                        <a:lumMod val="75000"/>
                      </a:schemeClr>
                    </a:solidFill>
                  </a:tcPr>
                </a:tc>
                <a:tc>
                  <a:txBody>
                    <a:bodyPr/>
                    <a:lstStyle/>
                    <a:p>
                      <a:pPr algn="ctr" fontAlgn="ctr"/>
                      <a:r>
                        <a:rPr lang="en-US" sz="1400" b="1" i="0" u="none" strike="noStrike" dirty="0">
                          <a:latin typeface="Cambria"/>
                        </a:rPr>
                        <a:t>1995</a:t>
                      </a:r>
                    </a:p>
                  </a:txBody>
                  <a:tcPr marL="8177" marR="8177" marT="8177" marB="0" anchor="ctr">
                    <a:solidFill>
                      <a:schemeClr val="bg2">
                        <a:lumMod val="75000"/>
                      </a:schemeClr>
                    </a:solidFill>
                  </a:tcPr>
                </a:tc>
                <a:tc>
                  <a:txBody>
                    <a:bodyPr/>
                    <a:lstStyle/>
                    <a:p>
                      <a:pPr algn="ctr" fontAlgn="ctr"/>
                      <a:r>
                        <a:rPr lang="en-US" sz="1400" b="1" i="0" u="none" strike="noStrike" dirty="0">
                          <a:latin typeface="Cambria"/>
                        </a:rPr>
                        <a:t>2000</a:t>
                      </a:r>
                    </a:p>
                  </a:txBody>
                  <a:tcPr marL="8177" marR="8177" marT="8177" marB="0" anchor="ctr">
                    <a:solidFill>
                      <a:schemeClr val="bg2">
                        <a:lumMod val="75000"/>
                      </a:schemeClr>
                    </a:solidFill>
                  </a:tcPr>
                </a:tc>
                <a:tc>
                  <a:txBody>
                    <a:bodyPr/>
                    <a:lstStyle/>
                    <a:p>
                      <a:pPr algn="r" fontAlgn="ctr"/>
                      <a:r>
                        <a:rPr lang="en-US" sz="1400" b="1" i="0" u="none" strike="noStrike" dirty="0">
                          <a:latin typeface="Cambria"/>
                        </a:rPr>
                        <a:t>2004</a:t>
                      </a:r>
                    </a:p>
                  </a:txBody>
                  <a:tcPr marL="8177" marR="8177" marT="8177" marB="0" anchor="ctr">
                    <a:solidFill>
                      <a:schemeClr val="bg2">
                        <a:lumMod val="75000"/>
                      </a:schemeClr>
                    </a:solidFill>
                  </a:tcPr>
                </a:tc>
                <a:tc>
                  <a:txBody>
                    <a:bodyPr/>
                    <a:lstStyle/>
                    <a:p>
                      <a:pPr algn="ctr" fontAlgn="ctr"/>
                      <a:r>
                        <a:rPr lang="en-US" sz="1400" b="1" i="0" u="none" strike="noStrike" dirty="0">
                          <a:latin typeface="Cambria"/>
                        </a:rPr>
                        <a:t>2013</a:t>
                      </a:r>
                    </a:p>
                  </a:txBody>
                  <a:tcPr marL="8177" marR="8177" marT="8177" marB="0" anchor="ctr">
                    <a:solidFill>
                      <a:schemeClr val="bg2">
                        <a:lumMod val="75000"/>
                      </a:schemeClr>
                    </a:solidFill>
                  </a:tcPr>
                </a:tc>
                <a:tc>
                  <a:txBody>
                    <a:bodyPr/>
                    <a:lstStyle/>
                    <a:p>
                      <a:pPr algn="ctr" fontAlgn="ctr"/>
                      <a:r>
                        <a:rPr lang="en-US" sz="1400" b="1" i="0" u="none" strike="noStrike" dirty="0">
                          <a:latin typeface="Cambria"/>
                        </a:rPr>
                        <a:t>2014</a:t>
                      </a:r>
                    </a:p>
                  </a:txBody>
                  <a:tcPr marL="8177" marR="8177" marT="8177" marB="0" anchor="ctr">
                    <a:solidFill>
                      <a:schemeClr val="bg2">
                        <a:lumMod val="75000"/>
                      </a:schemeClr>
                    </a:solidFill>
                  </a:tcPr>
                </a:tc>
              </a:tr>
              <a:tr h="254715">
                <a:tc gridSpan="8">
                  <a:txBody>
                    <a:bodyPr/>
                    <a:lstStyle/>
                    <a:p>
                      <a:pPr algn="l" fontAlgn="ctr"/>
                      <a:r>
                        <a:rPr lang="en-US" sz="1400" b="1" i="0" u="none" strike="noStrike" dirty="0">
                          <a:latin typeface="Cambria"/>
                        </a:rPr>
                        <a:t>PERCHES</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54715">
                <a:tc>
                  <a:txBody>
                    <a:bodyPr/>
                    <a:lstStyle/>
                    <a:p>
                      <a:pPr algn="l" fontAlgn="ctr"/>
                      <a:r>
                        <a:rPr lang="en-US" sz="1400" b="0" i="0" u="none" strike="noStrike" dirty="0">
                          <a:latin typeface="Cambria"/>
                        </a:rPr>
                        <a:t>Rock cods</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1785</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988</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2747</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3310</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3337</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2383</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chemeClr val="tx1"/>
                          </a:solidFill>
                          <a:latin typeface="Cambria"/>
                        </a:rPr>
                        <a:t>1973</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4715">
                <a:tc>
                  <a:txBody>
                    <a:bodyPr/>
                    <a:lstStyle/>
                    <a:p>
                      <a:pPr algn="l" fontAlgn="ctr"/>
                      <a:r>
                        <a:rPr lang="en-US" sz="1400" b="0" i="0" u="none" strike="noStrike" dirty="0">
                          <a:latin typeface="Cambria"/>
                        </a:rPr>
                        <a:t>Snappers</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936</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581</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1663</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2355</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4155</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3223</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4405</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4715">
                <a:tc>
                  <a:txBody>
                    <a:bodyPr/>
                    <a:lstStyle/>
                    <a:p>
                      <a:pPr algn="l" fontAlgn="ctr"/>
                      <a:r>
                        <a:rPr lang="en-US" sz="1400" b="0" i="0" u="none" strike="noStrike" dirty="0">
                          <a:latin typeface="Cambria"/>
                        </a:rPr>
                        <a:t>Pig-face breams</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1951</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3545</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8835</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9939</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10111</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chemeClr val="tx1"/>
                          </a:solidFill>
                          <a:latin typeface="Cambria"/>
                        </a:rPr>
                        <a:t>9197</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11560</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4715">
                <a:tc>
                  <a:txBody>
                    <a:bodyPr/>
                    <a:lstStyle/>
                    <a:p>
                      <a:pPr algn="l" fontAlgn="ctr"/>
                      <a:r>
                        <a:rPr lang="en-US" sz="1400" b="0" i="0" u="none" strike="noStrike">
                          <a:latin typeface="Cambria"/>
                        </a:rPr>
                        <a:t>Threadfin breams</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2783</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11290</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12564</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3250</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4728</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chemeClr val="tx1"/>
                          </a:solidFill>
                          <a:latin typeface="Cambria"/>
                        </a:rPr>
                        <a:t>13668</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chemeClr val="tx1"/>
                          </a:solidFill>
                          <a:latin typeface="Cambria"/>
                        </a:rPr>
                        <a:t>10580</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4715">
                <a:tc>
                  <a:txBody>
                    <a:bodyPr/>
                    <a:lstStyle/>
                    <a:p>
                      <a:pPr algn="l" fontAlgn="ctr"/>
                      <a:r>
                        <a:rPr lang="en-US" sz="1400" b="0" i="0" u="none" strike="noStrike" dirty="0">
                          <a:latin typeface="Cambria"/>
                        </a:rPr>
                        <a:t>Other perches</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4645</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5700</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11780</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9332</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9876</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chemeClr val="tx1"/>
                          </a:solidFill>
                          <a:latin typeface="Cambria"/>
                        </a:rPr>
                        <a:t>20737</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18291</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4715">
                <a:tc>
                  <a:txBody>
                    <a:bodyPr/>
                    <a:lstStyle/>
                    <a:p>
                      <a:pPr algn="l" fontAlgn="ctr"/>
                      <a:r>
                        <a:rPr lang="en-US" sz="1400" b="1" i="0" u="none" strike="noStrike" dirty="0">
                          <a:latin typeface="Cambria"/>
                        </a:rPr>
                        <a:t>GOATFISHES</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2171</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9897</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4846</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6835</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5885</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10671</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9321</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254715">
                <a:tc>
                  <a:txBody>
                    <a:bodyPr/>
                    <a:lstStyle/>
                    <a:p>
                      <a:pPr algn="l" fontAlgn="ctr"/>
                      <a:r>
                        <a:rPr lang="en-US" sz="1400" b="0" i="0" u="none" strike="noStrike">
                          <a:latin typeface="Cambria"/>
                        </a:rPr>
                        <a:t>THREADFINS</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397</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869</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601</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572</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486</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2935</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2002</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4715">
                <a:tc>
                  <a:txBody>
                    <a:bodyPr/>
                    <a:lstStyle/>
                    <a:p>
                      <a:pPr algn="l" fontAlgn="ctr"/>
                      <a:r>
                        <a:rPr lang="en-US" sz="1400" b="1" i="0" u="none" strike="noStrike" dirty="0">
                          <a:latin typeface="Cambria"/>
                        </a:rPr>
                        <a:t>CROAKERS</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7840</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12347</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15537</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10605</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7859</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14885</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12715</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254715">
                <a:tc>
                  <a:txBody>
                    <a:bodyPr/>
                    <a:lstStyle/>
                    <a:p>
                      <a:pPr algn="l" fontAlgn="ctr"/>
                      <a:r>
                        <a:rPr lang="en-US" sz="1400" b="1" i="0" u="none" strike="noStrike" dirty="0">
                          <a:latin typeface="Cambria"/>
                        </a:rPr>
                        <a:t>RIBBON FISHES</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7892</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3077</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2369</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4507</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3941</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4936</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5943</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254715">
                <a:tc gridSpan="8">
                  <a:txBody>
                    <a:bodyPr/>
                    <a:lstStyle/>
                    <a:p>
                      <a:pPr algn="l" fontAlgn="ctr"/>
                      <a:r>
                        <a:rPr lang="en-US" sz="1200" b="1" i="0" u="none" strike="noStrike" dirty="0">
                          <a:solidFill>
                            <a:schemeClr val="tx1"/>
                          </a:solidFill>
                          <a:latin typeface="Cambria"/>
                        </a:rPr>
                        <a:t>CARANGIDS</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54715">
                <a:tc>
                  <a:txBody>
                    <a:bodyPr/>
                    <a:lstStyle/>
                    <a:p>
                      <a:pPr algn="l" fontAlgn="ctr"/>
                      <a:r>
                        <a:rPr lang="en-US" sz="1400" b="1" i="0" u="none" strike="noStrike" dirty="0">
                          <a:latin typeface="Cambria"/>
                        </a:rPr>
                        <a:t>Horse Mackerel</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r" fontAlgn="ctr"/>
                      <a:r>
                        <a:rPr lang="en-US" sz="1600" b="1" i="0" u="none" strike="noStrike" dirty="0">
                          <a:latin typeface="Cambria"/>
                        </a:rPr>
                        <a:t>99</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r" fontAlgn="ctr"/>
                      <a:r>
                        <a:rPr lang="en-US" sz="1600" b="1" i="0" u="none" strike="noStrike" dirty="0">
                          <a:latin typeface="Cambria"/>
                        </a:rPr>
                        <a:t>36</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r" fontAlgn="ctr"/>
                      <a:r>
                        <a:rPr lang="en-US" sz="1600" b="1" i="0" u="none" strike="noStrike" dirty="0">
                          <a:latin typeface="Cambria"/>
                        </a:rPr>
                        <a:t>309</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r" fontAlgn="ctr"/>
                      <a:r>
                        <a:rPr lang="en-US" sz="1600" b="1" i="0" u="none" strike="noStrike" dirty="0">
                          <a:latin typeface="Cambria"/>
                        </a:rPr>
                        <a:t>716</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r" fontAlgn="ctr"/>
                      <a:r>
                        <a:rPr lang="en-US" sz="1600" b="1" i="0" u="none" strike="noStrike" dirty="0">
                          <a:latin typeface="Cambria"/>
                        </a:rPr>
                        <a:t>480</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r" fontAlgn="b"/>
                      <a:r>
                        <a:rPr lang="en-US" sz="1600" b="1" i="0" u="none" strike="noStrike" dirty="0">
                          <a:solidFill>
                            <a:schemeClr val="tx1"/>
                          </a:solidFill>
                          <a:latin typeface="Cambria"/>
                        </a:rPr>
                        <a:t>1009</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r" fontAlgn="b"/>
                      <a:r>
                        <a:rPr lang="en-US" sz="1600" b="1" i="0" u="none" strike="noStrike" dirty="0">
                          <a:solidFill>
                            <a:schemeClr val="tx1"/>
                          </a:solidFill>
                          <a:latin typeface="Cambria"/>
                        </a:rPr>
                        <a:t>2041</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60000"/>
                        <a:lumOff val="40000"/>
                      </a:schemeClr>
                    </a:solidFill>
                  </a:tcPr>
                </a:tc>
              </a:tr>
              <a:tr h="254715">
                <a:tc>
                  <a:txBody>
                    <a:bodyPr/>
                    <a:lstStyle/>
                    <a:p>
                      <a:pPr algn="l" fontAlgn="ctr"/>
                      <a:r>
                        <a:rPr lang="en-US" sz="1400" b="0" i="0" u="none" strike="noStrike" dirty="0">
                          <a:latin typeface="Cambria"/>
                        </a:rPr>
                        <a:t>Scads</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238</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7889</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3160</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1060</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3107</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chemeClr val="tx1"/>
                          </a:solidFill>
                          <a:latin typeface="Cambria"/>
                        </a:rPr>
                        <a:t>14819</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12821</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4715">
                <a:tc>
                  <a:txBody>
                    <a:bodyPr/>
                    <a:lstStyle/>
                    <a:p>
                      <a:pPr algn="l" fontAlgn="ctr"/>
                      <a:r>
                        <a:rPr lang="en-US" sz="1400" b="1" i="0" u="none" strike="noStrike" dirty="0">
                          <a:latin typeface="Cambria"/>
                        </a:rPr>
                        <a:t>Leather-jackets</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2797</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690</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963</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1053</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a:latin typeface="Cambria"/>
                        </a:rPr>
                        <a:t>2963</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2183</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1720</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254715">
                <a:tc>
                  <a:txBody>
                    <a:bodyPr/>
                    <a:lstStyle/>
                    <a:p>
                      <a:pPr algn="l" fontAlgn="ctr"/>
                      <a:r>
                        <a:rPr lang="en-US" sz="1400" b="0" i="0" u="none" strike="noStrike" dirty="0">
                          <a:latin typeface="Cambria"/>
                        </a:rPr>
                        <a:t>Other carangids</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10193</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14547</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18715</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16728</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19765</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19932</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19364</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4715">
                <a:tc>
                  <a:txBody>
                    <a:bodyPr/>
                    <a:lstStyle/>
                    <a:p>
                      <a:pPr algn="l" fontAlgn="ctr"/>
                      <a:r>
                        <a:rPr lang="en-US" sz="1400" b="0" i="0" u="none" strike="noStrike">
                          <a:latin typeface="Cambria"/>
                        </a:rPr>
                        <a:t>SILVERBELLIES</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37407</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37913</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48927</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33569</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32789</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chemeClr val="tx1"/>
                          </a:solidFill>
                          <a:latin typeface="Cambria"/>
                        </a:rPr>
                        <a:t>78244</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82049</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4715">
                <a:tc>
                  <a:txBody>
                    <a:bodyPr/>
                    <a:lstStyle/>
                    <a:p>
                      <a:pPr algn="l" fontAlgn="ctr"/>
                      <a:r>
                        <a:rPr lang="en-US" sz="1400" b="1" i="0" u="none" strike="noStrike" dirty="0">
                          <a:latin typeface="Cambria"/>
                        </a:rPr>
                        <a:t>BIG-JAWED JUMPER</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611</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633</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521</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304</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245</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382</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110</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254715">
                <a:tc gridSpan="8">
                  <a:txBody>
                    <a:bodyPr/>
                    <a:lstStyle/>
                    <a:p>
                      <a:pPr algn="l" fontAlgn="ctr"/>
                      <a:r>
                        <a:rPr lang="en-US" sz="1200" b="1" i="0" u="none" strike="noStrike" dirty="0">
                          <a:solidFill>
                            <a:schemeClr val="tx1"/>
                          </a:solidFill>
                          <a:latin typeface="Cambria"/>
                        </a:rPr>
                        <a:t>POMFRETS</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54715">
                <a:tc>
                  <a:txBody>
                    <a:bodyPr/>
                    <a:lstStyle/>
                    <a:p>
                      <a:pPr algn="l" fontAlgn="ctr"/>
                      <a:r>
                        <a:rPr lang="en-US" sz="1400" b="1" i="0" u="none" strike="noStrike" dirty="0">
                          <a:latin typeface="Cambria"/>
                        </a:rPr>
                        <a:t>Black </a:t>
                      </a:r>
                      <a:r>
                        <a:rPr lang="en-US" sz="1400" b="1" i="0" u="none" strike="noStrike" dirty="0" err="1">
                          <a:latin typeface="Cambria"/>
                        </a:rPr>
                        <a:t>pomfret</a:t>
                      </a:r>
                      <a:endParaRPr lang="en-US" sz="1400" b="1" i="0" u="none" strike="noStrike" dirty="0">
                        <a:latin typeface="Cambria"/>
                      </a:endParaRP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185</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395</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1576</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1368</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1600" b="1" i="0" u="none" strike="noStrike" dirty="0">
                          <a:latin typeface="Cambria"/>
                        </a:rPr>
                        <a:t>817</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572</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1600" b="1" i="0" u="none" strike="noStrike" dirty="0">
                          <a:solidFill>
                            <a:schemeClr val="tx1"/>
                          </a:solidFill>
                          <a:latin typeface="Cambria"/>
                        </a:rPr>
                        <a:t>662</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254715">
                <a:tc>
                  <a:txBody>
                    <a:bodyPr/>
                    <a:lstStyle/>
                    <a:p>
                      <a:pPr algn="l" fontAlgn="ctr"/>
                      <a:r>
                        <a:rPr lang="en-US" sz="1400" b="0" i="0" u="none" strike="noStrike" dirty="0">
                          <a:latin typeface="Cambria"/>
                        </a:rPr>
                        <a:t>Silver </a:t>
                      </a:r>
                      <a:r>
                        <a:rPr lang="en-US" sz="1400" b="0" i="0" u="none" strike="noStrike" dirty="0" err="1">
                          <a:latin typeface="Cambria"/>
                        </a:rPr>
                        <a:t>pomfret</a:t>
                      </a:r>
                      <a:endParaRPr lang="en-US" sz="1400" b="0" i="0" u="none" strike="noStrike" dirty="0">
                        <a:latin typeface="Cambria"/>
                      </a:endParaRP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151</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924</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1824</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1374</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1698</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chemeClr val="tx1"/>
                          </a:solidFill>
                          <a:latin typeface="Cambria"/>
                        </a:rPr>
                        <a:t>3266</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2577</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4715">
                <a:tc>
                  <a:txBody>
                    <a:bodyPr/>
                    <a:lstStyle/>
                    <a:p>
                      <a:pPr algn="l" fontAlgn="ctr"/>
                      <a:r>
                        <a:rPr lang="en-US" sz="1400" b="0" i="0" u="none" strike="noStrike">
                          <a:latin typeface="Cambria"/>
                        </a:rPr>
                        <a:t>Chinese pomfret</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2</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4</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15</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2</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106</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a:solidFill>
                            <a:schemeClr val="tx1"/>
                          </a:solidFill>
                          <a:latin typeface="Cambria"/>
                        </a:rPr>
                        <a:t>43</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30</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4715">
                <a:tc gridSpan="8">
                  <a:txBody>
                    <a:bodyPr/>
                    <a:lstStyle/>
                    <a:p>
                      <a:pPr algn="l" fontAlgn="ctr"/>
                      <a:r>
                        <a:rPr lang="en-US" sz="1200" b="1" i="0" u="none" strike="noStrike" dirty="0">
                          <a:solidFill>
                            <a:schemeClr val="tx1"/>
                          </a:solidFill>
                          <a:latin typeface="Cambria"/>
                        </a:rPr>
                        <a:t>MACKERELS</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54715">
                <a:tc>
                  <a:txBody>
                    <a:bodyPr/>
                    <a:lstStyle/>
                    <a:p>
                      <a:pPr algn="l" fontAlgn="ctr"/>
                      <a:r>
                        <a:rPr lang="en-US" sz="1400" b="0" i="0" u="none" strike="noStrike">
                          <a:latin typeface="Cambria"/>
                        </a:rPr>
                        <a:t>Indian mackerel</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6080</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6956</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23261</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10799</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20058</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14621</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19346</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4715">
                <a:tc>
                  <a:txBody>
                    <a:bodyPr/>
                    <a:lstStyle/>
                    <a:p>
                      <a:pPr algn="l" fontAlgn="ctr"/>
                      <a:r>
                        <a:rPr lang="en-US" sz="1400" b="0" i="0" u="none" strike="noStrike" dirty="0">
                          <a:latin typeface="Cambria"/>
                        </a:rPr>
                        <a:t>Other mackerels</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0</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22</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3</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dirty="0">
                          <a:latin typeface="Cambria"/>
                        </a:rPr>
                        <a:t>0</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600" b="0" i="0" u="none" strike="noStrike">
                          <a:latin typeface="Cambria"/>
                        </a:rPr>
                        <a:t>0</a:t>
                      </a:r>
                    </a:p>
                  </a:txBody>
                  <a:tcPr marL="7376" marR="7376" marT="73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0</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a:solidFill>
                            <a:schemeClr val="tx1"/>
                          </a:solidFill>
                          <a:latin typeface="Cambria"/>
                        </a:rPr>
                        <a:t>17</a:t>
                      </a:r>
                    </a:p>
                  </a:txBody>
                  <a:tcPr marL="7376" marR="88508" marT="73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228602" y="0"/>
          <a:ext cx="8686800" cy="6815497"/>
        </p:xfrm>
        <a:graphic>
          <a:graphicData uri="http://schemas.openxmlformats.org/drawingml/2006/table">
            <a:tbl>
              <a:tblPr/>
              <a:tblGrid>
                <a:gridCol w="1553282"/>
                <a:gridCol w="1024843"/>
                <a:gridCol w="1024843"/>
                <a:gridCol w="1024843"/>
                <a:gridCol w="1024843"/>
                <a:gridCol w="1024843"/>
                <a:gridCol w="1024843"/>
                <a:gridCol w="984460"/>
              </a:tblGrid>
              <a:tr h="457199">
                <a:tc gridSpan="8">
                  <a:txBody>
                    <a:bodyPr/>
                    <a:lstStyle/>
                    <a:p>
                      <a:pPr algn="ctr" fontAlgn="ctr"/>
                      <a:r>
                        <a:rPr lang="en-US" sz="1600" b="1" i="0" u="none" strike="noStrike" dirty="0" err="1">
                          <a:latin typeface="Cambria"/>
                        </a:rPr>
                        <a:t>Resourcewise</a:t>
                      </a:r>
                      <a:r>
                        <a:rPr lang="en-US" sz="1600" b="1" i="0" u="none" strike="noStrike" dirty="0">
                          <a:latin typeface="Cambria"/>
                        </a:rPr>
                        <a:t> estimates of marine fish landings (in </a:t>
                      </a:r>
                      <a:r>
                        <a:rPr lang="en-US" sz="1600" b="1" i="0" u="none" strike="noStrike" dirty="0" err="1">
                          <a:latin typeface="Cambria"/>
                        </a:rPr>
                        <a:t>tonnes</a:t>
                      </a:r>
                      <a:r>
                        <a:rPr lang="en-US" sz="1600" b="1" i="0" u="none" strike="noStrike" dirty="0">
                          <a:latin typeface="Cambria"/>
                        </a:rPr>
                        <a:t>) in Tamil Nadu during 1985-2014</a:t>
                      </a:r>
                    </a:p>
                  </a:txBody>
                  <a:tcPr marL="9381" marR="9381" marT="9381"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8109">
                <a:tc>
                  <a:txBody>
                    <a:bodyPr/>
                    <a:lstStyle/>
                    <a:p>
                      <a:pPr algn="l" fontAlgn="ctr"/>
                      <a:r>
                        <a:rPr lang="en-US" sz="1600" b="1" i="0" u="none" strike="noStrike" dirty="0">
                          <a:latin typeface="Cambria"/>
                        </a:rPr>
                        <a:t>Resources</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ctr" fontAlgn="ctr"/>
                      <a:r>
                        <a:rPr lang="en-US" sz="2000" b="1" i="0" u="none" strike="noStrike" dirty="0">
                          <a:latin typeface="Cambria"/>
                        </a:rPr>
                        <a:t>1985</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ctr" fontAlgn="ctr"/>
                      <a:r>
                        <a:rPr lang="en-US" sz="2000" b="1" i="0" u="none" strike="noStrike">
                          <a:latin typeface="Cambria"/>
                        </a:rPr>
                        <a:t>1990</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ctr" fontAlgn="ctr"/>
                      <a:r>
                        <a:rPr lang="en-US" sz="2000" b="1" i="0" u="none" strike="noStrike">
                          <a:latin typeface="Cambria"/>
                        </a:rPr>
                        <a:t>1995</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ctr" fontAlgn="ctr"/>
                      <a:r>
                        <a:rPr lang="en-US" sz="2000" b="1" i="0" u="none" strike="noStrike">
                          <a:latin typeface="Cambria"/>
                        </a:rPr>
                        <a:t>2000</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sz="2000" b="1" i="0" u="none" strike="noStrike">
                          <a:latin typeface="Cambria"/>
                        </a:rPr>
                        <a:t>2004</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ctr" fontAlgn="ctr"/>
                      <a:r>
                        <a:rPr lang="en-US" sz="2000" b="1" i="0" u="none" strike="noStrike">
                          <a:latin typeface="Cambria"/>
                        </a:rPr>
                        <a:t>2013</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ctr" fontAlgn="ctr"/>
                      <a:r>
                        <a:rPr lang="en-US" sz="2000" b="1" i="0" u="none" strike="noStrike">
                          <a:latin typeface="Cambria"/>
                        </a:rPr>
                        <a:t>2014</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r>
              <a:tr h="310331">
                <a:tc gridSpan="8">
                  <a:txBody>
                    <a:bodyPr/>
                    <a:lstStyle/>
                    <a:p>
                      <a:pPr algn="l" fontAlgn="ctr"/>
                      <a:r>
                        <a:rPr lang="en-US" sz="1400" b="1" i="0" u="none" strike="noStrike" dirty="0">
                          <a:latin typeface="Cambria"/>
                        </a:rPr>
                        <a:t>SEER FISHES</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8109">
                <a:tc>
                  <a:txBody>
                    <a:bodyPr/>
                    <a:lstStyle/>
                    <a:p>
                      <a:pPr algn="l" fontAlgn="ctr"/>
                      <a:r>
                        <a:rPr lang="en-US" sz="1600" b="1" i="0" u="none" strike="noStrike" dirty="0">
                          <a:latin typeface="Cambria"/>
                        </a:rPr>
                        <a:t>S. </a:t>
                      </a:r>
                      <a:r>
                        <a:rPr lang="en-US" sz="1600" b="1" i="0" u="none" strike="noStrike" dirty="0" err="1">
                          <a:latin typeface="Cambria"/>
                        </a:rPr>
                        <a:t>commersoni</a:t>
                      </a:r>
                      <a:endParaRPr lang="en-US" sz="1600" b="1" i="0" u="none" strike="noStrike" dirty="0">
                        <a:latin typeface="Cambria"/>
                      </a:endParaRP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a:latin typeface="Cambria"/>
                        </a:rPr>
                        <a:t>2524</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dirty="0">
                          <a:latin typeface="Cambria"/>
                        </a:rPr>
                        <a:t>2933</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dirty="0">
                          <a:latin typeface="Cambria"/>
                        </a:rPr>
                        <a:t>4961</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a:latin typeface="Cambria"/>
                        </a:rPr>
                        <a:t>12835</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a:latin typeface="Cambria"/>
                        </a:rPr>
                        <a:t>6671</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2000" b="1" i="0" u="none" strike="noStrike" dirty="0">
                          <a:solidFill>
                            <a:schemeClr val="tx1"/>
                          </a:solidFill>
                          <a:latin typeface="Cambria"/>
                        </a:rPr>
                        <a:t>4429</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2000" b="1" i="0" u="none" strike="noStrike">
                          <a:solidFill>
                            <a:schemeClr val="tx1"/>
                          </a:solidFill>
                          <a:latin typeface="Cambria"/>
                        </a:rPr>
                        <a:t>5691</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308109">
                <a:tc>
                  <a:txBody>
                    <a:bodyPr/>
                    <a:lstStyle/>
                    <a:p>
                      <a:pPr algn="l" fontAlgn="ctr"/>
                      <a:r>
                        <a:rPr lang="en-US" sz="1600" b="1" i="0" u="none" strike="noStrike" dirty="0">
                          <a:latin typeface="Cambria"/>
                        </a:rPr>
                        <a:t>S. </a:t>
                      </a:r>
                      <a:r>
                        <a:rPr lang="en-US" sz="1600" b="1" i="0" u="none" strike="noStrike" dirty="0" err="1">
                          <a:latin typeface="Cambria"/>
                        </a:rPr>
                        <a:t>guttatus</a:t>
                      </a:r>
                      <a:endParaRPr lang="en-US" sz="1600" b="1" i="0" u="none" strike="noStrike" dirty="0">
                        <a:latin typeface="Cambria"/>
                      </a:endParaRP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dirty="0">
                          <a:latin typeface="Cambria"/>
                        </a:rPr>
                        <a:t>763</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dirty="0">
                          <a:latin typeface="Cambria"/>
                        </a:rPr>
                        <a:t>202</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a:latin typeface="Cambria"/>
                        </a:rPr>
                        <a:t>757</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dirty="0">
                          <a:latin typeface="Cambria"/>
                        </a:rPr>
                        <a:t>168</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a:latin typeface="Cambria"/>
                        </a:rPr>
                        <a:t>113</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2000" b="1" i="0" u="none" strike="noStrike" dirty="0">
                          <a:solidFill>
                            <a:schemeClr val="tx1"/>
                          </a:solidFill>
                          <a:latin typeface="Cambria"/>
                        </a:rPr>
                        <a:t>727</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2000" b="1" i="0" u="none" strike="noStrike" dirty="0">
                          <a:solidFill>
                            <a:schemeClr val="tx1"/>
                          </a:solidFill>
                          <a:latin typeface="Cambria"/>
                        </a:rPr>
                        <a:t>346</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308109">
                <a:tc>
                  <a:txBody>
                    <a:bodyPr/>
                    <a:lstStyle/>
                    <a:p>
                      <a:pPr algn="l" fontAlgn="ctr"/>
                      <a:r>
                        <a:rPr lang="en-US" sz="1600" b="1" i="0" u="none" strike="noStrike" dirty="0">
                          <a:latin typeface="Cambria"/>
                        </a:rPr>
                        <a:t>S. </a:t>
                      </a:r>
                      <a:r>
                        <a:rPr lang="en-US" sz="1600" b="1" i="0" u="none" strike="noStrike" dirty="0" err="1">
                          <a:latin typeface="Cambria"/>
                        </a:rPr>
                        <a:t>lineolatus</a:t>
                      </a:r>
                      <a:endParaRPr lang="en-US" sz="1600" b="1" i="0" u="none" strike="noStrike" dirty="0">
                        <a:latin typeface="Cambria"/>
                      </a:endParaRP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dirty="0">
                          <a:latin typeface="Cambria"/>
                        </a:rPr>
                        <a:t>22</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dirty="0">
                          <a:latin typeface="Cambria"/>
                        </a:rPr>
                        <a:t>2</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a:latin typeface="Cambria"/>
                        </a:rPr>
                        <a:t>24</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dirty="0">
                          <a:latin typeface="Cambria"/>
                        </a:rPr>
                        <a:t>51</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a:latin typeface="Cambria"/>
                        </a:rPr>
                        <a:t>1</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2000" b="1" i="0" u="none" strike="noStrike">
                          <a:solidFill>
                            <a:schemeClr val="tx1"/>
                          </a:solidFill>
                          <a:latin typeface="Cambria"/>
                        </a:rPr>
                        <a:t>0</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2000" b="1" i="0" u="none" strike="noStrike" dirty="0">
                          <a:solidFill>
                            <a:schemeClr val="tx1"/>
                          </a:solidFill>
                          <a:latin typeface="Cambria"/>
                        </a:rPr>
                        <a:t>12</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487455">
                <a:tc>
                  <a:txBody>
                    <a:bodyPr/>
                    <a:lstStyle/>
                    <a:p>
                      <a:pPr algn="l" fontAlgn="ctr"/>
                      <a:r>
                        <a:rPr lang="en-US" sz="1400" b="1" i="0" u="none" strike="noStrike" dirty="0" err="1">
                          <a:latin typeface="Cambria"/>
                        </a:rPr>
                        <a:t>Acanthocybium</a:t>
                      </a:r>
                      <a:r>
                        <a:rPr lang="en-US" sz="1400" b="1" i="0" u="none" strike="noStrike" dirty="0">
                          <a:latin typeface="Cambria"/>
                        </a:rPr>
                        <a:t> spp.</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a:latin typeface="Cambria"/>
                        </a:rPr>
                        <a:t>0</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dirty="0">
                          <a:latin typeface="Cambria"/>
                        </a:rPr>
                        <a:t>0</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dirty="0">
                          <a:latin typeface="Cambria"/>
                        </a:rPr>
                        <a:t>0</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dirty="0">
                          <a:latin typeface="Cambria"/>
                        </a:rPr>
                        <a:t>2</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dirty="0">
                          <a:latin typeface="Cambria"/>
                        </a:rPr>
                        <a:t>19</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2000" b="1" i="0" u="none" strike="noStrike" dirty="0">
                          <a:solidFill>
                            <a:schemeClr val="tx1"/>
                          </a:solidFill>
                          <a:latin typeface="Cambria"/>
                        </a:rPr>
                        <a:t>12</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2000" b="1" i="0" u="none" strike="noStrike" dirty="0">
                          <a:solidFill>
                            <a:schemeClr val="tx1"/>
                          </a:solidFill>
                          <a:latin typeface="Cambria"/>
                        </a:rPr>
                        <a:t>90</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268014">
                <a:tc gridSpan="8">
                  <a:txBody>
                    <a:bodyPr/>
                    <a:lstStyle/>
                    <a:p>
                      <a:pPr algn="l" fontAlgn="ctr"/>
                      <a:r>
                        <a:rPr lang="en-US" sz="1400" b="1" i="0" u="none" strike="noStrike" dirty="0">
                          <a:solidFill>
                            <a:schemeClr val="tx1"/>
                          </a:solidFill>
                          <a:latin typeface="Cambria"/>
                        </a:rPr>
                        <a:t>TUNNIES</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8109">
                <a:tc>
                  <a:txBody>
                    <a:bodyPr/>
                    <a:lstStyle/>
                    <a:p>
                      <a:pPr algn="l" fontAlgn="ctr"/>
                      <a:r>
                        <a:rPr lang="en-US" sz="1600" b="0" i="0" u="none" strike="noStrike">
                          <a:latin typeface="Cambria"/>
                        </a:rPr>
                        <a:t>E. affinis</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783</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2308</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dirty="0">
                          <a:latin typeface="Cambria"/>
                        </a:rPr>
                        <a:t>2259</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4110</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dirty="0">
                          <a:latin typeface="Cambria"/>
                        </a:rPr>
                        <a:t>3787</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a:solidFill>
                            <a:schemeClr val="tx1"/>
                          </a:solidFill>
                          <a:latin typeface="Cambria"/>
                        </a:rPr>
                        <a:t>9649</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dirty="0">
                          <a:solidFill>
                            <a:schemeClr val="tx1"/>
                          </a:solidFill>
                          <a:latin typeface="Cambria"/>
                        </a:rPr>
                        <a:t>5901</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8109">
                <a:tc>
                  <a:txBody>
                    <a:bodyPr/>
                    <a:lstStyle/>
                    <a:p>
                      <a:pPr algn="l" fontAlgn="ctr"/>
                      <a:r>
                        <a:rPr lang="en-US" sz="1600" b="0" i="0" u="none" strike="noStrike">
                          <a:latin typeface="Cambria"/>
                        </a:rPr>
                        <a:t>Auxis. Spp</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47</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331</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707</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902</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500</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dirty="0">
                          <a:solidFill>
                            <a:schemeClr val="tx1"/>
                          </a:solidFill>
                          <a:latin typeface="Cambria"/>
                        </a:rPr>
                        <a:t>1740</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dirty="0">
                          <a:solidFill>
                            <a:schemeClr val="tx1"/>
                          </a:solidFill>
                          <a:latin typeface="Cambria"/>
                        </a:rPr>
                        <a:t>1588</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8109">
                <a:tc>
                  <a:txBody>
                    <a:bodyPr/>
                    <a:lstStyle/>
                    <a:p>
                      <a:pPr algn="l" fontAlgn="ctr"/>
                      <a:r>
                        <a:rPr lang="en-US" sz="1600" b="0" i="0" u="none" strike="noStrike">
                          <a:latin typeface="Cambria"/>
                        </a:rPr>
                        <a:t>K. pelamis</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13</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dirty="0">
                          <a:latin typeface="Cambria"/>
                        </a:rPr>
                        <a:t>54</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dirty="0">
                          <a:latin typeface="Cambria"/>
                        </a:rPr>
                        <a:t>22</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1817</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464</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a:solidFill>
                            <a:schemeClr val="tx1"/>
                          </a:solidFill>
                          <a:latin typeface="Cambria"/>
                        </a:rPr>
                        <a:t>2270</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dirty="0">
                          <a:solidFill>
                            <a:schemeClr val="tx1"/>
                          </a:solidFill>
                          <a:latin typeface="Cambria"/>
                        </a:rPr>
                        <a:t>2064</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8109">
                <a:tc>
                  <a:txBody>
                    <a:bodyPr/>
                    <a:lstStyle/>
                    <a:p>
                      <a:pPr algn="l" fontAlgn="ctr"/>
                      <a:r>
                        <a:rPr lang="en-US" sz="1600" b="0" i="0" u="none" strike="noStrike">
                          <a:latin typeface="Cambria"/>
                        </a:rPr>
                        <a:t>T. tonggol</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0</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dirty="0">
                          <a:latin typeface="Cambria"/>
                        </a:rPr>
                        <a:t>0</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762</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109</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667</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dirty="0">
                          <a:solidFill>
                            <a:schemeClr val="tx1"/>
                          </a:solidFill>
                          <a:latin typeface="Cambria"/>
                        </a:rPr>
                        <a:t>0</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dirty="0">
                          <a:solidFill>
                            <a:schemeClr val="tx1"/>
                          </a:solidFill>
                          <a:latin typeface="Cambria"/>
                        </a:rPr>
                        <a:t>5</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8109">
                <a:tc>
                  <a:txBody>
                    <a:bodyPr/>
                    <a:lstStyle/>
                    <a:p>
                      <a:pPr algn="l" fontAlgn="ctr"/>
                      <a:r>
                        <a:rPr lang="en-US" sz="1600" b="0" i="0" u="none" strike="noStrike">
                          <a:latin typeface="Cambria"/>
                        </a:rPr>
                        <a:t>Other tunnies</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493</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829</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153</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1497</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1408</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dirty="0">
                          <a:solidFill>
                            <a:schemeClr val="tx1"/>
                          </a:solidFill>
                          <a:latin typeface="Cambria"/>
                        </a:rPr>
                        <a:t>5668</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dirty="0">
                          <a:solidFill>
                            <a:schemeClr val="tx1"/>
                          </a:solidFill>
                          <a:latin typeface="Cambria"/>
                        </a:rPr>
                        <a:t>4415</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8109">
                <a:tc>
                  <a:txBody>
                    <a:bodyPr/>
                    <a:lstStyle/>
                    <a:p>
                      <a:pPr algn="l" fontAlgn="ctr"/>
                      <a:r>
                        <a:rPr lang="en-US" sz="1400" b="1" i="0" u="none" strike="noStrike" dirty="0">
                          <a:latin typeface="Cambria"/>
                        </a:rPr>
                        <a:t>BILL FISHES</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dirty="0">
                          <a:latin typeface="Cambria"/>
                        </a:rPr>
                        <a:t>261</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dirty="0">
                          <a:latin typeface="Cambria"/>
                        </a:rPr>
                        <a:t>79</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dirty="0">
                          <a:latin typeface="Cambria"/>
                        </a:rPr>
                        <a:t>156</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dirty="0">
                          <a:latin typeface="Cambria"/>
                        </a:rPr>
                        <a:t>254</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dirty="0">
                          <a:latin typeface="Cambria"/>
                        </a:rPr>
                        <a:t>1068</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2000" b="1" i="0" u="none" strike="noStrike" dirty="0">
                          <a:solidFill>
                            <a:schemeClr val="tx1"/>
                          </a:solidFill>
                          <a:latin typeface="Cambria"/>
                        </a:rPr>
                        <a:t>1285</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2000" b="1" i="0" u="none" strike="noStrike" dirty="0">
                          <a:solidFill>
                            <a:schemeClr val="tx1"/>
                          </a:solidFill>
                          <a:latin typeface="Cambria"/>
                        </a:rPr>
                        <a:t>750</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308109">
                <a:tc>
                  <a:txBody>
                    <a:bodyPr/>
                    <a:lstStyle/>
                    <a:p>
                      <a:pPr algn="l" fontAlgn="ctr"/>
                      <a:r>
                        <a:rPr lang="en-US" sz="1600" b="0" i="0" u="none" strike="noStrike">
                          <a:latin typeface="Cambria"/>
                        </a:rPr>
                        <a:t>BARRACUDAS</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1309</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4694</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5306</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8035</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4546</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a:solidFill>
                            <a:schemeClr val="tx1"/>
                          </a:solidFill>
                          <a:latin typeface="Cambria"/>
                        </a:rPr>
                        <a:t>7323</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dirty="0">
                          <a:solidFill>
                            <a:schemeClr val="tx1"/>
                          </a:solidFill>
                          <a:latin typeface="Cambria"/>
                        </a:rPr>
                        <a:t>5892</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8109">
                <a:tc>
                  <a:txBody>
                    <a:bodyPr/>
                    <a:lstStyle/>
                    <a:p>
                      <a:pPr algn="l" fontAlgn="ctr"/>
                      <a:r>
                        <a:rPr lang="en-US" sz="1600" b="0" i="0" u="none" strike="noStrike">
                          <a:latin typeface="Cambria"/>
                        </a:rPr>
                        <a:t>MULLETS</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429</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304</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808</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965</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525</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a:solidFill>
                            <a:schemeClr val="tx1"/>
                          </a:solidFill>
                          <a:latin typeface="Cambria"/>
                        </a:rPr>
                        <a:t>7394</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dirty="0">
                          <a:solidFill>
                            <a:schemeClr val="tx1"/>
                          </a:solidFill>
                          <a:latin typeface="Cambria"/>
                        </a:rPr>
                        <a:t>3010</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8109">
                <a:tc>
                  <a:txBody>
                    <a:bodyPr/>
                    <a:lstStyle/>
                    <a:p>
                      <a:pPr algn="l" fontAlgn="ctr"/>
                      <a:r>
                        <a:rPr lang="en-US" sz="1600" b="0" i="0" u="none" strike="noStrike">
                          <a:latin typeface="Cambria"/>
                        </a:rPr>
                        <a:t>UNICORN COD</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0</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0</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0</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7</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0</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a:solidFill>
                            <a:schemeClr val="tx1"/>
                          </a:solidFill>
                          <a:latin typeface="Cambria"/>
                        </a:rPr>
                        <a:t>0</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dirty="0">
                          <a:solidFill>
                            <a:schemeClr val="tx1"/>
                          </a:solidFill>
                          <a:latin typeface="Cambria"/>
                        </a:rPr>
                        <a:t> </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602">
                <a:tc gridSpan="8">
                  <a:txBody>
                    <a:bodyPr/>
                    <a:lstStyle/>
                    <a:p>
                      <a:pPr algn="l" fontAlgn="ctr"/>
                      <a:r>
                        <a:rPr lang="en-US" sz="1400" b="1" i="0" u="none" strike="noStrike" dirty="0">
                          <a:solidFill>
                            <a:schemeClr val="tx1"/>
                          </a:solidFill>
                          <a:latin typeface="Cambria"/>
                        </a:rPr>
                        <a:t>FLAT FISHES</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8109">
                <a:tc>
                  <a:txBody>
                    <a:bodyPr/>
                    <a:lstStyle/>
                    <a:p>
                      <a:pPr algn="l" fontAlgn="ctr"/>
                      <a:r>
                        <a:rPr lang="en-US" sz="1600" b="0" i="0" u="none" strike="noStrike">
                          <a:latin typeface="Cambria"/>
                        </a:rPr>
                        <a:t>Halibut</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296</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1104</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618</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230</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228</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a:solidFill>
                            <a:schemeClr val="tx1"/>
                          </a:solidFill>
                          <a:latin typeface="Cambria"/>
                        </a:rPr>
                        <a:t>345</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dirty="0">
                          <a:solidFill>
                            <a:schemeClr val="tx1"/>
                          </a:solidFill>
                          <a:latin typeface="Cambria"/>
                        </a:rPr>
                        <a:t>363</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8109">
                <a:tc>
                  <a:txBody>
                    <a:bodyPr/>
                    <a:lstStyle/>
                    <a:p>
                      <a:pPr algn="l" fontAlgn="ctr"/>
                      <a:r>
                        <a:rPr lang="en-US" sz="1600" b="0" i="0" u="none" strike="noStrike">
                          <a:latin typeface="Cambria"/>
                        </a:rPr>
                        <a:t>Flounders</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21</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58</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27</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39</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2000" b="0" i="0" u="none" strike="noStrike">
                          <a:latin typeface="Cambria"/>
                        </a:rPr>
                        <a:t>2</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a:solidFill>
                            <a:schemeClr val="tx1"/>
                          </a:solidFill>
                          <a:latin typeface="Cambria"/>
                        </a:rPr>
                        <a:t>5</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dirty="0">
                          <a:solidFill>
                            <a:schemeClr val="tx1"/>
                          </a:solidFill>
                          <a:latin typeface="Cambria"/>
                        </a:rPr>
                        <a:t>2</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8109">
                <a:tc>
                  <a:txBody>
                    <a:bodyPr/>
                    <a:lstStyle/>
                    <a:p>
                      <a:pPr algn="l" fontAlgn="ctr"/>
                      <a:r>
                        <a:rPr lang="en-US" sz="1600" b="1" i="0" u="none" strike="noStrike" dirty="0">
                          <a:latin typeface="Cambria"/>
                        </a:rPr>
                        <a:t>Soles</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dirty="0">
                          <a:latin typeface="Cambria"/>
                        </a:rPr>
                        <a:t>1219</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dirty="0">
                          <a:latin typeface="Cambria"/>
                        </a:rPr>
                        <a:t>2334</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dirty="0">
                          <a:latin typeface="Cambria"/>
                        </a:rPr>
                        <a:t>2566</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dirty="0">
                          <a:latin typeface="Cambria"/>
                        </a:rPr>
                        <a:t>2206</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ctr"/>
                      <a:r>
                        <a:rPr lang="en-US" sz="2000" b="1" i="0" u="none" strike="noStrike" dirty="0">
                          <a:latin typeface="Cambria"/>
                        </a:rPr>
                        <a:t>1574</a:t>
                      </a:r>
                    </a:p>
                  </a:txBody>
                  <a:tcPr marL="9381" marR="9381" marT="9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2000" b="1" i="0" u="none" strike="noStrike" dirty="0">
                          <a:solidFill>
                            <a:schemeClr val="tx1"/>
                          </a:solidFill>
                          <a:latin typeface="Cambria"/>
                        </a:rPr>
                        <a:t>1137</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r" fontAlgn="b"/>
                      <a:r>
                        <a:rPr lang="en-US" sz="2000" b="1" i="0" u="none" strike="noStrike" dirty="0">
                          <a:solidFill>
                            <a:schemeClr val="tx1"/>
                          </a:solidFill>
                          <a:latin typeface="Cambria"/>
                        </a:rPr>
                        <a:t>1905</a:t>
                      </a:r>
                    </a:p>
                  </a:txBody>
                  <a:tcPr marL="9381" marR="112576" marT="93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598" y="4"/>
          <a:ext cx="8686803" cy="6857994"/>
        </p:xfrm>
        <a:graphic>
          <a:graphicData uri="http://schemas.openxmlformats.org/drawingml/2006/table">
            <a:tbl>
              <a:tblPr/>
              <a:tblGrid>
                <a:gridCol w="1410679"/>
                <a:gridCol w="1047274"/>
                <a:gridCol w="977075"/>
                <a:gridCol w="977075"/>
                <a:gridCol w="977075"/>
                <a:gridCol w="977075"/>
                <a:gridCol w="1160275"/>
                <a:gridCol w="1160275"/>
              </a:tblGrid>
              <a:tr h="408752">
                <a:tc gridSpan="8">
                  <a:txBody>
                    <a:bodyPr/>
                    <a:lstStyle/>
                    <a:p>
                      <a:pPr algn="ctr" fontAlgn="ctr"/>
                      <a:r>
                        <a:rPr lang="en-US" sz="1400" b="1" i="0" u="none" strike="noStrike" dirty="0" err="1">
                          <a:latin typeface="Cambria"/>
                        </a:rPr>
                        <a:t>Resourcewise</a:t>
                      </a:r>
                      <a:r>
                        <a:rPr lang="en-US" sz="1400" b="1" i="0" u="none" strike="noStrike" dirty="0">
                          <a:latin typeface="Cambria"/>
                        </a:rPr>
                        <a:t> estimates of marine fish landings (in </a:t>
                      </a:r>
                      <a:r>
                        <a:rPr lang="en-US" sz="1400" b="1" i="0" u="none" strike="noStrike" dirty="0" err="1">
                          <a:latin typeface="Cambria"/>
                        </a:rPr>
                        <a:t>tonnes</a:t>
                      </a:r>
                      <a:r>
                        <a:rPr lang="en-US" sz="1400" b="1" i="0" u="none" strike="noStrike" dirty="0">
                          <a:latin typeface="Cambria"/>
                        </a:rPr>
                        <a:t>) in Tamil Nadu during 1985-2014</a:t>
                      </a:r>
                    </a:p>
                  </a:txBody>
                  <a:tcPr marL="7579" marR="7579" marT="757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5254">
                <a:tc>
                  <a:txBody>
                    <a:bodyPr/>
                    <a:lstStyle/>
                    <a:p>
                      <a:pPr algn="l" fontAlgn="ctr"/>
                      <a:r>
                        <a:rPr lang="en-US" sz="1200" b="1" i="0" u="none" strike="noStrike" dirty="0">
                          <a:latin typeface="Cambria"/>
                        </a:rPr>
                        <a:t>Resources</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ctr" fontAlgn="ctr"/>
                      <a:r>
                        <a:rPr lang="en-US" sz="1400" b="1" i="0" u="none" strike="noStrike" dirty="0">
                          <a:latin typeface="Cambria"/>
                        </a:rPr>
                        <a:t>1985</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ctr" fontAlgn="ctr"/>
                      <a:r>
                        <a:rPr lang="en-US" sz="1400" b="1" i="0" u="none" strike="noStrike" dirty="0">
                          <a:latin typeface="Cambria"/>
                        </a:rPr>
                        <a:t>1990</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ctr" fontAlgn="ctr"/>
                      <a:r>
                        <a:rPr lang="en-US" sz="1400" b="1" i="0" u="none" strike="noStrike" dirty="0">
                          <a:latin typeface="Cambria"/>
                        </a:rPr>
                        <a:t>1995</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ctr" fontAlgn="ctr"/>
                      <a:r>
                        <a:rPr lang="en-US" sz="1400" b="1" i="0" u="none" strike="noStrike" dirty="0">
                          <a:latin typeface="Cambria"/>
                        </a:rPr>
                        <a:t>2000</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sz="1400" b="1" i="0" u="none" strike="noStrike" dirty="0">
                          <a:latin typeface="Cambria"/>
                        </a:rPr>
                        <a:t>2004</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ctr" fontAlgn="ctr"/>
                      <a:r>
                        <a:rPr lang="en-US" sz="1400" b="1" i="0" u="none" strike="noStrike" dirty="0">
                          <a:latin typeface="Cambria"/>
                        </a:rPr>
                        <a:t>2013</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ctr" fontAlgn="ctr"/>
                      <a:r>
                        <a:rPr lang="en-US" sz="1400" b="1" i="0" u="none" strike="noStrike" dirty="0">
                          <a:latin typeface="Cambria"/>
                        </a:rPr>
                        <a:t>2014</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r>
              <a:tr h="260545">
                <a:tc gridSpan="8">
                  <a:txBody>
                    <a:bodyPr/>
                    <a:lstStyle/>
                    <a:p>
                      <a:pPr algn="l" fontAlgn="ctr"/>
                      <a:r>
                        <a:rPr lang="en-US" sz="1200" b="1" i="0" u="none" strike="noStrike" dirty="0">
                          <a:latin typeface="Cambria"/>
                        </a:rPr>
                        <a:t>CRUSTACEANS</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52579">
                <a:tc>
                  <a:txBody>
                    <a:bodyPr/>
                    <a:lstStyle/>
                    <a:p>
                      <a:pPr algn="l" fontAlgn="ctr"/>
                      <a:r>
                        <a:rPr lang="en-US" sz="1600" b="0" i="0" u="none" strike="noStrike">
                          <a:latin typeface="Cambria"/>
                        </a:rPr>
                        <a:t>Penaeid prawns</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latin typeface="Cambria"/>
                        </a:rPr>
                        <a:t>11304</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latin typeface="Cambria"/>
                        </a:rPr>
                        <a:t>19110</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28038</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22004</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14912</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chemeClr val="tx1"/>
                          </a:solidFill>
                          <a:latin typeface="Cambria"/>
                        </a:rPr>
                        <a:t>25675</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chemeClr val="tx1"/>
                          </a:solidFill>
                          <a:latin typeface="Cambria"/>
                        </a:rPr>
                        <a:t>27048</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72047">
                <a:tc>
                  <a:txBody>
                    <a:bodyPr/>
                    <a:lstStyle/>
                    <a:p>
                      <a:pPr algn="l" fontAlgn="ctr"/>
                      <a:r>
                        <a:rPr lang="en-US" sz="1600" b="1" i="0" u="none" strike="noStrike" dirty="0">
                          <a:latin typeface="Cambria"/>
                        </a:rPr>
                        <a:t>Non-</a:t>
                      </a:r>
                      <a:r>
                        <a:rPr lang="en-US" sz="1600" b="1" i="0" u="none" strike="noStrike" dirty="0" err="1">
                          <a:latin typeface="Cambria"/>
                        </a:rPr>
                        <a:t>penaeid</a:t>
                      </a:r>
                      <a:r>
                        <a:rPr lang="en-US" sz="1600" b="1" i="0" u="none" strike="noStrike" dirty="0">
                          <a:latin typeface="Cambria"/>
                        </a:rPr>
                        <a:t> prawns</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1800" b="1" i="0" u="none" strike="noStrike" dirty="0">
                          <a:latin typeface="Cambria"/>
                        </a:rPr>
                        <a:t>165</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1800" b="1" i="0" u="none" strike="noStrike" dirty="0">
                          <a:latin typeface="Cambria"/>
                        </a:rPr>
                        <a:t>68</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1800" b="1" i="0" u="none" strike="noStrike" dirty="0">
                          <a:latin typeface="Cambria"/>
                        </a:rPr>
                        <a:t>677</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1800" b="1" i="0" u="none" strike="noStrike" dirty="0">
                          <a:latin typeface="Cambria"/>
                        </a:rPr>
                        <a:t>2002</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1800" b="1" i="0" u="none" strike="noStrike" dirty="0">
                          <a:latin typeface="Cambria"/>
                        </a:rPr>
                        <a:t>2871</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800" b="1" i="0" u="none" strike="noStrike" dirty="0">
                          <a:solidFill>
                            <a:schemeClr val="tx1"/>
                          </a:solidFill>
                          <a:latin typeface="Cambria"/>
                        </a:rPr>
                        <a:t>2551</a:t>
                      </a:r>
                    </a:p>
                  </a:txBody>
                  <a:tcPr marL="7579" marR="90951"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800" b="1" i="0" u="none" strike="noStrike" dirty="0">
                          <a:solidFill>
                            <a:schemeClr val="tx1"/>
                          </a:solidFill>
                          <a:latin typeface="Cambria"/>
                        </a:rPr>
                        <a:t>600</a:t>
                      </a:r>
                    </a:p>
                  </a:txBody>
                  <a:tcPr marL="7579" marR="90951"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302435">
                <a:tc>
                  <a:txBody>
                    <a:bodyPr/>
                    <a:lstStyle/>
                    <a:p>
                      <a:pPr algn="l" fontAlgn="ctr"/>
                      <a:r>
                        <a:rPr lang="en-US" sz="1600" b="0" i="0" u="none" strike="noStrike">
                          <a:latin typeface="Cambria"/>
                        </a:rPr>
                        <a:t>Lobsters</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442</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latin typeface="Cambria"/>
                        </a:rPr>
                        <a:t>365</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latin typeface="Cambria"/>
                        </a:rPr>
                        <a:t>294</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142</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226</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chemeClr val="tx1"/>
                          </a:solidFill>
                          <a:latin typeface="Cambria"/>
                        </a:rPr>
                        <a:t>299</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chemeClr val="tx1"/>
                          </a:solidFill>
                          <a:latin typeface="Cambria"/>
                        </a:rPr>
                        <a:t>208</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2435">
                <a:tc>
                  <a:txBody>
                    <a:bodyPr/>
                    <a:lstStyle/>
                    <a:p>
                      <a:pPr algn="l" fontAlgn="ctr"/>
                      <a:r>
                        <a:rPr lang="en-US" sz="1600" b="0" i="0" u="none" strike="noStrike">
                          <a:latin typeface="Cambria"/>
                        </a:rPr>
                        <a:t>Crabs</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6575</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6827</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latin typeface="Cambria"/>
                        </a:rPr>
                        <a:t>11568</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13682</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13332</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chemeClr val="tx1"/>
                          </a:solidFill>
                          <a:latin typeface="Cambria"/>
                        </a:rPr>
                        <a:t>14507</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chemeClr val="tx1"/>
                          </a:solidFill>
                          <a:latin typeface="Cambria"/>
                        </a:rPr>
                        <a:t>15746</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52579">
                <a:tc>
                  <a:txBody>
                    <a:bodyPr/>
                    <a:lstStyle/>
                    <a:p>
                      <a:pPr algn="l" fontAlgn="ctr"/>
                      <a:r>
                        <a:rPr lang="en-US" sz="1600" b="0" i="0" u="none" strike="noStrike">
                          <a:latin typeface="Cambria"/>
                        </a:rPr>
                        <a:t>Stomatopods</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287</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145</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latin typeface="Cambria"/>
                        </a:rPr>
                        <a:t>729</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327</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1054</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chemeClr val="tx1"/>
                          </a:solidFill>
                          <a:latin typeface="Cambria"/>
                        </a:rPr>
                        <a:t>368</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chemeClr val="tx1"/>
                          </a:solidFill>
                          <a:latin typeface="Cambria"/>
                        </a:rPr>
                        <a:t>95</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0545">
                <a:tc gridSpan="8">
                  <a:txBody>
                    <a:bodyPr/>
                    <a:lstStyle/>
                    <a:p>
                      <a:pPr algn="l" fontAlgn="ctr"/>
                      <a:r>
                        <a:rPr lang="en-US" sz="1400" b="1" i="0" u="none" strike="noStrike" dirty="0">
                          <a:solidFill>
                            <a:schemeClr val="tx1"/>
                          </a:solidFill>
                          <a:latin typeface="Cambria"/>
                        </a:rPr>
                        <a:t>MOLLUSCUS</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2435">
                <a:tc>
                  <a:txBody>
                    <a:bodyPr/>
                    <a:lstStyle/>
                    <a:p>
                      <a:pPr algn="l" fontAlgn="ctr"/>
                      <a:r>
                        <a:rPr lang="en-US" sz="1600" b="0" i="0" u="none" strike="noStrike">
                          <a:latin typeface="Cambria"/>
                        </a:rPr>
                        <a:t>Bivalves</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latin typeface="Cambria"/>
                        </a:rPr>
                        <a:t>1147</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2695</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latin typeface="Cambria"/>
                        </a:rPr>
                        <a:t>28</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62</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141</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chemeClr val="tx1"/>
                          </a:solidFill>
                          <a:latin typeface="Cambria"/>
                        </a:rPr>
                        <a:t>5280</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chemeClr val="tx1"/>
                          </a:solidFill>
                          <a:latin typeface="Cambria"/>
                        </a:rPr>
                        <a:t>3826</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6198">
                <a:tc>
                  <a:txBody>
                    <a:bodyPr/>
                    <a:lstStyle/>
                    <a:p>
                      <a:pPr algn="l" fontAlgn="ctr"/>
                      <a:r>
                        <a:rPr lang="en-US" sz="1600" b="0" i="0" u="none" strike="noStrike">
                          <a:latin typeface="Cambria"/>
                        </a:rPr>
                        <a:t>Gastropods</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40</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144</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latin typeface="Cambria"/>
                        </a:rPr>
                        <a:t>513</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latin typeface="Cambria"/>
                        </a:rPr>
                        <a:t>22</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810</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chemeClr val="tx1"/>
                          </a:solidFill>
                          <a:latin typeface="Cambria"/>
                        </a:rPr>
                        <a:t>764</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chemeClr val="tx1"/>
                          </a:solidFill>
                          <a:latin typeface="Cambria"/>
                        </a:rPr>
                        <a:t>1354</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7005">
                <a:tc>
                  <a:txBody>
                    <a:bodyPr/>
                    <a:lstStyle/>
                    <a:p>
                      <a:pPr algn="l" fontAlgn="ctr"/>
                      <a:r>
                        <a:rPr lang="en-US" sz="1600" b="0" i="0" u="none" strike="noStrike">
                          <a:latin typeface="Cambria"/>
                        </a:rPr>
                        <a:t>Cephalopods</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latin typeface="Cambria"/>
                        </a:rPr>
                        <a:t>4441</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7436</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14929</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latin typeface="Cambria"/>
                        </a:rPr>
                        <a:t>9569</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latin typeface="Cambria"/>
                        </a:rPr>
                        <a:t>15464</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13357"/>
                          </a:solidFill>
                          <a:latin typeface="Cambria"/>
                        </a:rPr>
                        <a:t> </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13357"/>
                          </a:solidFill>
                          <a:latin typeface="Cambria"/>
                        </a:rPr>
                        <a:t> </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2435">
                <a:tc>
                  <a:txBody>
                    <a:bodyPr/>
                    <a:lstStyle/>
                    <a:p>
                      <a:pPr algn="l" fontAlgn="b"/>
                      <a:r>
                        <a:rPr lang="en-US" sz="1600" b="0" i="0" u="none" strike="noStrike" dirty="0">
                          <a:solidFill>
                            <a:schemeClr val="tx1"/>
                          </a:solidFill>
                          <a:latin typeface="Cambria"/>
                        </a:rPr>
                        <a:t>Squids</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dirty="0">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dirty="0">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chemeClr val="tx1"/>
                          </a:solidFill>
                          <a:latin typeface="Cambria"/>
                        </a:rPr>
                        <a:t>9255</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chemeClr val="tx1"/>
                          </a:solidFill>
                          <a:latin typeface="Cambria"/>
                        </a:rPr>
                        <a:t>5204</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2435">
                <a:tc>
                  <a:txBody>
                    <a:bodyPr/>
                    <a:lstStyle/>
                    <a:p>
                      <a:pPr algn="l" fontAlgn="b"/>
                      <a:r>
                        <a:rPr lang="en-US" sz="1600" b="0" i="0" u="none" strike="noStrike">
                          <a:solidFill>
                            <a:schemeClr val="tx1"/>
                          </a:solidFill>
                          <a:latin typeface="Cambria"/>
                        </a:rPr>
                        <a:t>Cuttlefish</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dirty="0">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dirty="0">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dirty="0">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dirty="0">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chemeClr val="tx1"/>
                          </a:solidFill>
                          <a:latin typeface="Cambria"/>
                        </a:rPr>
                        <a:t>10051</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chemeClr val="tx1"/>
                          </a:solidFill>
                          <a:latin typeface="Cambria"/>
                        </a:rPr>
                        <a:t>10432</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2435">
                <a:tc>
                  <a:txBody>
                    <a:bodyPr/>
                    <a:lstStyle/>
                    <a:p>
                      <a:pPr algn="l" fontAlgn="b"/>
                      <a:r>
                        <a:rPr lang="en-US" sz="1600" b="0" i="0" u="none" strike="noStrike">
                          <a:solidFill>
                            <a:schemeClr val="tx1"/>
                          </a:solidFill>
                          <a:latin typeface="Cambria"/>
                        </a:rPr>
                        <a:t>Octopus</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dirty="0">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dirty="0">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chemeClr val="tx1"/>
                          </a:solidFill>
                          <a:latin typeface="Cambria"/>
                        </a:rPr>
                        <a:t>1259</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chemeClr val="tx1"/>
                          </a:solidFill>
                          <a:latin typeface="Cambria"/>
                        </a:rPr>
                        <a:t>1417</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2435">
                <a:tc>
                  <a:txBody>
                    <a:bodyPr/>
                    <a:lstStyle/>
                    <a:p>
                      <a:pPr algn="l" fontAlgn="b"/>
                      <a:r>
                        <a:rPr lang="en-US" sz="1600" b="0" i="0" u="none" strike="noStrike">
                          <a:solidFill>
                            <a:schemeClr val="tx1"/>
                          </a:solidFill>
                          <a:latin typeface="Cambria"/>
                        </a:rPr>
                        <a:t>Seacow</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dirty="0">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dirty="0">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chemeClr val="tx1"/>
                          </a:solidFill>
                          <a:latin typeface="Cambria"/>
                        </a:rPr>
                        <a:t>0</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chemeClr val="tx1"/>
                          </a:solidFill>
                          <a:latin typeface="Cambria"/>
                        </a:rPr>
                        <a:t>0</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2435">
                <a:tc>
                  <a:txBody>
                    <a:bodyPr/>
                    <a:lstStyle/>
                    <a:p>
                      <a:pPr algn="l" fontAlgn="b"/>
                      <a:r>
                        <a:rPr lang="en-US" sz="1600" b="0" i="0" u="none" strike="noStrike">
                          <a:solidFill>
                            <a:schemeClr val="tx1"/>
                          </a:solidFill>
                          <a:latin typeface="Cambria"/>
                        </a:rPr>
                        <a:t>Whale</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dirty="0">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chemeClr val="tx1"/>
                          </a:solidFill>
                          <a:latin typeface="Cambria"/>
                        </a:rPr>
                        <a:t>0</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chemeClr val="tx1"/>
                          </a:solidFill>
                          <a:latin typeface="Cambria"/>
                        </a:rPr>
                        <a:t>0</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2435">
                <a:tc>
                  <a:txBody>
                    <a:bodyPr/>
                    <a:lstStyle/>
                    <a:p>
                      <a:pPr algn="l" fontAlgn="b"/>
                      <a:r>
                        <a:rPr lang="en-US" sz="1600" b="0" i="0" u="none" strike="noStrike" dirty="0" smtClean="0">
                          <a:solidFill>
                            <a:schemeClr val="tx1"/>
                          </a:solidFill>
                          <a:latin typeface="Cambria"/>
                        </a:rPr>
                        <a:t>Seaweeds</a:t>
                      </a:r>
                      <a:endParaRPr lang="en-US" sz="1600" b="0" i="0" u="none" strike="noStrike" dirty="0">
                        <a:solidFill>
                          <a:schemeClr val="tx1"/>
                        </a:solidFill>
                        <a:latin typeface="Cambria"/>
                      </a:endParaRP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800" b="0" i="0" u="none" strike="noStrike" dirty="0">
                          <a:solidFill>
                            <a:schemeClr val="tx1"/>
                          </a:solidFill>
                          <a:latin typeface="Cambria"/>
                        </a:rPr>
                        <a:t> </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chemeClr val="tx1"/>
                          </a:solidFill>
                          <a:latin typeface="Cambria"/>
                        </a:rPr>
                        <a:t>0</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chemeClr val="tx1"/>
                          </a:solidFill>
                          <a:latin typeface="Cambria"/>
                        </a:rPr>
                        <a:t>0</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08140">
                <a:tc>
                  <a:txBody>
                    <a:bodyPr/>
                    <a:lstStyle/>
                    <a:p>
                      <a:pPr algn="l" fontAlgn="b"/>
                      <a:r>
                        <a:rPr lang="en-US" sz="1600" b="0" i="0" u="none" strike="noStrike" dirty="0" smtClean="0">
                          <a:solidFill>
                            <a:schemeClr val="tx1"/>
                          </a:solidFill>
                          <a:latin typeface="Cambria"/>
                        </a:rPr>
                        <a:t>Miscellaneous</a:t>
                      </a:r>
                      <a:endParaRPr lang="en-US" sz="1600" b="0" i="0" u="none" strike="noStrike" dirty="0">
                        <a:solidFill>
                          <a:schemeClr val="tx1"/>
                        </a:solidFill>
                        <a:latin typeface="Cambria"/>
                      </a:endParaRP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chemeClr val="tx1"/>
                          </a:solidFill>
                          <a:latin typeface="Cambria"/>
                        </a:rPr>
                        <a:t>16836</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chemeClr val="tx1"/>
                          </a:solidFill>
                          <a:latin typeface="Cambria"/>
                        </a:rPr>
                        <a:t>31261</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chemeClr val="tx1"/>
                          </a:solidFill>
                          <a:latin typeface="Cambria"/>
                        </a:rPr>
                        <a:t>34192</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chemeClr val="tx1"/>
                          </a:solidFill>
                          <a:latin typeface="Cambria"/>
                        </a:rPr>
                        <a:t>33650</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chemeClr val="tx1"/>
                          </a:solidFill>
                          <a:latin typeface="Cambria"/>
                        </a:rPr>
                        <a:t>48073</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chemeClr val="tx1"/>
                          </a:solidFill>
                          <a:latin typeface="Cambria"/>
                        </a:rPr>
                        <a:t>32976</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chemeClr val="tx1"/>
                          </a:solidFill>
                          <a:latin typeface="Cambria"/>
                        </a:rPr>
                        <a:t>85147</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2435">
                <a:tc>
                  <a:txBody>
                    <a:bodyPr/>
                    <a:lstStyle/>
                    <a:p>
                      <a:pPr algn="l" fontAlgn="ctr"/>
                      <a:r>
                        <a:rPr lang="en-US" sz="1800" b="1" i="0" u="none" strike="noStrike">
                          <a:latin typeface="Cambria"/>
                        </a:rPr>
                        <a:t>TOTAL</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sz="1800" b="1" i="0" u="none" strike="noStrike">
                          <a:latin typeface="Cambria"/>
                        </a:rPr>
                        <a:t>200551</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sz="1800" b="1" i="0" u="none" strike="noStrike">
                          <a:latin typeface="Cambria"/>
                        </a:rPr>
                        <a:t>303275</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sz="1800" b="1" i="0" u="none" strike="noStrike">
                          <a:latin typeface="Cambria"/>
                        </a:rPr>
                        <a:t>421924</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sz="1800" b="1" i="0" u="none" strike="noStrike">
                          <a:latin typeface="Cambria"/>
                        </a:rPr>
                        <a:t>393332</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ctr"/>
                      <a:r>
                        <a:rPr lang="en-US" sz="1800" b="1" i="0" u="none" strike="noStrike">
                          <a:latin typeface="Cambria"/>
                        </a:rPr>
                        <a:t>392753</a:t>
                      </a:r>
                    </a:p>
                  </a:txBody>
                  <a:tcPr marL="7579" marR="7579" marT="75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b"/>
                      <a:r>
                        <a:rPr lang="en-US" sz="1800" b="1" i="0" u="none" strike="noStrike">
                          <a:solidFill>
                            <a:srgbClr val="013357"/>
                          </a:solidFill>
                          <a:latin typeface="Cambria"/>
                        </a:rPr>
                        <a:t>687592</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r" fontAlgn="b"/>
                      <a:r>
                        <a:rPr lang="en-US" sz="1800" b="1" i="0" u="none" strike="noStrike" dirty="0">
                          <a:solidFill>
                            <a:srgbClr val="013357"/>
                          </a:solidFill>
                          <a:latin typeface="Cambria"/>
                        </a:rPr>
                        <a:t>664877</a:t>
                      </a:r>
                    </a:p>
                  </a:txBody>
                  <a:tcPr marL="7579" marR="90951"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780288"/>
          </a:xfrm>
        </p:spPr>
        <p:txBody>
          <a:bodyPr>
            <a:normAutofit fontScale="90000"/>
          </a:bodyPr>
          <a:lstStyle/>
          <a:p>
            <a:r>
              <a:rPr lang="en-US" b="1" dirty="0" smtClean="0"/>
              <a:t>What are we fishing? Issues?</a:t>
            </a:r>
            <a:endParaRPr lang="en-US" b="1" dirty="0"/>
          </a:p>
        </p:txBody>
      </p:sp>
      <p:sp>
        <p:nvSpPr>
          <p:cNvPr id="3" name="Content Placeholder 2"/>
          <p:cNvSpPr>
            <a:spLocks noGrp="1"/>
          </p:cNvSpPr>
          <p:nvPr>
            <p:ph idx="1"/>
          </p:nvPr>
        </p:nvSpPr>
        <p:spPr>
          <a:xfrm>
            <a:off x="685800" y="1676400"/>
            <a:ext cx="8229600" cy="4648200"/>
          </a:xfrm>
        </p:spPr>
        <p:txBody>
          <a:bodyPr>
            <a:normAutofit/>
          </a:bodyPr>
          <a:lstStyle/>
          <a:p>
            <a:pPr>
              <a:buNone/>
            </a:pPr>
            <a:r>
              <a:rPr lang="en-US" dirty="0" smtClean="0"/>
              <a:t>Changes in species composition </a:t>
            </a:r>
          </a:p>
          <a:p>
            <a:pPr>
              <a:buNone/>
            </a:pPr>
            <a:r>
              <a:rPr lang="en-US" dirty="0" smtClean="0"/>
              <a:t>Mismatching fisheries statistics</a:t>
            </a:r>
          </a:p>
          <a:p>
            <a:pPr>
              <a:buNone/>
            </a:pPr>
            <a:r>
              <a:rPr lang="en-US" dirty="0" smtClean="0"/>
              <a:t> Gap between scientific research and fisheries management</a:t>
            </a:r>
          </a:p>
          <a:p>
            <a:r>
              <a:rPr lang="en-US" dirty="0" smtClean="0"/>
              <a:t>Five fold increase in catch from 1, 10, 000 </a:t>
            </a:r>
            <a:r>
              <a:rPr lang="en-US" dirty="0" err="1" smtClean="0"/>
              <a:t>tonnes</a:t>
            </a:r>
            <a:r>
              <a:rPr lang="en-US" dirty="0" smtClean="0"/>
              <a:t> in 1956 to a Peak 6, 60, 000 </a:t>
            </a:r>
            <a:r>
              <a:rPr lang="en-US" dirty="0" err="1" smtClean="0"/>
              <a:t>tonnes</a:t>
            </a:r>
            <a:r>
              <a:rPr lang="en-US" dirty="0" smtClean="0"/>
              <a:t> in 2014</a:t>
            </a:r>
          </a:p>
          <a:p>
            <a:r>
              <a:rPr lang="en-US" dirty="0" smtClean="0"/>
              <a:t>Doubled the active fishermen population from 1,28,585 in 1986 to  2,14,064 in 2010</a:t>
            </a:r>
          </a:p>
          <a:p>
            <a:pPr>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4" descr="H:\MAP\Indian EEZ maps Bathmetry Map\bathymap_whole indi copy.jpg"/>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TextBox 2"/>
          <p:cNvSpPr txBox="1"/>
          <p:nvPr/>
        </p:nvSpPr>
        <p:spPr>
          <a:xfrm>
            <a:off x="3657600" y="162580"/>
            <a:ext cx="3505200" cy="523220"/>
          </a:xfrm>
          <a:prstGeom prst="rect">
            <a:avLst/>
          </a:prstGeom>
          <a:noFill/>
        </p:spPr>
        <p:txBody>
          <a:bodyPr wrap="square" rtlCol="0">
            <a:spAutoFit/>
          </a:bodyPr>
          <a:lstStyle/>
          <a:p>
            <a:r>
              <a:rPr lang="en-US" sz="2800" dirty="0" smtClean="0">
                <a:latin typeface="Cambria" pitchFamily="18" charset="0"/>
              </a:rPr>
              <a:t>Indian EEZ</a:t>
            </a:r>
            <a:endParaRPr lang="en-US" sz="2800" dirty="0">
              <a:latin typeface="Cambri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856488"/>
          </a:xfrm>
        </p:spPr>
        <p:txBody>
          <a:bodyPr/>
          <a:lstStyle/>
          <a:p>
            <a:r>
              <a:rPr lang="en-US" b="1" dirty="0" smtClean="0"/>
              <a:t>What are we fishing? Issues?</a:t>
            </a:r>
            <a:endParaRPr lang="en-US" b="1" dirty="0"/>
          </a:p>
        </p:txBody>
      </p:sp>
      <p:sp>
        <p:nvSpPr>
          <p:cNvPr id="3" name="Content Placeholder 2"/>
          <p:cNvSpPr>
            <a:spLocks noGrp="1"/>
          </p:cNvSpPr>
          <p:nvPr>
            <p:ph idx="1"/>
          </p:nvPr>
        </p:nvSpPr>
        <p:spPr/>
        <p:txBody>
          <a:bodyPr>
            <a:normAutofit lnSpcReduction="10000"/>
          </a:bodyPr>
          <a:lstStyle/>
          <a:p>
            <a:r>
              <a:rPr lang="en-US" dirty="0" smtClean="0"/>
              <a:t>Contribution of sardine to total landings is 29%</a:t>
            </a:r>
          </a:p>
          <a:p>
            <a:r>
              <a:rPr lang="en-US" dirty="0" smtClean="0"/>
              <a:t>Behind increase in catch lies a complex picture</a:t>
            </a:r>
          </a:p>
          <a:p>
            <a:r>
              <a:rPr lang="en-US" dirty="0" smtClean="0"/>
              <a:t>Lack of information at the level of stock of individual species</a:t>
            </a:r>
          </a:p>
          <a:p>
            <a:r>
              <a:rPr lang="en-US" dirty="0" smtClean="0"/>
              <a:t>Lack of information about Oil sardine growth </a:t>
            </a:r>
          </a:p>
          <a:p>
            <a:r>
              <a:rPr lang="en-US" dirty="0" smtClean="0"/>
              <a:t>Many of the species seem to be spread much beyond the administrative boundaries of TN</a:t>
            </a:r>
          </a:p>
          <a:p>
            <a:r>
              <a:rPr lang="en-US" dirty="0" smtClean="0"/>
              <a:t>Almost all species are caught by a wide range of gear</a:t>
            </a:r>
          </a:p>
          <a:p>
            <a:r>
              <a:rPr lang="en-US" dirty="0" smtClean="0"/>
              <a:t>Is it sustainable?</a:t>
            </a:r>
          </a:p>
          <a:p>
            <a:r>
              <a:rPr lang="en-US" dirty="0" smtClean="0"/>
              <a:t>Is it responsible fishing? </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743712"/>
          </a:xfrm>
        </p:spPr>
        <p:txBody>
          <a:bodyPr>
            <a:normAutofit fontScale="90000"/>
          </a:bodyPr>
          <a:lstStyle/>
          <a:p>
            <a:r>
              <a:rPr lang="en-US" b="1" dirty="0" smtClean="0"/>
              <a:t>History of responsible fishing</a:t>
            </a:r>
            <a:r>
              <a:rPr lang="en-US" dirty="0" smtClean="0"/>
              <a:t>	</a:t>
            </a:r>
            <a:endParaRPr lang="en-US" dirty="0"/>
          </a:p>
        </p:txBody>
      </p:sp>
      <p:sp>
        <p:nvSpPr>
          <p:cNvPr id="2" name="Content Placeholder 1"/>
          <p:cNvSpPr>
            <a:spLocks noGrp="1"/>
          </p:cNvSpPr>
          <p:nvPr>
            <p:ph idx="1"/>
          </p:nvPr>
        </p:nvSpPr>
        <p:spPr>
          <a:xfrm>
            <a:off x="381000" y="990600"/>
            <a:ext cx="8458200" cy="5638800"/>
          </a:xfrm>
        </p:spPr>
        <p:txBody>
          <a:bodyPr>
            <a:normAutofit lnSpcReduction="10000"/>
          </a:bodyPr>
          <a:lstStyle/>
          <a:p>
            <a:r>
              <a:rPr lang="en-US" dirty="0" smtClean="0"/>
              <a:t>Introduced first through the three-day—four-day fishing rule in Palk bay in late 1970s</a:t>
            </a:r>
          </a:p>
          <a:p>
            <a:r>
              <a:rPr lang="en-US" dirty="0" smtClean="0"/>
              <a:t>Tamil Nadu Marine Fishing Regulation Act and Rules – enacted in 1983</a:t>
            </a:r>
          </a:p>
          <a:p>
            <a:pPr lvl="1"/>
            <a:r>
              <a:rPr lang="en-US" dirty="0"/>
              <a:t>focus on </a:t>
            </a:r>
            <a:r>
              <a:rPr lang="en-US" dirty="0" smtClean="0"/>
              <a:t>regulations, restrictions, </a:t>
            </a:r>
            <a:r>
              <a:rPr lang="en-US" dirty="0"/>
              <a:t>and prohibition of fishing by fishing vessels in the sea </a:t>
            </a:r>
            <a:endParaRPr lang="en-US" dirty="0" smtClean="0"/>
          </a:p>
          <a:p>
            <a:pPr lvl="2"/>
            <a:r>
              <a:rPr lang="en-US" dirty="0" smtClean="0"/>
              <a:t>Created a three mile zone for traditional fishing</a:t>
            </a:r>
          </a:p>
          <a:p>
            <a:pPr lvl="2"/>
            <a:r>
              <a:rPr lang="en-US" dirty="0" smtClean="0"/>
              <a:t>Ban on purse seine and pair trawling</a:t>
            </a:r>
          </a:p>
          <a:p>
            <a:pPr lvl="2"/>
            <a:r>
              <a:rPr lang="en-US" dirty="0" smtClean="0"/>
              <a:t>Introduction of seasonal fishing ban for 45 days, to be expanded into 60 days in future</a:t>
            </a:r>
          </a:p>
          <a:p>
            <a:pPr lvl="2"/>
            <a:r>
              <a:rPr lang="en-US" dirty="0" err="1" smtClean="0"/>
              <a:t>Licence</a:t>
            </a:r>
            <a:r>
              <a:rPr lang="en-US" dirty="0" smtClean="0"/>
              <a:t> and registration of fishing vessels</a:t>
            </a:r>
          </a:p>
          <a:p>
            <a:pPr lvl="2"/>
            <a:r>
              <a:rPr lang="en-US" dirty="0" smtClean="0"/>
              <a:t>Ban on night fishing</a:t>
            </a:r>
          </a:p>
          <a:p>
            <a:pPr lvl="1"/>
            <a:r>
              <a:rPr lang="en-US" dirty="0" smtClean="0"/>
              <a:t>However, most of the regulations are not strictly implemented, leading to further conflicts between mechanized and motorized/non-motorized sector</a:t>
            </a:r>
          </a:p>
        </p:txBody>
      </p:sp>
    </p:spTree>
    <p:extLst>
      <p:ext uri="{BB962C8B-B14F-4D97-AF65-F5344CB8AC3E}">
        <p14:creationId xmlns="" xmlns:p14="http://schemas.microsoft.com/office/powerpoint/2010/main" val="21516285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0"/>
            <a:ext cx="8458200" cy="743712"/>
          </a:xfrm>
        </p:spPr>
        <p:txBody>
          <a:bodyPr>
            <a:normAutofit/>
          </a:bodyPr>
          <a:lstStyle/>
          <a:p>
            <a:r>
              <a:rPr lang="en-US" sz="4400" b="1" dirty="0" smtClean="0"/>
              <a:t>Issues, Challenges and Solutions</a:t>
            </a:r>
            <a:endParaRPr lang="en-US" sz="4400" b="1" dirty="0"/>
          </a:p>
        </p:txBody>
      </p:sp>
      <p:sp>
        <p:nvSpPr>
          <p:cNvPr id="2" name="Content Placeholder 1"/>
          <p:cNvSpPr>
            <a:spLocks noGrp="1"/>
          </p:cNvSpPr>
          <p:nvPr>
            <p:ph idx="1"/>
          </p:nvPr>
        </p:nvSpPr>
        <p:spPr>
          <a:xfrm>
            <a:off x="304800" y="990600"/>
            <a:ext cx="8534400" cy="5638800"/>
          </a:xfrm>
        </p:spPr>
        <p:txBody>
          <a:bodyPr>
            <a:normAutofit fontScale="92500"/>
          </a:bodyPr>
          <a:lstStyle/>
          <a:p>
            <a:r>
              <a:rPr lang="en-US" dirty="0" smtClean="0"/>
              <a:t>Lack of political will in implementation of existing rules and regulations</a:t>
            </a:r>
          </a:p>
          <a:p>
            <a:r>
              <a:rPr lang="en-US" dirty="0" smtClean="0"/>
              <a:t>Existing community structures/institutions and their regulations not legally recognized such as the </a:t>
            </a:r>
            <a:r>
              <a:rPr lang="en-US" dirty="0" err="1" smtClean="0"/>
              <a:t>Padu</a:t>
            </a:r>
            <a:r>
              <a:rPr lang="en-US" dirty="0" smtClean="0"/>
              <a:t> system or gear restrictions imposed by traditional </a:t>
            </a:r>
            <a:r>
              <a:rPr lang="en-US" dirty="0" err="1" smtClean="0"/>
              <a:t>panchayats</a:t>
            </a:r>
            <a:endParaRPr lang="en-US" dirty="0" smtClean="0"/>
          </a:p>
          <a:p>
            <a:r>
              <a:rPr lang="en-US" dirty="0" smtClean="0"/>
              <a:t>Improper implementation of license and registration of fishing vessels</a:t>
            </a:r>
          </a:p>
          <a:p>
            <a:r>
              <a:rPr lang="en-US" dirty="0" smtClean="0"/>
              <a:t>Overcapacity and investment in fishing fleet</a:t>
            </a:r>
          </a:p>
          <a:p>
            <a:pPr lvl="1"/>
            <a:r>
              <a:rPr lang="en-US" dirty="0" smtClean="0"/>
              <a:t>Increase in number of fishing fleet, and further expansion in terms of increase in engine power, hold capacity</a:t>
            </a:r>
          </a:p>
          <a:p>
            <a:r>
              <a:rPr lang="en-US" dirty="0" smtClean="0"/>
              <a:t>Change in species diversity in the last few years</a:t>
            </a:r>
          </a:p>
          <a:p>
            <a:pPr lvl="1"/>
            <a:r>
              <a:rPr lang="en-US" dirty="0" smtClean="0"/>
              <a:t>Increase in production of Oil sardine and reduction in mackerel</a:t>
            </a:r>
          </a:p>
          <a:p>
            <a:pPr lvl="1"/>
            <a:r>
              <a:rPr lang="en-US" dirty="0" smtClean="0"/>
              <a:t>Change in species composition, while there is also size reduction in most species landed</a:t>
            </a:r>
          </a:p>
          <a:p>
            <a:endParaRPr lang="en-US" dirty="0"/>
          </a:p>
        </p:txBody>
      </p:sp>
    </p:spTree>
    <p:extLst>
      <p:ext uri="{BB962C8B-B14F-4D97-AF65-F5344CB8AC3E}">
        <p14:creationId xmlns="" xmlns:p14="http://schemas.microsoft.com/office/powerpoint/2010/main" val="17224660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001000" cy="685800"/>
          </a:xfrm>
        </p:spPr>
        <p:txBody>
          <a:bodyPr>
            <a:noAutofit/>
          </a:bodyPr>
          <a:lstStyle/>
          <a:p>
            <a:r>
              <a:rPr lang="en-US" sz="4400" b="1" dirty="0" smtClean="0"/>
              <a:t>Issues, Challenges and Solutions</a:t>
            </a:r>
            <a:endParaRPr lang="en-US" sz="4800" b="1" dirty="0"/>
          </a:p>
        </p:txBody>
      </p:sp>
      <p:sp>
        <p:nvSpPr>
          <p:cNvPr id="2" name="Content Placeholder 1"/>
          <p:cNvSpPr>
            <a:spLocks noGrp="1"/>
          </p:cNvSpPr>
          <p:nvPr>
            <p:ph idx="1"/>
          </p:nvPr>
        </p:nvSpPr>
        <p:spPr>
          <a:xfrm>
            <a:off x="304800" y="1066800"/>
            <a:ext cx="8534400" cy="5715000"/>
          </a:xfrm>
        </p:spPr>
        <p:txBody>
          <a:bodyPr>
            <a:normAutofit fontScale="85000" lnSpcReduction="10000"/>
          </a:bodyPr>
          <a:lstStyle/>
          <a:p>
            <a:r>
              <a:rPr lang="en-US" dirty="0" smtClean="0"/>
              <a:t>Inequitable access to fisheries resources (mechanized sector with low </a:t>
            </a:r>
            <a:r>
              <a:rPr lang="en-US" dirty="0" err="1" smtClean="0"/>
              <a:t>labour</a:t>
            </a:r>
            <a:r>
              <a:rPr lang="en-US" dirty="0" smtClean="0"/>
              <a:t> force having access to major fisheries resources)</a:t>
            </a:r>
          </a:p>
          <a:p>
            <a:r>
              <a:rPr lang="en-US" dirty="0" smtClean="0"/>
              <a:t>Continued pair trawling and purse seining in different areas</a:t>
            </a:r>
          </a:p>
          <a:p>
            <a:r>
              <a:rPr lang="en-US" dirty="0" smtClean="0"/>
              <a:t>Introduction of deep sea long-liners </a:t>
            </a:r>
          </a:p>
          <a:p>
            <a:pPr lvl="1"/>
            <a:r>
              <a:rPr lang="en-US" dirty="0" smtClean="0"/>
              <a:t>Need to look at the resource capacity, international regulations (such as IOTC), proper registration and </a:t>
            </a:r>
            <a:r>
              <a:rPr lang="en-US" dirty="0" err="1" smtClean="0"/>
              <a:t>licence</a:t>
            </a:r>
            <a:r>
              <a:rPr lang="en-US" dirty="0" smtClean="0"/>
              <a:t> procedures, issues of safety at sea</a:t>
            </a:r>
          </a:p>
          <a:p>
            <a:r>
              <a:rPr lang="en-US" dirty="0" smtClean="0"/>
              <a:t>Lack of proper registration of existing vessels with all details</a:t>
            </a:r>
          </a:p>
          <a:p>
            <a:r>
              <a:rPr lang="en-US" dirty="0" smtClean="0"/>
              <a:t>Increase in </a:t>
            </a:r>
            <a:r>
              <a:rPr lang="en-US" dirty="0" err="1" smtClean="0"/>
              <a:t>transboundary</a:t>
            </a:r>
            <a:r>
              <a:rPr lang="en-US" dirty="0" smtClean="0"/>
              <a:t> fishing </a:t>
            </a:r>
          </a:p>
          <a:p>
            <a:r>
              <a:rPr lang="en-US" dirty="0" smtClean="0"/>
              <a:t>Non-participatory decision-making process</a:t>
            </a:r>
          </a:p>
          <a:p>
            <a:pPr lvl="1"/>
            <a:r>
              <a:rPr lang="en-US" dirty="0" smtClean="0"/>
              <a:t>Community governance structures not involved in any form of decision-making process</a:t>
            </a:r>
          </a:p>
          <a:p>
            <a:r>
              <a:rPr lang="en-US" dirty="0" smtClean="0"/>
              <a:t>Look at post-harvest and trade implications of fisheries as well</a:t>
            </a:r>
          </a:p>
          <a:p>
            <a:pPr lvl="1"/>
            <a:r>
              <a:rPr lang="en-US" dirty="0" smtClean="0"/>
              <a:t>Need to minimize on loss, and provide access to women for first sale </a:t>
            </a:r>
          </a:p>
          <a:p>
            <a:r>
              <a:rPr lang="en-US" dirty="0" smtClean="0"/>
              <a:t>Number of species are listed in schedule I of the Wildlife (Protection) Act, 1972 such as sea cucumbers which have affected the divers</a:t>
            </a:r>
            <a:endParaRPr lang="en-US" dirty="0"/>
          </a:p>
        </p:txBody>
      </p:sp>
    </p:spTree>
    <p:extLst>
      <p:ext uri="{BB962C8B-B14F-4D97-AF65-F5344CB8AC3E}">
        <p14:creationId xmlns="" xmlns:p14="http://schemas.microsoft.com/office/powerpoint/2010/main" val="8959720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685800"/>
            <a:ext cx="8229600" cy="856488"/>
          </a:xfrm>
        </p:spPr>
        <p:txBody>
          <a:bodyPr>
            <a:noAutofit/>
          </a:bodyPr>
          <a:lstStyle/>
          <a:p>
            <a:r>
              <a:rPr lang="en-US" sz="3600" b="1" dirty="0" smtClean="0"/>
              <a:t>Policy related international instruments</a:t>
            </a:r>
            <a:endParaRPr lang="en-US" sz="3600" b="1" dirty="0"/>
          </a:p>
        </p:txBody>
      </p:sp>
      <p:sp>
        <p:nvSpPr>
          <p:cNvPr id="2" name="Content Placeholder 1"/>
          <p:cNvSpPr>
            <a:spLocks noGrp="1"/>
          </p:cNvSpPr>
          <p:nvPr>
            <p:ph idx="1"/>
          </p:nvPr>
        </p:nvSpPr>
        <p:spPr>
          <a:xfrm>
            <a:off x="228601" y="1905000"/>
            <a:ext cx="8686800" cy="4221163"/>
          </a:xfrm>
        </p:spPr>
        <p:txBody>
          <a:bodyPr>
            <a:normAutofit/>
          </a:bodyPr>
          <a:lstStyle/>
          <a:p>
            <a:r>
              <a:rPr lang="en-US" dirty="0" smtClean="0"/>
              <a:t>1995 FAO Code of Conduct for Responsible Fisheries</a:t>
            </a:r>
          </a:p>
          <a:p>
            <a:r>
              <a:rPr lang="en-US" dirty="0" smtClean="0"/>
              <a:t>1982 United Nations Convention on the Law of the Sea</a:t>
            </a:r>
          </a:p>
          <a:p>
            <a:r>
              <a:rPr lang="en-US" dirty="0" smtClean="0"/>
              <a:t>1995 United Nations Fish Stocks Agreement</a:t>
            </a:r>
          </a:p>
          <a:p>
            <a:r>
              <a:rPr lang="en-US" dirty="0" smtClean="0"/>
              <a:t>2014 Voluntary Guidelines for Securing Sustainable Small-scale Fisheries in the Context of Food Security and Poverty Eradication</a:t>
            </a:r>
          </a:p>
          <a:p>
            <a:r>
              <a:rPr lang="en-US" dirty="0" smtClean="0"/>
              <a:t>2012 </a:t>
            </a:r>
            <a:r>
              <a:rPr lang="en-US" dirty="0"/>
              <a:t>The Voluntary Guidelines on the Responsible Governance of Tenure of Land, Fisheries and Forests in the Context of National Food Security</a:t>
            </a:r>
          </a:p>
        </p:txBody>
      </p:sp>
    </p:spTree>
    <p:extLst>
      <p:ext uri="{BB962C8B-B14F-4D97-AF65-F5344CB8AC3E}">
        <p14:creationId xmlns="" xmlns:p14="http://schemas.microsoft.com/office/powerpoint/2010/main" val="38255451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229600" cy="838200"/>
          </a:xfrm>
        </p:spPr>
        <p:txBody>
          <a:bodyPr>
            <a:noAutofit/>
          </a:bodyPr>
          <a:lstStyle/>
          <a:p>
            <a:pPr algn="ctr"/>
            <a:r>
              <a:rPr lang="en-US" sz="3600" b="1" dirty="0" smtClean="0"/>
              <a:t>Policy related international instruments</a:t>
            </a:r>
            <a:endParaRPr lang="en-US" sz="3600" b="1" dirty="0"/>
          </a:p>
        </p:txBody>
      </p:sp>
      <p:sp>
        <p:nvSpPr>
          <p:cNvPr id="3" name="Content Placeholder 2"/>
          <p:cNvSpPr>
            <a:spLocks noGrp="1"/>
          </p:cNvSpPr>
          <p:nvPr>
            <p:ph idx="1"/>
          </p:nvPr>
        </p:nvSpPr>
        <p:spPr>
          <a:xfrm>
            <a:off x="381000" y="1752600"/>
            <a:ext cx="8305800" cy="4648200"/>
          </a:xfrm>
        </p:spPr>
        <p:txBody>
          <a:bodyPr>
            <a:normAutofit fontScale="92500" lnSpcReduction="20000"/>
          </a:bodyPr>
          <a:lstStyle/>
          <a:p>
            <a:pPr marL="168275" indent="-3175" algn="just">
              <a:buNone/>
            </a:pPr>
            <a:r>
              <a:rPr lang="en-US" dirty="0" smtClean="0"/>
              <a:t>States and all those engaged in fisheries management should, through an appropriate policy, legal and institutional framework, adopt measures for the long term conservation and sustainable use of fisheries resources. Conservation and management measures, whether at local, national, sub regional or regional levels, should be based on the best scientific evidence available and be designed to ensure the long-term sustainability of fishery resources at levels which promote the objective of their optimum utilization and maintain their availability for present and future generations; short-term considerations should not compromise these objectives.</a:t>
            </a:r>
          </a:p>
          <a:p>
            <a:pPr>
              <a:buNone/>
            </a:pPr>
            <a:endParaRPr lang="en-US" dirty="0" smtClean="0"/>
          </a:p>
          <a:p>
            <a:pPr>
              <a:buNone/>
            </a:pPr>
            <a:r>
              <a:rPr lang="en-US" dirty="0" smtClean="0"/>
              <a:t>Source: CCRF, Article 7</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0"/>
            <a:ext cx="8229600" cy="780288"/>
          </a:xfrm>
        </p:spPr>
        <p:txBody>
          <a:bodyPr>
            <a:noAutofit/>
          </a:bodyPr>
          <a:lstStyle/>
          <a:p>
            <a:r>
              <a:rPr lang="en-US" sz="3600" b="1" dirty="0" smtClean="0"/>
              <a:t>Policy related international instruments</a:t>
            </a:r>
            <a:endParaRPr lang="en-US" sz="3200" dirty="0"/>
          </a:p>
        </p:txBody>
      </p:sp>
      <p:sp>
        <p:nvSpPr>
          <p:cNvPr id="3" name="Content Placeholder 2"/>
          <p:cNvSpPr>
            <a:spLocks noGrp="1"/>
          </p:cNvSpPr>
          <p:nvPr>
            <p:ph idx="1"/>
          </p:nvPr>
        </p:nvSpPr>
        <p:spPr/>
        <p:txBody>
          <a:bodyPr>
            <a:normAutofit lnSpcReduction="10000"/>
          </a:bodyPr>
          <a:lstStyle/>
          <a:p>
            <a:pPr marL="123825" indent="-3175" algn="just">
              <a:buNone/>
            </a:pPr>
            <a:r>
              <a:rPr lang="en-US" dirty="0" smtClean="0"/>
              <a:t>Fisheries management should promote the maintenance of the quality, diversity and availability of fishery resources in sufficient quantities for present and future generations in the context of food security, poverty alleviation and sustainable development. Management measures should not only ensure the conservation of target species but also of species belonging to the same ecosystem or associated with or dependent upon the target species.</a:t>
            </a:r>
          </a:p>
          <a:p>
            <a:pPr marL="123825" indent="-3175" algn="just">
              <a:buNone/>
            </a:pPr>
            <a:endParaRPr lang="en-US" dirty="0" smtClean="0"/>
          </a:p>
          <a:p>
            <a:pPr marL="123825" indent="-3175" algn="just">
              <a:buNone/>
            </a:pPr>
            <a:r>
              <a:rPr lang="en-US" dirty="0" smtClean="0"/>
              <a:t>Source: CCRF, Article 6.2</a:t>
            </a:r>
          </a:p>
          <a:p>
            <a:pPr marL="123825" indent="-3175" algn="just">
              <a:buNone/>
            </a:pPr>
            <a:endParaRPr lang="en-US" dirty="0" smtClean="0"/>
          </a:p>
          <a:p>
            <a:pPr>
              <a:buNone/>
            </a:pP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38200"/>
            <a:ext cx="8229600" cy="856488"/>
          </a:xfrm>
        </p:spPr>
        <p:txBody>
          <a:bodyPr>
            <a:noAutofit/>
          </a:bodyPr>
          <a:lstStyle/>
          <a:p>
            <a:r>
              <a:rPr lang="en-US" sz="3600" b="1" dirty="0" smtClean="0"/>
              <a:t>Policy related international instruments</a:t>
            </a:r>
            <a:endParaRPr lang="en-US" sz="3200" dirty="0"/>
          </a:p>
        </p:txBody>
      </p:sp>
      <p:sp>
        <p:nvSpPr>
          <p:cNvPr id="3" name="Content Placeholder 2"/>
          <p:cNvSpPr>
            <a:spLocks noGrp="1"/>
          </p:cNvSpPr>
          <p:nvPr>
            <p:ph idx="1"/>
          </p:nvPr>
        </p:nvSpPr>
        <p:spPr>
          <a:xfrm>
            <a:off x="457200" y="1935480"/>
            <a:ext cx="8229600" cy="4922520"/>
          </a:xfrm>
        </p:spPr>
        <p:txBody>
          <a:bodyPr>
            <a:normAutofit fontScale="92500" lnSpcReduction="10000"/>
          </a:bodyPr>
          <a:lstStyle/>
          <a:p>
            <a:pPr marL="60325" indent="0" algn="just">
              <a:buNone/>
            </a:pPr>
            <a:r>
              <a:rPr lang="en-US" dirty="0" smtClean="0"/>
              <a:t>States should recognize that responsible fisheries requires the availability of a sound .scientific basis to assist fisheries managers and other interested parties in making decisions. Therefore, States should ensure that appropriate research is conducted </a:t>
            </a:r>
            <a:r>
              <a:rPr lang="en-US" dirty="0" smtClean="0"/>
              <a:t>into </a:t>
            </a:r>
            <a:r>
              <a:rPr lang="en-US" dirty="0" smtClean="0"/>
              <a:t>all aspects of fisheries including biology, ecology, technology, environmental science, economics, social science, aquaculture and nutritional science. States should </a:t>
            </a:r>
            <a:r>
              <a:rPr lang="en-US" dirty="0" smtClean="0"/>
              <a:t>ensure </a:t>
            </a:r>
            <a:r>
              <a:rPr lang="en-US" dirty="0" smtClean="0"/>
              <a:t>the availability of research facilities and provide appropriate training, staffing and institution building to conduct the research, taking into account the special needs of developing countries.</a:t>
            </a:r>
          </a:p>
          <a:p>
            <a:pPr marL="60325" indent="0" algn="just">
              <a:buNone/>
            </a:pPr>
            <a:endParaRPr lang="en-US" dirty="0" smtClean="0"/>
          </a:p>
          <a:p>
            <a:pPr marL="60325" indent="0" algn="just">
              <a:buNone/>
            </a:pPr>
            <a:r>
              <a:rPr lang="en-US" dirty="0" smtClean="0"/>
              <a:t>Source: CCRF, Article  12.1</a:t>
            </a:r>
          </a:p>
          <a:p>
            <a:pPr marL="60325" indent="0" algn="just">
              <a:buNone/>
            </a:pPr>
            <a:endParaRPr lang="en-US" dirty="0" smtClean="0"/>
          </a:p>
          <a:p>
            <a:pPr>
              <a:buNone/>
            </a:pP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838200"/>
          </a:xfrm>
        </p:spPr>
        <p:txBody>
          <a:bodyPr>
            <a:noAutofit/>
          </a:bodyPr>
          <a:lstStyle/>
          <a:p>
            <a:r>
              <a:rPr lang="en-US" sz="3600" b="1" dirty="0" smtClean="0"/>
              <a:t>Policy related international instruments</a:t>
            </a:r>
            <a:endParaRPr lang="en-US" sz="3600" b="1" dirty="0"/>
          </a:p>
        </p:txBody>
      </p:sp>
      <p:sp>
        <p:nvSpPr>
          <p:cNvPr id="3" name="Content Placeholder 2"/>
          <p:cNvSpPr>
            <a:spLocks noGrp="1"/>
          </p:cNvSpPr>
          <p:nvPr>
            <p:ph idx="1"/>
          </p:nvPr>
        </p:nvSpPr>
        <p:spPr>
          <a:xfrm>
            <a:off x="381000" y="1752600"/>
            <a:ext cx="8229600" cy="4389120"/>
          </a:xfrm>
        </p:spPr>
        <p:txBody>
          <a:bodyPr>
            <a:normAutofit lnSpcReduction="10000"/>
          </a:bodyPr>
          <a:lstStyle/>
          <a:p>
            <a:pPr marL="165100" indent="0" algn="just">
              <a:buNone/>
            </a:pPr>
            <a:endParaRPr lang="en-US" dirty="0" smtClean="0"/>
          </a:p>
          <a:p>
            <a:pPr marL="165100" indent="0" algn="just">
              <a:buNone/>
            </a:pPr>
            <a:r>
              <a:rPr lang="en-US" dirty="0" smtClean="0"/>
              <a:t>States, in accordance with their legislation, should ensure that small-scale fishers, fish workers and their communities have secure, equitable, and socially and culturally appropriate tenure rights to fishery  resources (marine and inland) and small-scale fishing areas and adjacent land, with a special attention paid to women with respect to tenure rights.</a:t>
            </a:r>
          </a:p>
          <a:p>
            <a:pPr marL="165100" indent="0" algn="just">
              <a:buNone/>
            </a:pPr>
            <a:endParaRPr lang="en-US" dirty="0" smtClean="0"/>
          </a:p>
          <a:p>
            <a:pPr marL="165100" indent="0" algn="just">
              <a:buNone/>
            </a:pPr>
            <a:endParaRPr lang="en-US" dirty="0" smtClean="0"/>
          </a:p>
          <a:p>
            <a:pPr marL="165100" indent="0" algn="just">
              <a:buNone/>
            </a:pPr>
            <a:r>
              <a:rPr lang="en-US" sz="1800" i="1" dirty="0" smtClean="0"/>
              <a:t>Source: VGSSF 2015</a:t>
            </a:r>
          </a:p>
          <a:p>
            <a:pPr marL="165100" indent="0" algn="just">
              <a:buNone/>
            </a:pPr>
            <a:endParaRPr lang="en-US" dirty="0" smtClean="0"/>
          </a:p>
          <a:p>
            <a:pPr>
              <a:buNone/>
            </a:pP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43712"/>
            <a:ext cx="8229600" cy="780288"/>
          </a:xfrm>
        </p:spPr>
        <p:txBody>
          <a:bodyPr>
            <a:normAutofit fontScale="90000"/>
          </a:bodyPr>
          <a:lstStyle/>
          <a:p>
            <a:r>
              <a:rPr lang="en-US" sz="4000" b="1" dirty="0" smtClean="0"/>
              <a:t>Policy related international instruments</a:t>
            </a:r>
            <a:endParaRPr lang="en-US" sz="4000" b="1" dirty="0"/>
          </a:p>
        </p:txBody>
      </p:sp>
      <p:sp>
        <p:nvSpPr>
          <p:cNvPr id="3" name="Content Placeholder 2"/>
          <p:cNvSpPr>
            <a:spLocks noGrp="1"/>
          </p:cNvSpPr>
          <p:nvPr>
            <p:ph idx="1"/>
          </p:nvPr>
        </p:nvSpPr>
        <p:spPr>
          <a:xfrm>
            <a:off x="381000" y="1676400"/>
            <a:ext cx="8229600" cy="4389120"/>
          </a:xfrm>
        </p:spPr>
        <p:txBody>
          <a:bodyPr>
            <a:normAutofit fontScale="92500" lnSpcReduction="20000"/>
          </a:bodyPr>
          <a:lstStyle/>
          <a:p>
            <a:pPr marL="273050" indent="11113" algn="just">
              <a:buNone/>
            </a:pPr>
            <a:endParaRPr lang="en-US" dirty="0" smtClean="0"/>
          </a:p>
          <a:p>
            <a:pPr marL="273050" indent="11113" algn="just">
              <a:buNone/>
            </a:pPr>
            <a:r>
              <a:rPr lang="en-US" dirty="0" smtClean="0"/>
              <a:t>States and all those engaged in fisheries management should adopt measures for the long-term conservation and sustainable use of fisheries resources and to secure the ecological foundation for food production. They should promote and implement appropriate management systems, consistent with their existing obligations under national and international law and voluntary commitments, including the Code, that give due recognition to the requirements and opportunities of small scale fisheries.</a:t>
            </a:r>
          </a:p>
          <a:p>
            <a:pPr marL="273050" indent="11113">
              <a:buNone/>
            </a:pPr>
            <a:endParaRPr lang="en-US" dirty="0" smtClean="0"/>
          </a:p>
          <a:p>
            <a:pPr marL="273050" indent="11113">
              <a:buNone/>
            </a:pPr>
            <a:r>
              <a:rPr lang="en-US" sz="2200" i="1" dirty="0" smtClean="0"/>
              <a:t>Source: VGSSF 2015</a:t>
            </a:r>
          </a:p>
          <a:p>
            <a:pPr marL="273050" indent="11113">
              <a:buNone/>
            </a:pPr>
            <a:endParaRPr lang="en-US" dirty="0" smtClean="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38200"/>
          </a:xfrm>
        </p:spPr>
        <p:txBody>
          <a:bodyPr/>
          <a:lstStyle/>
          <a:p>
            <a:r>
              <a:rPr lang="en-US" dirty="0" smtClean="0"/>
              <a:t>Tamil Nadu profile</a:t>
            </a:r>
            <a:endParaRPr lang="en-US"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1469121028"/>
              </p:ext>
            </p:extLst>
          </p:nvPr>
        </p:nvGraphicFramePr>
        <p:xfrm>
          <a:off x="381000" y="1219199"/>
          <a:ext cx="8382000" cy="5029201"/>
        </p:xfrm>
        <a:graphic>
          <a:graphicData uri="http://schemas.openxmlformats.org/drawingml/2006/table">
            <a:tbl>
              <a:tblPr firstRow="1" bandRow="1">
                <a:tableStyleId>{5C22544A-7EE6-4342-B048-85BDC9FD1C3A}</a:tableStyleId>
              </a:tblPr>
              <a:tblGrid>
                <a:gridCol w="3733800"/>
                <a:gridCol w="2268127"/>
                <a:gridCol w="2380073"/>
              </a:tblGrid>
              <a:tr h="641934">
                <a:tc>
                  <a:txBody>
                    <a:bodyPr/>
                    <a:lstStyle/>
                    <a:p>
                      <a:endParaRPr lang="en-US" dirty="0"/>
                    </a:p>
                  </a:txBody>
                  <a:tcPr/>
                </a:tc>
                <a:tc>
                  <a:txBody>
                    <a:bodyPr/>
                    <a:lstStyle/>
                    <a:p>
                      <a:r>
                        <a:rPr lang="en-US" dirty="0" smtClean="0"/>
                        <a:t>India (without Islands)</a:t>
                      </a:r>
                      <a:endParaRPr lang="en-US" dirty="0"/>
                    </a:p>
                  </a:txBody>
                  <a:tcPr/>
                </a:tc>
                <a:tc>
                  <a:txBody>
                    <a:bodyPr/>
                    <a:lstStyle/>
                    <a:p>
                      <a:r>
                        <a:rPr lang="en-US" dirty="0" smtClean="0"/>
                        <a:t>Tamil Nadu</a:t>
                      </a:r>
                      <a:endParaRPr lang="en-US" dirty="0"/>
                    </a:p>
                  </a:txBody>
                  <a:tcPr/>
                </a:tc>
              </a:tr>
              <a:tr h="367177">
                <a:tc>
                  <a:txBody>
                    <a:bodyPr/>
                    <a:lstStyle/>
                    <a:p>
                      <a:r>
                        <a:rPr lang="en-US" dirty="0" smtClean="0"/>
                        <a:t>Coastal</a:t>
                      </a:r>
                      <a:r>
                        <a:rPr lang="en-US" baseline="0" dirty="0" smtClean="0"/>
                        <a:t> Length</a:t>
                      </a:r>
                      <a:endParaRPr lang="en-US" dirty="0"/>
                    </a:p>
                  </a:txBody>
                  <a:tcPr/>
                </a:tc>
                <a:tc>
                  <a:txBody>
                    <a:bodyPr/>
                    <a:lstStyle/>
                    <a:p>
                      <a:r>
                        <a:rPr lang="en-US" dirty="0" smtClean="0"/>
                        <a:t>6,068</a:t>
                      </a:r>
                      <a:endParaRPr lang="en-US" dirty="0"/>
                    </a:p>
                  </a:txBody>
                  <a:tcPr/>
                </a:tc>
                <a:tc>
                  <a:txBody>
                    <a:bodyPr/>
                    <a:lstStyle/>
                    <a:p>
                      <a:r>
                        <a:rPr lang="en-US" dirty="0" smtClean="0"/>
                        <a:t>1,076 (18</a:t>
                      </a:r>
                      <a:r>
                        <a:rPr lang="en-US" baseline="0" dirty="0" smtClean="0"/>
                        <a:t> per cent)</a:t>
                      </a:r>
                      <a:endParaRPr lang="en-US" dirty="0"/>
                    </a:p>
                  </a:txBody>
                  <a:tcPr/>
                </a:tc>
              </a:tr>
              <a:tr h="367177">
                <a:tc>
                  <a:txBody>
                    <a:bodyPr/>
                    <a:lstStyle/>
                    <a:p>
                      <a:r>
                        <a:rPr lang="en-US" dirty="0" smtClean="0"/>
                        <a:t>Fishing Villages</a:t>
                      </a:r>
                      <a:endParaRPr lang="en-US" dirty="0"/>
                    </a:p>
                  </a:txBody>
                  <a:tcPr/>
                </a:tc>
                <a:tc>
                  <a:txBody>
                    <a:bodyPr/>
                    <a:lstStyle/>
                    <a:p>
                      <a:r>
                        <a:rPr lang="en-US" dirty="0" smtClean="0"/>
                        <a:t>3,288</a:t>
                      </a:r>
                      <a:endParaRPr lang="en-US" dirty="0"/>
                    </a:p>
                  </a:txBody>
                  <a:tcPr/>
                </a:tc>
                <a:tc>
                  <a:txBody>
                    <a:bodyPr/>
                    <a:lstStyle/>
                    <a:p>
                      <a:r>
                        <a:rPr lang="en-US" dirty="0" smtClean="0"/>
                        <a:t>573 (17.4 per cent)</a:t>
                      </a:r>
                      <a:endParaRPr lang="en-US" dirty="0"/>
                    </a:p>
                  </a:txBody>
                  <a:tcPr/>
                </a:tc>
              </a:tr>
              <a:tr h="633757">
                <a:tc>
                  <a:txBody>
                    <a:bodyPr/>
                    <a:lstStyle/>
                    <a:p>
                      <a:r>
                        <a:rPr lang="en-US" dirty="0" err="1" smtClean="0"/>
                        <a:t>Fisherfolk</a:t>
                      </a:r>
                      <a:r>
                        <a:rPr lang="en-US" baseline="0" dirty="0" smtClean="0"/>
                        <a:t> population</a:t>
                      </a:r>
                      <a:endParaRPr lang="en-US" dirty="0"/>
                    </a:p>
                  </a:txBody>
                  <a:tcPr/>
                </a:tc>
                <a:tc>
                  <a:txBody>
                    <a:bodyPr/>
                    <a:lstStyle/>
                    <a:p>
                      <a:r>
                        <a:rPr lang="en-US" dirty="0" smtClean="0"/>
                        <a:t>3,999,214</a:t>
                      </a:r>
                      <a:endParaRPr lang="en-US" dirty="0"/>
                    </a:p>
                  </a:txBody>
                  <a:tcPr/>
                </a:tc>
                <a:tc>
                  <a:txBody>
                    <a:bodyPr/>
                    <a:lstStyle/>
                    <a:p>
                      <a:r>
                        <a:rPr lang="en-US" dirty="0" smtClean="0"/>
                        <a:t>802,912 (20 per cent)</a:t>
                      </a:r>
                      <a:endParaRPr lang="en-US" dirty="0"/>
                    </a:p>
                  </a:txBody>
                  <a:tcPr/>
                </a:tc>
              </a:tr>
              <a:tr h="367177">
                <a:tc>
                  <a:txBody>
                    <a:bodyPr/>
                    <a:lstStyle/>
                    <a:p>
                      <a:r>
                        <a:rPr lang="en-US" dirty="0" smtClean="0"/>
                        <a:t>Fish landing </a:t>
                      </a:r>
                      <a:r>
                        <a:rPr lang="en-US" dirty="0" err="1" smtClean="0"/>
                        <a:t>centres</a:t>
                      </a:r>
                      <a:endParaRPr lang="en-US" dirty="0" smtClean="0"/>
                    </a:p>
                  </a:txBody>
                  <a:tcPr/>
                </a:tc>
                <a:tc>
                  <a:txBody>
                    <a:bodyPr/>
                    <a:lstStyle/>
                    <a:p>
                      <a:r>
                        <a:rPr lang="en-US" dirty="0" smtClean="0"/>
                        <a:t>1,511</a:t>
                      </a:r>
                      <a:endParaRPr lang="en-US" dirty="0"/>
                    </a:p>
                  </a:txBody>
                  <a:tcPr/>
                </a:tc>
                <a:tc>
                  <a:txBody>
                    <a:bodyPr/>
                    <a:lstStyle/>
                    <a:p>
                      <a:r>
                        <a:rPr lang="en-US" dirty="0" smtClean="0"/>
                        <a:t>407 (27</a:t>
                      </a:r>
                      <a:r>
                        <a:rPr lang="en-US" baseline="0" dirty="0" smtClean="0"/>
                        <a:t> </a:t>
                      </a:r>
                      <a:r>
                        <a:rPr lang="en-US" dirty="0" smtClean="0"/>
                        <a:t>per cent)</a:t>
                      </a:r>
                      <a:endParaRPr lang="en-US" dirty="0"/>
                    </a:p>
                  </a:txBody>
                  <a:tcPr/>
                </a:tc>
              </a:tr>
              <a:tr h="633757">
                <a:tc>
                  <a:txBody>
                    <a:bodyPr/>
                    <a:lstStyle/>
                    <a:p>
                      <a:r>
                        <a:rPr lang="en-US" dirty="0" smtClean="0"/>
                        <a:t>Active fishers</a:t>
                      </a:r>
                      <a:endParaRPr lang="en-US" dirty="0"/>
                    </a:p>
                  </a:txBody>
                  <a:tcPr/>
                </a:tc>
                <a:tc>
                  <a:txBody>
                    <a:bodyPr/>
                    <a:lstStyle/>
                    <a:p>
                      <a:r>
                        <a:rPr lang="en-US" dirty="0" smtClean="0"/>
                        <a:t>9,90,083</a:t>
                      </a:r>
                      <a:endParaRPr lang="en-US" dirty="0"/>
                    </a:p>
                  </a:txBody>
                  <a:tcPr/>
                </a:tc>
                <a:tc>
                  <a:txBody>
                    <a:bodyPr/>
                    <a:lstStyle/>
                    <a:p>
                      <a:r>
                        <a:rPr lang="en-US" dirty="0" smtClean="0"/>
                        <a:t>2,14,064</a:t>
                      </a:r>
                      <a:r>
                        <a:rPr lang="en-US" baseline="0" dirty="0" smtClean="0"/>
                        <a:t> </a:t>
                      </a:r>
                      <a:r>
                        <a:rPr lang="en-US" dirty="0" smtClean="0"/>
                        <a:t>(22 per cent)</a:t>
                      </a:r>
                      <a:endParaRPr lang="en-US" dirty="0"/>
                    </a:p>
                  </a:txBody>
                  <a:tcPr/>
                </a:tc>
              </a:tr>
              <a:tr h="36717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Number of fishing craft</a:t>
                      </a:r>
                    </a:p>
                  </a:txBody>
                  <a:tcPr/>
                </a:tc>
                <a:tc>
                  <a:txBody>
                    <a:bodyPr/>
                    <a:lstStyle/>
                    <a:p>
                      <a:r>
                        <a:rPr lang="en-US" dirty="0" smtClean="0"/>
                        <a:t>194,490</a:t>
                      </a:r>
                      <a:endParaRPr lang="en-US" dirty="0"/>
                    </a:p>
                  </a:txBody>
                  <a:tcPr/>
                </a:tc>
                <a:tc>
                  <a:txBody>
                    <a:bodyPr/>
                    <a:lstStyle/>
                    <a:p>
                      <a:r>
                        <a:rPr lang="en-US" dirty="0" smtClean="0"/>
                        <a:t>46,070 (24 per cent)</a:t>
                      </a:r>
                      <a:endParaRPr lang="en-US" dirty="0"/>
                    </a:p>
                  </a:txBody>
                  <a:tcPr/>
                </a:tc>
              </a:tr>
              <a:tr h="64193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Mechanized</a:t>
                      </a:r>
                      <a:r>
                        <a:rPr lang="en-US" baseline="0" dirty="0" smtClean="0"/>
                        <a:t> craft</a:t>
                      </a:r>
                      <a:endParaRPr lang="en-US" dirty="0" smtClean="0"/>
                    </a:p>
                  </a:txBody>
                  <a:tcPr/>
                </a:tc>
                <a:tc>
                  <a:txBody>
                    <a:bodyPr/>
                    <a:lstStyle/>
                    <a:p>
                      <a:r>
                        <a:rPr lang="en-US" dirty="0" smtClean="0"/>
                        <a:t>37 per cent (72,559)</a:t>
                      </a:r>
                      <a:endParaRPr lang="en-US" dirty="0"/>
                    </a:p>
                  </a:txBody>
                  <a:tcPr/>
                </a:tc>
                <a:tc>
                  <a:txBody>
                    <a:bodyPr/>
                    <a:lstStyle/>
                    <a:p>
                      <a:r>
                        <a:rPr lang="en-US" dirty="0" smtClean="0"/>
                        <a:t>23 per c </a:t>
                      </a:r>
                      <a:r>
                        <a:rPr lang="en-US" dirty="0" err="1" smtClean="0"/>
                        <a:t>ent</a:t>
                      </a:r>
                      <a:r>
                        <a:rPr lang="en-US" dirty="0" smtClean="0"/>
                        <a:t> (10,692)</a:t>
                      </a:r>
                      <a:endParaRPr lang="en-US" dirty="0"/>
                    </a:p>
                  </a:txBody>
                  <a:tcPr/>
                </a:tc>
              </a:tr>
              <a:tr h="36717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Motorized</a:t>
                      </a:r>
                      <a:r>
                        <a:rPr lang="en-US" baseline="0" dirty="0" smtClean="0"/>
                        <a:t> craft</a:t>
                      </a:r>
                      <a:endParaRPr lang="en-US" dirty="0" smtClean="0"/>
                    </a:p>
                  </a:txBody>
                  <a:tcPr/>
                </a:tc>
                <a:tc>
                  <a:txBody>
                    <a:bodyPr/>
                    <a:lstStyle/>
                    <a:p>
                      <a:r>
                        <a:rPr lang="en-US" dirty="0" smtClean="0"/>
                        <a:t>37 </a:t>
                      </a:r>
                      <a:r>
                        <a:rPr lang="en-US" baseline="0" dirty="0" smtClean="0"/>
                        <a:t> per cent (71,313)</a:t>
                      </a:r>
                      <a:endParaRPr lang="en-US" dirty="0"/>
                    </a:p>
                  </a:txBody>
                  <a:tcPr/>
                </a:tc>
                <a:tc>
                  <a:txBody>
                    <a:bodyPr/>
                    <a:lstStyle/>
                    <a:p>
                      <a:r>
                        <a:rPr lang="en-US" dirty="0" smtClean="0"/>
                        <a:t>5</a:t>
                      </a:r>
                      <a:r>
                        <a:rPr lang="en-US" baseline="0" dirty="0" smtClean="0"/>
                        <a:t>4 per cent (24,942)</a:t>
                      </a:r>
                      <a:endParaRPr lang="en-US" dirty="0"/>
                    </a:p>
                  </a:txBody>
                  <a:tcPr/>
                </a:tc>
              </a:tr>
              <a:tr h="64193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Non</a:t>
                      </a:r>
                      <a:r>
                        <a:rPr lang="en-US" baseline="0" dirty="0" smtClean="0"/>
                        <a:t> –motorized craft</a:t>
                      </a:r>
                      <a:endParaRPr lang="en-US" dirty="0" smtClean="0"/>
                    </a:p>
                  </a:txBody>
                  <a:tcPr/>
                </a:tc>
                <a:tc>
                  <a:txBody>
                    <a:bodyPr/>
                    <a:lstStyle/>
                    <a:p>
                      <a:r>
                        <a:rPr lang="en-US" dirty="0" smtClean="0"/>
                        <a:t>36 per cent (50,618)</a:t>
                      </a:r>
                      <a:endParaRPr lang="en-US" dirty="0"/>
                    </a:p>
                  </a:txBody>
                  <a:tcPr/>
                </a:tc>
                <a:tc>
                  <a:txBody>
                    <a:bodyPr/>
                    <a:lstStyle/>
                    <a:p>
                      <a:r>
                        <a:rPr lang="en-US" dirty="0" smtClean="0"/>
                        <a:t>23 per cent (10,436)</a:t>
                      </a:r>
                      <a:endParaRPr lang="en-US" dirty="0"/>
                    </a:p>
                  </a:txBody>
                  <a:tcPr/>
                </a:tc>
              </a:tr>
            </a:tbl>
          </a:graphicData>
        </a:graphic>
      </p:graphicFrame>
      <p:sp>
        <p:nvSpPr>
          <p:cNvPr id="5" name="TextBox 4"/>
          <p:cNvSpPr txBox="1"/>
          <p:nvPr/>
        </p:nvSpPr>
        <p:spPr>
          <a:xfrm>
            <a:off x="685800" y="6321623"/>
            <a:ext cx="5181600" cy="307777"/>
          </a:xfrm>
          <a:prstGeom prst="rect">
            <a:avLst/>
          </a:prstGeom>
          <a:noFill/>
        </p:spPr>
        <p:txBody>
          <a:bodyPr wrap="square" rtlCol="0">
            <a:spAutoFit/>
          </a:bodyPr>
          <a:lstStyle/>
          <a:p>
            <a:r>
              <a:rPr lang="en-US" sz="1400" i="1" dirty="0" smtClean="0"/>
              <a:t>Source: CMFRI Census, 2010</a:t>
            </a:r>
            <a:endParaRPr lang="en-US" sz="1400" i="1" dirty="0"/>
          </a:p>
        </p:txBody>
      </p:sp>
    </p:spTree>
    <p:extLst>
      <p:ext uri="{BB962C8B-B14F-4D97-AF65-F5344CB8AC3E}">
        <p14:creationId xmlns="" xmlns:p14="http://schemas.microsoft.com/office/powerpoint/2010/main" val="236313155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838200"/>
            <a:ext cx="6934200" cy="685800"/>
          </a:xfrm>
        </p:spPr>
        <p:txBody>
          <a:bodyPr>
            <a:noAutofit/>
          </a:bodyPr>
          <a:lstStyle/>
          <a:p>
            <a:r>
              <a:rPr lang="en-US" sz="4800" b="1" dirty="0" smtClean="0"/>
              <a:t>Conclusion</a:t>
            </a:r>
            <a:endParaRPr lang="en-US" sz="4800" b="1" dirty="0"/>
          </a:p>
        </p:txBody>
      </p:sp>
      <p:sp>
        <p:nvSpPr>
          <p:cNvPr id="3" name="Content Placeholder 2"/>
          <p:cNvSpPr>
            <a:spLocks noGrp="1"/>
          </p:cNvSpPr>
          <p:nvPr>
            <p:ph idx="1"/>
          </p:nvPr>
        </p:nvSpPr>
        <p:spPr>
          <a:xfrm>
            <a:off x="609600" y="1752600"/>
            <a:ext cx="8077200" cy="4572000"/>
          </a:xfrm>
        </p:spPr>
        <p:txBody>
          <a:bodyPr>
            <a:normAutofit fontScale="85000" lnSpcReduction="20000"/>
          </a:bodyPr>
          <a:lstStyle/>
          <a:p>
            <a:r>
              <a:rPr lang="en-US" dirty="0" smtClean="0"/>
              <a:t>Time to </a:t>
            </a:r>
            <a:r>
              <a:rPr lang="en-US" dirty="0" smtClean="0"/>
              <a:t>look  at  </a:t>
            </a:r>
            <a:r>
              <a:rPr lang="en-US" dirty="0" smtClean="0"/>
              <a:t>the fleet strength, limited entry and redeployment  if necessary</a:t>
            </a:r>
          </a:p>
          <a:p>
            <a:r>
              <a:rPr lang="en-US" dirty="0" smtClean="0"/>
              <a:t>To develop detailed estimate of fish resources harvested</a:t>
            </a:r>
          </a:p>
          <a:p>
            <a:r>
              <a:rPr lang="en-US" dirty="0" smtClean="0"/>
              <a:t>To disseminate management advisories from time to time</a:t>
            </a:r>
          </a:p>
          <a:p>
            <a:r>
              <a:rPr lang="en-US" dirty="0" smtClean="0"/>
              <a:t>Fisheries management system as a whole is weak</a:t>
            </a:r>
          </a:p>
          <a:p>
            <a:r>
              <a:rPr lang="en-US" dirty="0" smtClean="0"/>
              <a:t>Integrate local community based management measures</a:t>
            </a:r>
          </a:p>
          <a:p>
            <a:r>
              <a:rPr lang="en-US" dirty="0" smtClean="0"/>
              <a:t>To develop marine fishing policy for short term and long term with the help of scientific institutions and FWOs</a:t>
            </a:r>
          </a:p>
          <a:p>
            <a:r>
              <a:rPr lang="en-US" dirty="0" smtClean="0"/>
              <a:t>FM is increasingly   impacted by coastal development in other sectors </a:t>
            </a:r>
          </a:p>
          <a:p>
            <a:r>
              <a:rPr lang="en-US" dirty="0" smtClean="0"/>
              <a:t>To develop coordination with other departments to asses the impacts</a:t>
            </a:r>
          </a:p>
          <a:p>
            <a:r>
              <a:rPr lang="en-US" dirty="0" smtClean="0"/>
              <a:t> Without incentives and drivers like subsidized inputs and high fish prices </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8229600" cy="896112"/>
          </a:xfrm>
        </p:spPr>
        <p:txBody>
          <a:bodyPr>
            <a:normAutofit/>
          </a:bodyPr>
          <a:lstStyle/>
          <a:p>
            <a:r>
              <a:rPr lang="en-US" sz="4400" b="1" dirty="0" smtClean="0"/>
              <a:t>Conclusion</a:t>
            </a:r>
            <a:endParaRPr lang="en-US" sz="4400" b="1" dirty="0"/>
          </a:p>
        </p:txBody>
      </p:sp>
      <p:sp>
        <p:nvSpPr>
          <p:cNvPr id="3" name="Content Placeholder 2"/>
          <p:cNvSpPr>
            <a:spLocks noGrp="1"/>
          </p:cNvSpPr>
          <p:nvPr>
            <p:ph idx="1"/>
          </p:nvPr>
        </p:nvSpPr>
        <p:spPr>
          <a:xfrm>
            <a:off x="228600" y="1143000"/>
            <a:ext cx="8686800" cy="5715000"/>
          </a:xfrm>
        </p:spPr>
        <p:txBody>
          <a:bodyPr>
            <a:noAutofit/>
          </a:bodyPr>
          <a:lstStyle/>
          <a:p>
            <a:r>
              <a:rPr lang="en-US" sz="2000" dirty="0" smtClean="0"/>
              <a:t>To develop incentives for fisheries conservation and management measures undertaken</a:t>
            </a:r>
          </a:p>
          <a:p>
            <a:r>
              <a:rPr lang="en-US" sz="2000" dirty="0" smtClean="0"/>
              <a:t>Better participation of stakeholders in fisheries management meetings</a:t>
            </a:r>
          </a:p>
          <a:p>
            <a:r>
              <a:rPr lang="en-US" sz="2000" dirty="0" smtClean="0"/>
              <a:t>Better funding for such meetings</a:t>
            </a:r>
          </a:p>
          <a:p>
            <a:r>
              <a:rPr lang="en-US" sz="2000" dirty="0" smtClean="0"/>
              <a:t> Current stress is more on welfare and less on management</a:t>
            </a:r>
          </a:p>
          <a:p>
            <a:r>
              <a:rPr lang="en-US" sz="2000" dirty="0" smtClean="0"/>
              <a:t>Better preparedness to meet natural disasters</a:t>
            </a:r>
          </a:p>
          <a:p>
            <a:r>
              <a:rPr lang="en-US" sz="2000" dirty="0" smtClean="0"/>
              <a:t> Creating and improving facilities for cleaning and processing fish under hygienic conditions at landing </a:t>
            </a:r>
            <a:r>
              <a:rPr lang="en-US" sz="2000" dirty="0" err="1" smtClean="0"/>
              <a:t>centres</a:t>
            </a:r>
            <a:r>
              <a:rPr lang="en-US" sz="2000" dirty="0" smtClean="0"/>
              <a:t> and </a:t>
            </a:r>
            <a:r>
              <a:rPr lang="en-US" sz="2000" dirty="0" err="1" smtClean="0"/>
              <a:t>harbours</a:t>
            </a:r>
            <a:r>
              <a:rPr lang="en-US" sz="2000" dirty="0" smtClean="0"/>
              <a:t>, and developing clean fish markets with availability of water and sanitation facilities, learning from the example of existing markets, </a:t>
            </a:r>
          </a:p>
          <a:p>
            <a:r>
              <a:rPr lang="en-US" sz="2000" dirty="0" smtClean="0"/>
              <a:t>To develop along term policy with Objectives, Methods of implementation, the role of rights, impact assessment and policy coherence with developments on the coast</a:t>
            </a:r>
          </a:p>
          <a:p>
            <a:r>
              <a:rPr lang="en-US" sz="2000" dirty="0" smtClean="0"/>
              <a:t>To develop an enabling Act  with  a preamble which allows Executive  to make timely changes</a:t>
            </a:r>
          </a:p>
          <a:p>
            <a:endParaRPr lang="en-US" sz="1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305800" cy="1143000"/>
          </a:xfrm>
        </p:spPr>
        <p:txBody>
          <a:bodyPr>
            <a:normAutofit/>
          </a:bodyPr>
          <a:lstStyle/>
          <a:p>
            <a:pPr algn="ctr"/>
            <a:r>
              <a:rPr lang="en-US" sz="6600" b="1" i="1" dirty="0" smtClean="0">
                <a:latin typeface="Monotype Corsiva" pitchFamily="66" charset="0"/>
              </a:rPr>
              <a:t>Thank You</a:t>
            </a:r>
            <a:endParaRPr lang="en-US" sz="6600" b="1" i="1" dirty="0">
              <a:latin typeface="Monotype Corsiva" pitchFamily="66" charset="0"/>
            </a:endParaRPr>
          </a:p>
        </p:txBody>
      </p:sp>
    </p:spTree>
    <p:extLst>
      <p:ext uri="{BB962C8B-B14F-4D97-AF65-F5344CB8AC3E}">
        <p14:creationId xmlns="" xmlns:p14="http://schemas.microsoft.com/office/powerpoint/2010/main" val="393335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Fish Production</a:t>
            </a:r>
            <a:endParaRPr lang="en-US" dirty="0"/>
          </a:p>
        </p:txBody>
      </p:sp>
      <p:sp>
        <p:nvSpPr>
          <p:cNvPr id="3" name="Content Placeholder 2"/>
          <p:cNvSpPr>
            <a:spLocks noGrp="1"/>
          </p:cNvSpPr>
          <p:nvPr>
            <p:ph idx="1"/>
          </p:nvPr>
        </p:nvSpPr>
        <p:spPr>
          <a:xfrm>
            <a:off x="304800" y="1889760"/>
            <a:ext cx="3352800" cy="4953000"/>
          </a:xfrm>
        </p:spPr>
        <p:txBody>
          <a:bodyPr>
            <a:normAutofit/>
          </a:bodyPr>
          <a:lstStyle/>
          <a:p>
            <a:r>
              <a:rPr lang="en-US" dirty="0" smtClean="0"/>
              <a:t>Total Marine fish production (2014): 3.59 million t</a:t>
            </a:r>
          </a:p>
          <a:p>
            <a:pPr lvl="1"/>
            <a:r>
              <a:rPr lang="en-US" dirty="0" smtClean="0"/>
              <a:t>Tamil Nadu: 6.6 lakh t (second largest in India)</a:t>
            </a:r>
          </a:p>
          <a:p>
            <a:pPr lvl="2"/>
            <a:r>
              <a:rPr lang="en-US" dirty="0" smtClean="0"/>
              <a:t>62 per cent of South-east India’ s fish production is from Tamil Nadu</a:t>
            </a:r>
          </a:p>
        </p:txBody>
      </p:sp>
      <p:pic>
        <p:nvPicPr>
          <p:cNvPr id="4" name="Picture 3"/>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3507081" y="1905000"/>
            <a:ext cx="5484519" cy="3581399"/>
          </a:xfrm>
          <a:prstGeom prst="rect">
            <a:avLst/>
          </a:prstGeom>
        </p:spPr>
      </p:pic>
      <p:sp>
        <p:nvSpPr>
          <p:cNvPr id="5" name="TextBox 4"/>
          <p:cNvSpPr txBox="1"/>
          <p:nvPr/>
        </p:nvSpPr>
        <p:spPr>
          <a:xfrm>
            <a:off x="3962400" y="4844533"/>
            <a:ext cx="5029200" cy="369332"/>
          </a:xfrm>
          <a:prstGeom prst="rect">
            <a:avLst/>
          </a:prstGeom>
          <a:noFill/>
        </p:spPr>
        <p:txBody>
          <a:bodyPr wrap="square" rtlCol="0">
            <a:spAutoFit/>
          </a:bodyPr>
          <a:lstStyle/>
          <a:p>
            <a:r>
              <a:rPr lang="en-US" dirty="0" smtClean="0"/>
              <a:t>Source: CMFRI Annual Report 2014-15</a:t>
            </a:r>
            <a:endParaRPr lang="en-US" dirty="0"/>
          </a:p>
        </p:txBody>
      </p:sp>
    </p:spTree>
    <p:extLst>
      <p:ext uri="{BB962C8B-B14F-4D97-AF65-F5344CB8AC3E}">
        <p14:creationId xmlns="" xmlns:p14="http://schemas.microsoft.com/office/powerpoint/2010/main" val="36617663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Tamil Nadu Marine Fish Production</a:t>
            </a:r>
            <a:endParaRPr lang="en-US" dirty="0"/>
          </a:p>
        </p:txBody>
      </p:sp>
      <p:graphicFrame>
        <p:nvGraphicFramePr>
          <p:cNvPr id="4" name="Table 3"/>
          <p:cNvGraphicFramePr>
            <a:graphicFrameLocks noGrp="1"/>
          </p:cNvGraphicFramePr>
          <p:nvPr/>
        </p:nvGraphicFramePr>
        <p:xfrm>
          <a:off x="1066800" y="2285999"/>
          <a:ext cx="7391400" cy="3733801"/>
        </p:xfrm>
        <a:graphic>
          <a:graphicData uri="http://schemas.openxmlformats.org/drawingml/2006/table">
            <a:tbl>
              <a:tblPr/>
              <a:tblGrid>
                <a:gridCol w="3695700"/>
                <a:gridCol w="3695700"/>
              </a:tblGrid>
              <a:tr h="532280">
                <a:tc>
                  <a:txBody>
                    <a:bodyPr/>
                    <a:lstStyle/>
                    <a:p>
                      <a:pPr marL="0" marR="0">
                        <a:spcBef>
                          <a:spcPts val="0"/>
                        </a:spcBef>
                        <a:spcAft>
                          <a:spcPts val="0"/>
                        </a:spcAft>
                      </a:pPr>
                      <a:r>
                        <a:rPr lang="en-US" sz="2800" dirty="0">
                          <a:latin typeface="Times New Roman"/>
                          <a:ea typeface="Times New Roman"/>
                        </a:rPr>
                        <a:t>Craft type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marL="0" marR="0">
                        <a:spcBef>
                          <a:spcPts val="0"/>
                        </a:spcBef>
                        <a:spcAft>
                          <a:spcPts val="0"/>
                        </a:spcAft>
                      </a:pPr>
                      <a:r>
                        <a:rPr lang="en-US" sz="2800" dirty="0">
                          <a:latin typeface="Times New Roman"/>
                          <a:ea typeface="Times New Roman"/>
                        </a:rPr>
                        <a:t>in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r>
              <a:tr h="864721">
                <a:tc>
                  <a:txBody>
                    <a:bodyPr/>
                    <a:lstStyle/>
                    <a:p>
                      <a:pPr marL="0" marR="0">
                        <a:spcBef>
                          <a:spcPts val="0"/>
                        </a:spcBef>
                        <a:spcAft>
                          <a:spcPts val="0"/>
                        </a:spcAft>
                      </a:pPr>
                      <a:r>
                        <a:rPr lang="en-US" sz="2800" dirty="0">
                          <a:latin typeface="Times New Roman"/>
                          <a:ea typeface="Times New Roman"/>
                        </a:rPr>
                        <a:t>Mechanized trawlers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800" dirty="0">
                          <a:latin typeface="Times New Roman"/>
                          <a:ea typeface="Times New Roman"/>
                        </a:rPr>
                        <a:t>66.5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0400">
                <a:tc>
                  <a:txBody>
                    <a:bodyPr/>
                    <a:lstStyle/>
                    <a:p>
                      <a:pPr marL="0" marR="0">
                        <a:spcBef>
                          <a:spcPts val="0"/>
                        </a:spcBef>
                        <a:spcAft>
                          <a:spcPts val="0"/>
                        </a:spcAft>
                      </a:pPr>
                      <a:r>
                        <a:rPr lang="en-US" sz="2800" dirty="0">
                          <a:latin typeface="Times New Roman"/>
                          <a:ea typeface="Times New Roman"/>
                        </a:rPr>
                        <a:t>Mechanized ring seines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800">
                          <a:latin typeface="Times New Roman"/>
                          <a:ea typeface="Times New Roman"/>
                        </a:rPr>
                        <a:t>6.6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280">
                <a:tc>
                  <a:txBody>
                    <a:bodyPr/>
                    <a:lstStyle/>
                    <a:p>
                      <a:pPr marL="0" marR="0">
                        <a:spcBef>
                          <a:spcPts val="0"/>
                        </a:spcBef>
                        <a:spcAft>
                          <a:spcPts val="0"/>
                        </a:spcAft>
                      </a:pPr>
                      <a:r>
                        <a:rPr lang="en-US" sz="2800">
                          <a:latin typeface="Times New Roman"/>
                          <a:ea typeface="Times New Roman"/>
                        </a:rPr>
                        <a:t>Outboard gillnets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800">
                          <a:latin typeface="Times New Roman"/>
                          <a:ea typeface="Times New Roman"/>
                        </a:rPr>
                        <a:t>14.3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280">
                <a:tc>
                  <a:txBody>
                    <a:bodyPr/>
                    <a:lstStyle/>
                    <a:p>
                      <a:pPr marL="0" marR="0">
                        <a:spcBef>
                          <a:spcPts val="0"/>
                        </a:spcBef>
                        <a:spcAft>
                          <a:spcPts val="0"/>
                        </a:spcAft>
                      </a:pPr>
                      <a:r>
                        <a:rPr lang="en-US" sz="2800" dirty="0">
                          <a:latin typeface="Times New Roman"/>
                          <a:ea typeface="Times New Roman"/>
                        </a:rPr>
                        <a:t>Outboard ring seine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800">
                          <a:latin typeface="Times New Roman"/>
                          <a:ea typeface="Times New Roman"/>
                        </a:rPr>
                        <a:t>2.7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1840">
                <a:tc>
                  <a:txBody>
                    <a:bodyPr/>
                    <a:lstStyle/>
                    <a:p>
                      <a:pPr marL="0" marR="0">
                        <a:spcBef>
                          <a:spcPts val="0"/>
                        </a:spcBef>
                        <a:spcAft>
                          <a:spcPts val="0"/>
                        </a:spcAft>
                      </a:pPr>
                      <a:r>
                        <a:rPr lang="en-US" sz="2800" dirty="0">
                          <a:latin typeface="Times New Roman"/>
                          <a:ea typeface="Times New Roman"/>
                        </a:rPr>
                        <a:t>Outboard hook and line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2800" dirty="0">
                          <a:latin typeface="Times New Roman"/>
                          <a:ea typeface="Times New Roman"/>
                        </a:rPr>
                        <a:t>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Tamil Nadu Marine Fish Production </a:t>
            </a:r>
            <a:endParaRPr lang="en-US" dirty="0"/>
          </a:p>
        </p:txBody>
      </p:sp>
      <p:sp>
        <p:nvSpPr>
          <p:cNvPr id="3" name="Content Placeholder 2"/>
          <p:cNvSpPr>
            <a:spLocks noGrp="1"/>
          </p:cNvSpPr>
          <p:nvPr>
            <p:ph idx="1"/>
          </p:nvPr>
        </p:nvSpPr>
        <p:spPr>
          <a:xfrm>
            <a:off x="1828800" y="2819400"/>
            <a:ext cx="6705600" cy="2438400"/>
          </a:xfrm>
        </p:spPr>
        <p:txBody>
          <a:bodyPr>
            <a:normAutofit/>
          </a:bodyPr>
          <a:lstStyle/>
          <a:p>
            <a:r>
              <a:rPr lang="en-US" sz="3200" dirty="0" smtClean="0"/>
              <a:t>Pelagic </a:t>
            </a:r>
            <a:r>
              <a:rPr lang="en-US" sz="3200" dirty="0" err="1" smtClean="0"/>
              <a:t>finfishes</a:t>
            </a:r>
            <a:r>
              <a:rPr lang="en-US" sz="3200" dirty="0" smtClean="0"/>
              <a:t>                      46%</a:t>
            </a:r>
          </a:p>
          <a:p>
            <a:r>
              <a:rPr lang="en-US" sz="3200" dirty="0" err="1" smtClean="0"/>
              <a:t>Demersal</a:t>
            </a:r>
            <a:r>
              <a:rPr lang="en-US" sz="3200" dirty="0" smtClean="0"/>
              <a:t> </a:t>
            </a:r>
            <a:r>
              <a:rPr lang="en-US" sz="3200" dirty="0" err="1" smtClean="0"/>
              <a:t>finfishes</a:t>
            </a:r>
            <a:r>
              <a:rPr lang="en-US" sz="3200" dirty="0" smtClean="0"/>
              <a:t>                  24%</a:t>
            </a:r>
          </a:p>
          <a:p>
            <a:r>
              <a:rPr lang="en-US" sz="3200" dirty="0" smtClean="0"/>
              <a:t>Crustaceans                              4%</a:t>
            </a:r>
          </a:p>
          <a:p>
            <a:r>
              <a:rPr lang="en-US" sz="3200" dirty="0" err="1" smtClean="0"/>
              <a:t>Cephalapods</a:t>
            </a:r>
            <a:r>
              <a:rPr lang="en-US" sz="3200" dirty="0" smtClean="0"/>
              <a:t>                            2%</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8229600" cy="685800"/>
          </a:xfrm>
        </p:spPr>
        <p:txBody>
          <a:bodyPr>
            <a:normAutofit fontScale="90000"/>
          </a:bodyPr>
          <a:lstStyle/>
          <a:p>
            <a:r>
              <a:rPr lang="en-US" dirty="0" smtClean="0"/>
              <a:t>How are we fishing?</a:t>
            </a:r>
            <a:endParaRPr lang="en-US" dirty="0"/>
          </a:p>
        </p:txBody>
      </p:sp>
      <p:sp>
        <p:nvSpPr>
          <p:cNvPr id="3" name="Content Placeholder 2"/>
          <p:cNvSpPr>
            <a:spLocks noGrp="1"/>
          </p:cNvSpPr>
          <p:nvPr>
            <p:ph idx="1"/>
          </p:nvPr>
        </p:nvSpPr>
        <p:spPr>
          <a:xfrm>
            <a:off x="304800" y="1295400"/>
            <a:ext cx="8534400" cy="5105400"/>
          </a:xfrm>
        </p:spPr>
        <p:txBody>
          <a:bodyPr>
            <a:normAutofit fontScale="92500" lnSpcReduction="10000"/>
          </a:bodyPr>
          <a:lstStyle/>
          <a:p>
            <a:r>
              <a:rPr lang="en-US" sz="3000" dirty="0" smtClean="0"/>
              <a:t>Wide range of craft </a:t>
            </a:r>
          </a:p>
          <a:p>
            <a:pPr lvl="1"/>
            <a:r>
              <a:rPr lang="en-US" sz="2600" dirty="0" err="1" smtClean="0"/>
              <a:t>Kattumaram</a:t>
            </a:r>
            <a:endParaRPr lang="en-US" sz="2600" dirty="0" smtClean="0"/>
          </a:p>
          <a:p>
            <a:pPr lvl="1"/>
            <a:r>
              <a:rPr lang="en-US" sz="2600" dirty="0" err="1" smtClean="0"/>
              <a:t>Fibre</a:t>
            </a:r>
            <a:r>
              <a:rPr lang="en-US" sz="2600" dirty="0" smtClean="0"/>
              <a:t>-reinforced Plastic boats</a:t>
            </a:r>
          </a:p>
          <a:p>
            <a:pPr lvl="1"/>
            <a:r>
              <a:rPr lang="en-US" sz="2600" dirty="0" err="1" smtClean="0"/>
              <a:t>Vallams</a:t>
            </a:r>
            <a:endParaRPr lang="en-US" sz="2600" dirty="0" smtClean="0"/>
          </a:p>
          <a:p>
            <a:pPr lvl="1"/>
            <a:r>
              <a:rPr lang="en-US" sz="2600" dirty="0" err="1" smtClean="0"/>
              <a:t>Vathais</a:t>
            </a:r>
            <a:r>
              <a:rPr lang="en-US" sz="2600" dirty="0" smtClean="0"/>
              <a:t> (dug-out canoes)</a:t>
            </a:r>
          </a:p>
          <a:p>
            <a:pPr lvl="1"/>
            <a:r>
              <a:rPr lang="en-US" sz="2600" dirty="0" smtClean="0"/>
              <a:t>Mechanized trawlers</a:t>
            </a:r>
          </a:p>
          <a:p>
            <a:pPr lvl="1"/>
            <a:r>
              <a:rPr lang="en-US" sz="2600" dirty="0" smtClean="0"/>
              <a:t>Mechanized gillnetters</a:t>
            </a:r>
          </a:p>
          <a:p>
            <a:pPr lvl="1"/>
            <a:r>
              <a:rPr lang="en-US" sz="2600" dirty="0" smtClean="0"/>
              <a:t>Ring seiners</a:t>
            </a:r>
          </a:p>
          <a:p>
            <a:pPr lvl="1"/>
            <a:r>
              <a:rPr lang="en-US" sz="2600" dirty="0" smtClean="0"/>
              <a:t>Long-liners of </a:t>
            </a:r>
            <a:r>
              <a:rPr lang="en-US" sz="2600" dirty="0" err="1" smtClean="0"/>
              <a:t>Kanyakumari</a:t>
            </a:r>
            <a:r>
              <a:rPr lang="en-US" sz="2600" dirty="0" smtClean="0"/>
              <a:t> district (</a:t>
            </a:r>
            <a:r>
              <a:rPr lang="en-US" sz="2600" dirty="0" err="1" smtClean="0"/>
              <a:t>Thootoor</a:t>
            </a:r>
            <a:r>
              <a:rPr lang="en-US" sz="2600" dirty="0" smtClean="0"/>
              <a:t> boats)</a:t>
            </a:r>
          </a:p>
          <a:p>
            <a:pPr lvl="1"/>
            <a:r>
              <a:rPr lang="en-US" sz="2600" dirty="0" smtClean="0"/>
              <a:t>Besides Tamil Nadu is also known for:</a:t>
            </a:r>
          </a:p>
          <a:p>
            <a:pPr lvl="2"/>
            <a:r>
              <a:rPr lang="en-US" sz="2200" dirty="0" smtClean="0"/>
              <a:t>Divers for sea cucumbers and </a:t>
            </a:r>
            <a:r>
              <a:rPr lang="en-US" sz="2200" dirty="0" err="1" smtClean="0"/>
              <a:t>chanks</a:t>
            </a:r>
            <a:endParaRPr lang="en-US" sz="2200" dirty="0" smtClean="0"/>
          </a:p>
          <a:p>
            <a:pPr lvl="2"/>
            <a:r>
              <a:rPr lang="en-US" sz="2200" dirty="0" smtClean="0"/>
              <a:t>Women divers for seaweed harvesting</a:t>
            </a:r>
          </a:p>
          <a:p>
            <a:pPr lvl="2"/>
            <a:r>
              <a:rPr lang="en-US" sz="2200" dirty="0" smtClean="0"/>
              <a:t>Women involved in crab harvesting</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914400"/>
          </a:xfrm>
        </p:spPr>
        <p:txBody>
          <a:bodyPr/>
          <a:lstStyle/>
          <a:p>
            <a:r>
              <a:rPr lang="en-US" dirty="0" smtClean="0"/>
              <a:t>How are we fishing?</a:t>
            </a:r>
            <a:endParaRPr lang="en-US" dirty="0"/>
          </a:p>
        </p:txBody>
      </p:sp>
      <p:sp>
        <p:nvSpPr>
          <p:cNvPr id="3" name="Content Placeholder 2"/>
          <p:cNvSpPr>
            <a:spLocks noGrp="1"/>
          </p:cNvSpPr>
          <p:nvPr>
            <p:ph idx="1"/>
          </p:nvPr>
        </p:nvSpPr>
        <p:spPr/>
        <p:txBody>
          <a:bodyPr>
            <a:normAutofit/>
          </a:bodyPr>
          <a:lstStyle/>
          <a:p>
            <a:r>
              <a:rPr lang="en-US" dirty="0" smtClean="0"/>
              <a:t>Gillnets</a:t>
            </a:r>
          </a:p>
          <a:p>
            <a:r>
              <a:rPr lang="en-US" dirty="0" smtClean="0"/>
              <a:t>Trawls</a:t>
            </a:r>
          </a:p>
          <a:p>
            <a:r>
              <a:rPr lang="en-US" dirty="0" smtClean="0"/>
              <a:t>Ring seines</a:t>
            </a:r>
          </a:p>
          <a:p>
            <a:r>
              <a:rPr lang="en-US" dirty="0" smtClean="0"/>
              <a:t>Hook and line</a:t>
            </a:r>
          </a:p>
          <a:p>
            <a:r>
              <a:rPr lang="en-US" dirty="0" smtClean="0"/>
              <a:t>Shore seines</a:t>
            </a:r>
          </a:p>
          <a:p>
            <a:r>
              <a:rPr lang="en-US" dirty="0" smtClean="0"/>
              <a:t>Traps</a:t>
            </a:r>
          </a:p>
          <a:p>
            <a:r>
              <a:rPr lang="en-US" dirty="0" smtClean="0"/>
              <a:t>Push nets </a:t>
            </a:r>
          </a:p>
          <a:p>
            <a:r>
              <a:rPr lang="en-US" dirty="0" smtClean="0"/>
              <a:t>Boat seines</a:t>
            </a:r>
          </a:p>
          <a:p>
            <a:r>
              <a:rPr lang="en-US" dirty="0" err="1" smtClean="0"/>
              <a:t>Longline</a:t>
            </a:r>
            <a:r>
              <a:rPr lang="en-US" dirty="0" smtClean="0"/>
              <a:t>, etc.</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914400"/>
          </a:xfrm>
        </p:spPr>
        <p:txBody>
          <a:bodyPr/>
          <a:lstStyle/>
          <a:p>
            <a:r>
              <a:rPr lang="en-US" dirty="0" smtClean="0"/>
              <a:t>How are we fishing? Issues?</a:t>
            </a:r>
            <a:endParaRPr lang="en-US" dirty="0"/>
          </a:p>
        </p:txBody>
      </p:sp>
      <p:sp>
        <p:nvSpPr>
          <p:cNvPr id="3" name="Content Placeholder 2"/>
          <p:cNvSpPr>
            <a:spLocks noGrp="1"/>
          </p:cNvSpPr>
          <p:nvPr>
            <p:ph idx="1"/>
          </p:nvPr>
        </p:nvSpPr>
        <p:spPr>
          <a:xfrm>
            <a:off x="457200" y="1600200"/>
            <a:ext cx="8305800" cy="4648200"/>
          </a:xfrm>
        </p:spPr>
        <p:txBody>
          <a:bodyPr/>
          <a:lstStyle/>
          <a:p>
            <a:r>
              <a:rPr lang="en-US" dirty="0" smtClean="0"/>
              <a:t>High diversity and keep evolving</a:t>
            </a:r>
          </a:p>
          <a:p>
            <a:r>
              <a:rPr lang="en-US" dirty="0" smtClean="0"/>
              <a:t>Ineffective ban on ring seines and pair trawls</a:t>
            </a:r>
          </a:p>
          <a:p>
            <a:r>
              <a:rPr lang="en-US" dirty="0" smtClean="0"/>
              <a:t>Enforce mesh size regulations for all gears</a:t>
            </a:r>
          </a:p>
          <a:p>
            <a:r>
              <a:rPr lang="en-US" dirty="0" smtClean="0"/>
              <a:t>Enforce all gear related regulations by controlling the manufacture of these items</a:t>
            </a:r>
          </a:p>
          <a:p>
            <a:r>
              <a:rPr lang="en-US" dirty="0" smtClean="0"/>
              <a:t>To make MFRA a more meaningful and a flexible tool</a:t>
            </a:r>
          </a:p>
          <a:p>
            <a:r>
              <a:rPr lang="en-US" dirty="0" smtClean="0"/>
              <a:t>To provide delegation of authority to district level  and </a:t>
            </a:r>
            <a:r>
              <a:rPr lang="en-US" dirty="0" err="1" smtClean="0"/>
              <a:t>panchayat</a:t>
            </a:r>
            <a:r>
              <a:rPr lang="en-US" dirty="0" smtClean="0"/>
              <a:t> level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596</TotalTime>
  <Words>2601</Words>
  <Application>Microsoft Office PowerPoint</Application>
  <PresentationFormat>On-screen Show (4:3)</PresentationFormat>
  <Paragraphs>863</Paragraphs>
  <Slides>32</Slides>
  <Notes>1</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Flow</vt:lpstr>
      <vt:lpstr>Tamil Nadu Responsible Fishing: Challenges and Issues</vt:lpstr>
      <vt:lpstr>Slide 2</vt:lpstr>
      <vt:lpstr>Tamil Nadu profile</vt:lpstr>
      <vt:lpstr>Fish Production</vt:lpstr>
      <vt:lpstr>Tamil Nadu Marine Fish Production</vt:lpstr>
      <vt:lpstr>Tamil Nadu Marine Fish Production </vt:lpstr>
      <vt:lpstr>How are we fishing?</vt:lpstr>
      <vt:lpstr>How are we fishing?</vt:lpstr>
      <vt:lpstr>How are we fishing? Issues?</vt:lpstr>
      <vt:lpstr>Who is fishing?</vt:lpstr>
      <vt:lpstr> Where are we fishing? When are we fishing?</vt:lpstr>
      <vt:lpstr>Where are we fishing? When are we fishing?</vt:lpstr>
      <vt:lpstr>Different phases of Tamil Nadu Fisheries</vt:lpstr>
      <vt:lpstr>What are we fishing?</vt:lpstr>
      <vt:lpstr>Slide 15</vt:lpstr>
      <vt:lpstr>Slide 16</vt:lpstr>
      <vt:lpstr>Slide 17</vt:lpstr>
      <vt:lpstr>Slide 18</vt:lpstr>
      <vt:lpstr>What are we fishing? Issues?</vt:lpstr>
      <vt:lpstr>What are we fishing? Issues?</vt:lpstr>
      <vt:lpstr>History of responsible fishing </vt:lpstr>
      <vt:lpstr>Issues, Challenges and Solutions</vt:lpstr>
      <vt:lpstr>Issues, Challenges and Solutions</vt:lpstr>
      <vt:lpstr>Policy related international instruments</vt:lpstr>
      <vt:lpstr>Policy related international instruments</vt:lpstr>
      <vt:lpstr>Policy related international instruments</vt:lpstr>
      <vt:lpstr>Policy related international instruments</vt:lpstr>
      <vt:lpstr>Policy related international instruments</vt:lpstr>
      <vt:lpstr>Policy related international instruments</vt:lpstr>
      <vt:lpstr>Conclusion</vt:lpstr>
      <vt:lpstr>Conclusion</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croma</dc:creator>
  <cp:lastModifiedBy>Sethu</cp:lastModifiedBy>
  <cp:revision>126</cp:revision>
  <dcterms:created xsi:type="dcterms:W3CDTF">2015-09-24T04:44:00Z</dcterms:created>
  <dcterms:modified xsi:type="dcterms:W3CDTF">2015-09-27T23:14:28Z</dcterms:modified>
</cp:coreProperties>
</file>