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188B051-00FC-42AE-B4EB-3D7CCBCD5491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F2881AA-89E1-43D3-A9E3-66E5C69EE58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Decent Work in Fisheries: </a:t>
            </a:r>
            <a:br>
              <a:rPr lang="en-US" dirty="0" smtClean="0"/>
            </a:br>
            <a:r>
              <a:rPr lang="en-US" dirty="0" smtClean="0"/>
              <a:t>a CSO Perspective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86868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Sebastian Mathew</a:t>
            </a:r>
          </a:p>
          <a:p>
            <a:r>
              <a:rPr lang="en-US" dirty="0" smtClean="0"/>
              <a:t>International Collective in Support of Fishworkers (ICSF)</a:t>
            </a:r>
          </a:p>
          <a:p>
            <a:endParaRPr lang="en-US" dirty="0"/>
          </a:p>
          <a:p>
            <a:r>
              <a:rPr lang="en-US" dirty="0" smtClean="0">
                <a:solidFill>
                  <a:schemeClr val="accent2"/>
                </a:solidFill>
              </a:rPr>
              <a:t>Side Event: 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Working for Blue Growth: Why  Decent Employment in  Fisheries and Aquaculture Matters, 12 June, Sheik </a:t>
            </a:r>
            <a:r>
              <a:rPr lang="en-US" dirty="0" err="1" smtClean="0">
                <a:solidFill>
                  <a:schemeClr val="accent2"/>
                </a:solidFill>
              </a:rPr>
              <a:t>Zayed</a:t>
            </a:r>
            <a:r>
              <a:rPr lang="en-US" dirty="0" smtClean="0">
                <a:solidFill>
                  <a:schemeClr val="accent2"/>
                </a:solidFill>
              </a:rPr>
              <a:t> Centre, FAO, Rome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39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Access to decent work (Costa Rica Workshop, 2011)</a:t>
            </a:r>
            <a:endParaRPr lang="en-US" dirty="0" smtClean="0"/>
          </a:p>
          <a:p>
            <a:r>
              <a:rPr lang="en-US" dirty="0" smtClean="0"/>
              <a:t>Recognize the rights of migrant fishers </a:t>
            </a:r>
            <a:r>
              <a:rPr lang="en-US" dirty="0" smtClean="0"/>
              <a:t>(</a:t>
            </a:r>
            <a:r>
              <a:rPr lang="en-US" dirty="0" err="1" smtClean="0"/>
              <a:t>Mbour</a:t>
            </a:r>
            <a:r>
              <a:rPr lang="en-US" dirty="0" smtClean="0"/>
              <a:t>, Senegal, 2011)</a:t>
            </a:r>
            <a:endParaRPr lang="en-US" dirty="0" smtClean="0"/>
          </a:p>
          <a:p>
            <a:r>
              <a:rPr lang="en-US" dirty="0" smtClean="0"/>
              <a:t>Better working conditions (</a:t>
            </a:r>
            <a:r>
              <a:rPr lang="en-US" dirty="0" err="1" smtClean="0"/>
              <a:t>incl</a:t>
            </a:r>
            <a:r>
              <a:rPr lang="en-US" dirty="0" smtClean="0"/>
              <a:t> child care), social security (incl. maternity benefits), health and safety both on land and at sea; promote right to health (</a:t>
            </a:r>
            <a:r>
              <a:rPr lang="en-US" dirty="0" err="1" smtClean="0"/>
              <a:t>Mbour</a:t>
            </a:r>
            <a:r>
              <a:rPr lang="en-US" dirty="0" smtClean="0"/>
              <a:t>, Senegal, 2011; Brazil 2011; El Salvador Workshop 2011; India Workshop, 2011; </a:t>
            </a:r>
            <a:r>
              <a:rPr lang="en-US" dirty="0" smtClean="0"/>
              <a:t>Pakistan Workshop, 2012</a:t>
            </a:r>
            <a:r>
              <a:rPr lang="en-US" dirty="0" smtClean="0"/>
              <a:t>)</a:t>
            </a:r>
          </a:p>
          <a:p>
            <a:r>
              <a:rPr lang="en-US" dirty="0" smtClean="0"/>
              <a:t>Ban child labour in fisheries; promote education, literacy, health and recreation of children (Honduras Workshop, Nov 2011; South Africa Workshop, 2012; </a:t>
            </a:r>
            <a:r>
              <a:rPr lang="en-US" dirty="0" smtClean="0"/>
              <a:t>India Workshop, 2011; Pakistan Workshop, 2012</a:t>
            </a:r>
            <a:r>
              <a:rPr lang="en-US" dirty="0" smtClean="0"/>
              <a:t>)</a:t>
            </a:r>
          </a:p>
          <a:p>
            <a:r>
              <a:rPr lang="en-US" dirty="0" smtClean="0"/>
              <a:t>Right to organize (Nicaragua Workshop, 2012)</a:t>
            </a:r>
          </a:p>
          <a:p>
            <a:r>
              <a:rPr lang="en-US" dirty="0" smtClean="0"/>
              <a:t>Fight against drugs and drug trafficking (Costa Rica Workshop, 2011)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CSO pronouncements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13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2037"/>
            <a:ext cx="8229600" cy="4525963"/>
          </a:xfrm>
        </p:spPr>
        <p:txBody>
          <a:bodyPr/>
          <a:lstStyle/>
          <a:p>
            <a:r>
              <a:rPr lang="en-US" dirty="0" smtClean="0"/>
              <a:t>Protect migrant fishers by a contract or a written work agreement</a:t>
            </a:r>
          </a:p>
          <a:p>
            <a:r>
              <a:rPr lang="en-US" dirty="0" smtClean="0"/>
              <a:t>Provide pre-departure preparation</a:t>
            </a:r>
            <a:r>
              <a:rPr lang="en-US" sz="2800" dirty="0" smtClean="0"/>
              <a:t> </a:t>
            </a:r>
            <a:r>
              <a:rPr lang="en-US" dirty="0" smtClean="0"/>
              <a:t>and assistance to migrant workers</a:t>
            </a:r>
          </a:p>
          <a:p>
            <a:r>
              <a:rPr lang="en-US" dirty="0" smtClean="0"/>
              <a:t>Update legal instruments to address migrant fishers’ issues</a:t>
            </a:r>
          </a:p>
          <a:p>
            <a:r>
              <a:rPr lang="en-US" dirty="0" smtClean="0"/>
              <a:t>Provide access to information on employment and labour protection in fishing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400" dirty="0" smtClean="0"/>
              <a:t>BOBLME-ICSF-SDF-GEF Dialogue of Labour, Migration and Fisheries Management, Bangkok (December 2013)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75427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Providing decent work is an effective fisheries management tool to remove the perverse incentive of access to cheapened labour to fuel unhealthy fleet expansion and overfishing pressures</a:t>
            </a:r>
          </a:p>
          <a:p>
            <a:r>
              <a:rPr lang="en-US" dirty="0" smtClean="0"/>
              <a:t>Fishing industry providing decent work is rarely subject to overfishing pressures</a:t>
            </a:r>
          </a:p>
          <a:p>
            <a:r>
              <a:rPr lang="en-US" dirty="0" smtClean="0"/>
              <a:t>Implement Chapter 6 of SSF Guidelines!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85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81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dedicated set of labour inspectors knowledgeable about fishing and fishing labour issues</a:t>
            </a:r>
          </a:p>
          <a:p>
            <a:r>
              <a:rPr lang="en-US" dirty="0" smtClean="0"/>
              <a:t>Develop regional labour standards for the fishing industry (need for an ASEAN labour standard)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80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92</TotalTime>
  <Words>322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Waveform</vt:lpstr>
      <vt:lpstr>Decent Work in Fisheries:  a CSO Perspective</vt:lpstr>
      <vt:lpstr>CSO pronouncements</vt:lpstr>
      <vt:lpstr>BOBLME-ICSF-SDF-GEF Dialogue of Labour, Migration and Fisheries Management, Bangkok (December 2013)</vt:lpstr>
      <vt:lpstr>Conclusion</vt:lpstr>
      <vt:lpstr>Thank you!</vt:lpstr>
      <vt:lpstr>Recommendations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Decent Work in Fisheries and Aquaculture: a CSO Perspective</dc:title>
  <dc:creator>SEBASTIAN</dc:creator>
  <cp:lastModifiedBy>SEBASTIAN</cp:lastModifiedBy>
  <cp:revision>9</cp:revision>
  <dcterms:created xsi:type="dcterms:W3CDTF">2014-06-12T07:17:07Z</dcterms:created>
  <dcterms:modified xsi:type="dcterms:W3CDTF">2014-06-12T08:49:38Z</dcterms:modified>
</cp:coreProperties>
</file>