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2" r:id="rId2"/>
    <p:sldId id="259" r:id="rId3"/>
    <p:sldId id="264" r:id="rId4"/>
    <p:sldId id="265" r:id="rId5"/>
    <p:sldId id="266" r:id="rId6"/>
    <p:sldId id="267" r:id="rId7"/>
    <p:sldId id="271" r:id="rId8"/>
    <p:sldId id="269" r:id="rId9"/>
    <p:sldId id="272" r:id="rId10"/>
    <p:sldId id="275" r:id="rId11"/>
    <p:sldId id="286" r:id="rId12"/>
    <p:sldId id="276" r:id="rId13"/>
    <p:sldId id="282" r:id="rId14"/>
    <p:sldId id="277" r:id="rId15"/>
    <p:sldId id="278" r:id="rId16"/>
    <p:sldId id="279" r:id="rId17"/>
    <p:sldId id="280" r:id="rId18"/>
    <p:sldId id="281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93443-B205-4A5A-A9D8-48B540129EF3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6F02-0DE5-4A63-BDD8-37EDF1B77F5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264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17BAC3-59D9-4C93-92AA-6335F4E48AA2}" type="slidenum">
              <a:rPr 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214946-6582-418B-81BC-6C3489879E81}" type="datetimeFigureOut">
              <a:rPr lang="en-IN" smtClean="0"/>
              <a:pPr/>
              <a:t>07-01-2014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6CDF6-65D0-4031-A9A7-8BEAF649848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158" y="3643314"/>
            <a:ext cx="7851648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>
                <a:latin typeface="Bookman Old Style" pitchFamily="18" charset="0"/>
              </a:rPr>
              <a:t/>
            </a:r>
            <a:br>
              <a:rPr lang="en-US" sz="3200" dirty="0">
                <a:latin typeface="Bookman Old Style" pitchFamily="18" charset="0"/>
              </a:rPr>
            </a:br>
            <a:r>
              <a:rPr lang="en-US" sz="4700" b="1" dirty="0" smtClean="0">
                <a:solidFill>
                  <a:schemeClr val="tx1"/>
                </a:solidFill>
                <a:latin typeface="Bookman Old Style" pitchFamily="18" charset="0"/>
              </a:rPr>
              <a:t>ECOSYSTEM </a:t>
            </a:r>
            <a:r>
              <a:rPr lang="en-US" sz="4700" b="1" dirty="0">
                <a:solidFill>
                  <a:schemeClr val="tx1"/>
                </a:solidFill>
                <a:latin typeface="Bookman Old Style" pitchFamily="18" charset="0"/>
              </a:rPr>
              <a:t>APPROACHES TO FISHERIES AND LOCAL </a:t>
            </a:r>
            <a:r>
              <a:rPr lang="en-US" sz="4700" b="1" dirty="0" smtClean="0">
                <a:solidFill>
                  <a:schemeClr val="tx1"/>
                </a:solidFill>
                <a:latin typeface="Bookman Old Style" pitchFamily="18" charset="0"/>
              </a:rPr>
              <a:t>IMPLEMENTATION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Bookman Old Style" pitchFamily="18" charset="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THE CONTEXT OF THE SUSTAINABLE OCEANS INITIATIVE OF THE CONVENTION ON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BIODIVERSITY</a:t>
            </a:r>
            <a:r>
              <a:rPr lang="en-US" sz="3200" dirty="0" smtClean="0">
                <a:solidFill>
                  <a:schemeClr val="tx1"/>
                </a:solidFill>
                <a:latin typeface="Bookman Old Style" pitchFamily="18" charset="0"/>
              </a:rPr>
              <a:t>]</a:t>
            </a:r>
            <a:r>
              <a:rPr lang="en-IN" sz="32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IN" sz="32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IN" sz="32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IN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IN" sz="3200" dirty="0" smtClean="0">
                <a:solidFill>
                  <a:schemeClr val="tx1"/>
                </a:solidFill>
                <a:latin typeface="Bookman Old Style" pitchFamily="18" charset="0"/>
              </a:rPr>
              <a:t>JOHN KURIEN</a:t>
            </a:r>
            <a:br>
              <a:rPr lang="en-IN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INTERNATIONAL COLLECTIVE IN SUPPORT OF FISHWORKERS (ICSF)</a:t>
            </a:r>
            <a:r>
              <a:rPr lang="en-IN" sz="2400" dirty="0" smtClean="0">
                <a:solidFill>
                  <a:schemeClr val="tx1"/>
                </a:solidFill>
              </a:rPr>
              <a:t/>
            </a:r>
            <a:br>
              <a:rPr lang="en-IN" sz="2400" dirty="0" smtClean="0">
                <a:solidFill>
                  <a:schemeClr val="tx1"/>
                </a:solidFill>
              </a:rPr>
            </a:br>
            <a:r>
              <a:rPr lang="en-IN" sz="2400" dirty="0">
                <a:solidFill>
                  <a:schemeClr val="tx1"/>
                </a:solidFill>
              </a:rPr>
              <a:t/>
            </a:r>
            <a:br>
              <a:rPr lang="en-IN" sz="2400" dirty="0">
                <a:solidFill>
                  <a:schemeClr val="tx1"/>
                </a:solidFill>
              </a:rPr>
            </a:b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854700"/>
            <a:ext cx="1008062" cy="1003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suggests ways and means to ban the use of trawling.</a:t>
            </a:r>
          </a:p>
          <a:p>
            <a:r>
              <a:rPr lang="en-US" dirty="0" smtClean="0"/>
              <a:t>Community-based monitoring and surveillance to stop illegal and destructive fishing</a:t>
            </a:r>
          </a:p>
          <a:p>
            <a:r>
              <a:rPr lang="en-US" dirty="0" smtClean="0"/>
              <a:t>Collaboration with Departments of Fisheries, Forests; scientists and NGOs to work out resource conservation strategies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34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initiated ‘</a:t>
            </a:r>
            <a:r>
              <a:rPr lang="en-US" dirty="0" err="1" smtClean="0"/>
              <a:t>kootams</a:t>
            </a:r>
            <a:r>
              <a:rPr lang="en-US" dirty="0" smtClean="0"/>
              <a:t>’ (gatherings) to discuss how to ensure best use of resources</a:t>
            </a:r>
            <a:r>
              <a:rPr lang="en-IN" dirty="0"/>
              <a:t> </a:t>
            </a:r>
            <a:r>
              <a:rPr lang="en-IN" dirty="0" smtClean="0"/>
              <a:t>to ensure their sustainability. How this can be done with collaboration of state and civil society representatives.</a:t>
            </a:r>
            <a:endParaRPr lang="en-IN" dirty="0"/>
          </a:p>
          <a:p>
            <a:r>
              <a:rPr lang="en-IN" dirty="0" smtClean="0"/>
              <a:t>“</a:t>
            </a:r>
            <a:r>
              <a:rPr lang="en-IN" i="1" dirty="0"/>
              <a:t>We have not amassed any great wealth for our children; we can at least take care of these marine resources and give that as our legacy to our children</a:t>
            </a:r>
            <a:r>
              <a:rPr lang="en-IN" dirty="0" smtClean="0"/>
              <a:t>” </a:t>
            </a:r>
            <a:r>
              <a:rPr lang="en-IN" dirty="0"/>
              <a:t>said a participant. 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6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INDONESIA 	(West Aceh)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0750" y="2396331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54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 Aceh was devastated by the 2004 tsunami. Over 200,000 people in the coastal communities were devoured by the sea. Many leaders of the customary fishers </a:t>
            </a:r>
            <a:r>
              <a:rPr lang="en-US" dirty="0" err="1" smtClean="0"/>
              <a:t>organisation</a:t>
            </a:r>
            <a:r>
              <a:rPr lang="en-US" dirty="0" smtClean="0"/>
              <a:t> died. With this also disappeared a great fund of traditional knowledge.</a:t>
            </a:r>
          </a:p>
          <a:p>
            <a:r>
              <a:rPr lang="en-US" dirty="0" smtClean="0"/>
              <a:t>Many coastal resources such as coral reefs, small islands, mangroves, coastal land were totally destroyed and require rejuvenation.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4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Resources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44362" y="1935163"/>
            <a:ext cx="58552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62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People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E:\My Pictures\Kanduri Laot\Kanduri Laot 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2" y="1988840"/>
            <a:ext cx="364840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My Pictures\Motivator Masyarakat\MM Five TPI Visit\MM Five TPI Visit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6244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9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Representatives from five co-management initiatives facilitated by an UN/FAO program gather for a ‘</a:t>
            </a:r>
            <a:r>
              <a:rPr lang="en-US" dirty="0" err="1" smtClean="0"/>
              <a:t>lokakarya</a:t>
            </a:r>
            <a:r>
              <a:rPr lang="en-US" dirty="0" smtClean="0"/>
              <a:t>’ (workshop) to discuss ways for SSF to creatively engage in the task of resource rejuvenation and conservation.</a:t>
            </a:r>
          </a:p>
          <a:p>
            <a:r>
              <a:rPr lang="en-US" dirty="0" err="1"/>
              <a:t>Lokakarya</a:t>
            </a:r>
            <a:r>
              <a:rPr lang="en-US" dirty="0"/>
              <a:t> attended by SSF, women from coastal community; fisher youth leaders; district government fishery officials; leaders of customary fisher </a:t>
            </a:r>
            <a:r>
              <a:rPr lang="en-US" dirty="0" err="1"/>
              <a:t>organisation</a:t>
            </a:r>
            <a:r>
              <a:rPr lang="en-US" dirty="0"/>
              <a:t>; university researchers; conservation NGO representatives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5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They discuss </a:t>
            </a:r>
            <a:r>
              <a:rPr lang="en-US" dirty="0"/>
              <a:t>success and failures of </a:t>
            </a:r>
            <a:r>
              <a:rPr lang="en-US" dirty="0" smtClean="0"/>
              <a:t> </a:t>
            </a:r>
            <a:r>
              <a:rPr lang="en-US" dirty="0"/>
              <a:t>efforts </a:t>
            </a:r>
            <a:r>
              <a:rPr lang="en-US" dirty="0" smtClean="0"/>
              <a:t>of the five co-management </a:t>
            </a:r>
            <a:r>
              <a:rPr lang="en-US" dirty="0" err="1" smtClean="0"/>
              <a:t>centres</a:t>
            </a:r>
            <a:r>
              <a:rPr lang="en-US" dirty="0" smtClean="0"/>
              <a:t> between </a:t>
            </a:r>
            <a:r>
              <a:rPr lang="en-US" dirty="0"/>
              <a:t>2010 and 2013 and exchange views on different strategies for management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Examine </a:t>
            </a:r>
            <a:r>
              <a:rPr lang="en-US" dirty="0"/>
              <a:t>the socio-political forces which support illegal and destructive fishing methods and </a:t>
            </a:r>
            <a:r>
              <a:rPr lang="en-US" dirty="0" smtClean="0"/>
              <a:t> plan to take efforts to restrain them.</a:t>
            </a:r>
          </a:p>
          <a:p>
            <a:r>
              <a:rPr lang="en-US" dirty="0" smtClean="0"/>
              <a:t>How to </a:t>
            </a:r>
            <a:r>
              <a:rPr lang="en-US" dirty="0" err="1" smtClean="0"/>
              <a:t>mobilise</a:t>
            </a:r>
            <a:r>
              <a:rPr lang="en-US" dirty="0" smtClean="0"/>
              <a:t> support from state ( departments of fisheries, tourism, police </a:t>
            </a:r>
            <a:r>
              <a:rPr lang="en-US" dirty="0" err="1" smtClean="0"/>
              <a:t>etc</a:t>
            </a:r>
            <a:r>
              <a:rPr lang="en-US" dirty="0" smtClean="0"/>
              <a:t>) and civil society to coordinate the multiple uses and services to which the marine and coastal resources are subjected. Build the human resource capacity for this.</a:t>
            </a:r>
            <a:endParaRPr lang="en-IN" dirty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5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 400 year old customary fisher </a:t>
            </a:r>
            <a:r>
              <a:rPr lang="en-US" dirty="0" err="1" smtClean="0"/>
              <a:t>organisation</a:t>
            </a:r>
            <a:r>
              <a:rPr lang="en-US" dirty="0" smtClean="0"/>
              <a:t> can transform its structure and style of functioning and how younger persons from the coastal communities can take responsibility for this.</a:t>
            </a:r>
          </a:p>
          <a:p>
            <a:r>
              <a:rPr lang="en-US" dirty="0" smtClean="0"/>
              <a:t>The visit-and-exchange strategy to spread the idea of co-management for protection of marine resources ( fish, turtles, corals, mangroves, coastal forests).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98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Bookman Old Style" pitchFamily="18" charset="0"/>
              </a:rPr>
              <a:t>ICSF POSITION ON </a:t>
            </a:r>
            <a:br>
              <a:rPr lang="en-US" sz="3600" b="1" dirty="0" smtClean="0">
                <a:latin typeface="Bookman Old Style" pitchFamily="18" charset="0"/>
              </a:rPr>
            </a:br>
            <a:r>
              <a:rPr lang="en-US" sz="3600" b="1" dirty="0" smtClean="0">
                <a:latin typeface="Bookman Old Style" pitchFamily="18" charset="0"/>
              </a:rPr>
              <a:t>LOCAL IMPLEMENTATION OF EAF</a:t>
            </a:r>
            <a:endParaRPr lang="en-IN" sz="36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EAF at local level is NOT NEW. It was always practiced by small-scale fishing (SSF) communities. A review of traditional ecological knowledge (TEK) will testify for this.</a:t>
            </a:r>
          </a:p>
          <a:p>
            <a:r>
              <a:rPr lang="en-US" dirty="0" smtClean="0"/>
              <a:t>TEK lost due to neglect resulting from imposition of compartmentalized modern fishery science brought from temperate ecosystems</a:t>
            </a:r>
          </a:p>
          <a:p>
            <a:r>
              <a:rPr lang="en-US" dirty="0" smtClean="0"/>
              <a:t>Revival of EAF for local level implementation wholly incumbent on sustained participation of those who </a:t>
            </a:r>
            <a:r>
              <a:rPr lang="en-US" dirty="0" err="1" smtClean="0"/>
              <a:t>labour</a:t>
            </a:r>
            <a:r>
              <a:rPr lang="en-US" dirty="0" smtClean="0"/>
              <a:t> at sea – e.g. male SSF, female divers and gatherers</a:t>
            </a:r>
          </a:p>
          <a:p>
            <a:r>
              <a:rPr lang="en-US" dirty="0" smtClean="0"/>
              <a:t>Co-management – i.e. the collaboration between fishers, state and civil society – is key to ensure sustainable and socially just EAF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9184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Contextualizing EAF in the 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SOI of the CBD 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2143092"/>
            <a:ext cx="8329642" cy="47149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N" sz="2300" b="1" i="1" dirty="0" smtClean="0">
                <a:latin typeface="Bookman Old Style" pitchFamily="18" charset="0"/>
              </a:rPr>
              <a:t>Under Strategic </a:t>
            </a:r>
            <a:r>
              <a:rPr lang="en-IN" sz="2300" b="1" i="1" dirty="0">
                <a:latin typeface="Bookman Old Style" pitchFamily="18" charset="0"/>
              </a:rPr>
              <a:t>Goal </a:t>
            </a:r>
            <a:r>
              <a:rPr lang="en-IN" sz="2300" b="1" i="1" dirty="0" smtClean="0">
                <a:latin typeface="Bookman Old Style" pitchFamily="18" charset="0"/>
              </a:rPr>
              <a:t>B</a:t>
            </a:r>
          </a:p>
          <a:p>
            <a:pPr marL="0" indent="0" algn="ctr">
              <a:buNone/>
            </a:pPr>
            <a:r>
              <a:rPr lang="en-IN" sz="2300" b="1" i="1" dirty="0">
                <a:latin typeface="Bookman Old Style" pitchFamily="18" charset="0"/>
              </a:rPr>
              <a:t>	</a:t>
            </a:r>
            <a:r>
              <a:rPr lang="en-IN" sz="2300" i="1" dirty="0" smtClean="0">
                <a:latin typeface="Bookman Old Style" pitchFamily="18" charset="0"/>
              </a:rPr>
              <a:t>Reduce </a:t>
            </a:r>
            <a:r>
              <a:rPr lang="en-IN" sz="2300" i="1" dirty="0">
                <a:latin typeface="Bookman Old Style" pitchFamily="18" charset="0"/>
              </a:rPr>
              <a:t>the direct </a:t>
            </a:r>
            <a:r>
              <a:rPr lang="en-IN" sz="2300" i="1" dirty="0" smtClean="0">
                <a:latin typeface="Bookman Old Style" pitchFamily="18" charset="0"/>
              </a:rPr>
              <a:t>pressures on </a:t>
            </a:r>
            <a:r>
              <a:rPr lang="en-IN" sz="2300" i="1" dirty="0">
                <a:latin typeface="Bookman Old Style" pitchFamily="18" charset="0"/>
              </a:rPr>
              <a:t>biodiversity and </a:t>
            </a:r>
            <a:r>
              <a:rPr lang="en-IN" sz="2300" i="1" dirty="0" smtClean="0">
                <a:latin typeface="Bookman Old Style" pitchFamily="18" charset="0"/>
              </a:rPr>
              <a:t>	promote </a:t>
            </a:r>
            <a:r>
              <a:rPr lang="en-IN" sz="2300" i="1" dirty="0">
                <a:latin typeface="Bookman Old Style" pitchFamily="18" charset="0"/>
              </a:rPr>
              <a:t>sustainable </a:t>
            </a:r>
            <a:r>
              <a:rPr lang="en-IN" sz="2300" i="1" dirty="0" smtClean="0">
                <a:latin typeface="Bookman Old Style" pitchFamily="18" charset="0"/>
              </a:rPr>
              <a:t>use</a:t>
            </a:r>
          </a:p>
          <a:p>
            <a:pPr marL="0" indent="0" algn="ctr">
              <a:buNone/>
            </a:pPr>
            <a:endParaRPr lang="en-US" sz="23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Bookman Old Style" pitchFamily="18" charset="0"/>
              </a:rPr>
              <a:t>Under Aichi Target 6 </a:t>
            </a:r>
          </a:p>
          <a:p>
            <a:pPr>
              <a:buNone/>
            </a:pPr>
            <a:r>
              <a:rPr lang="en-US" sz="2300" dirty="0" smtClean="0">
                <a:solidFill>
                  <a:srgbClr val="000000"/>
                </a:solidFill>
                <a:latin typeface="Bookman Old Style" pitchFamily="18" charset="0"/>
              </a:rPr>
              <a:t>	</a:t>
            </a:r>
          </a:p>
          <a:p>
            <a:pPr>
              <a:buNone/>
            </a:pPr>
            <a:r>
              <a:rPr lang="en-US" sz="2300" dirty="0" smtClean="0">
                <a:solidFill>
                  <a:srgbClr val="000000"/>
                </a:solidFill>
                <a:latin typeface="Bookman Old Style" pitchFamily="18" charset="0"/>
              </a:rPr>
              <a:t>By 2020 all fish and invertebrate stocks and aquatic plants are managed and harvested sustainably, legally and applying ecosystem based approaches so that: </a:t>
            </a:r>
          </a:p>
          <a:p>
            <a:pPr>
              <a:buNone/>
            </a:pPr>
            <a:endParaRPr lang="en-US" sz="2300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buFontTx/>
              <a:buAutoNum type="arabicParenBoth"/>
            </a:pPr>
            <a:r>
              <a:rPr lang="en-US" sz="2300" dirty="0" smtClean="0">
                <a:solidFill>
                  <a:srgbClr val="000000"/>
                </a:solidFill>
                <a:latin typeface="Bookman Old Style" pitchFamily="18" charset="0"/>
              </a:rPr>
              <a:t>overfishing to be avoided</a:t>
            </a:r>
          </a:p>
          <a:p>
            <a:pPr lvl="1">
              <a:buFontTx/>
              <a:buAutoNum type="arabicParenBoth"/>
            </a:pPr>
            <a:r>
              <a:rPr lang="en-US" sz="2300" dirty="0" smtClean="0">
                <a:solidFill>
                  <a:srgbClr val="000000"/>
                </a:solidFill>
                <a:latin typeface="Bookman Old Style" pitchFamily="18" charset="0"/>
              </a:rPr>
              <a:t>recovery plans and measures in place for all depleted/damaged species/resources </a:t>
            </a:r>
          </a:p>
          <a:p>
            <a:pPr lvl="1">
              <a:buFontTx/>
              <a:buAutoNum type="arabicParenBoth"/>
            </a:pPr>
            <a:r>
              <a:rPr lang="en-US" sz="2300" dirty="0" smtClean="0">
                <a:solidFill>
                  <a:srgbClr val="000000"/>
                </a:solidFill>
                <a:latin typeface="Bookman Old Style" pitchFamily="18" charset="0"/>
              </a:rPr>
              <a:t>fisheries to have no significant adverse impacts on threatened species and vulnerable ecosystems and  </a:t>
            </a:r>
          </a:p>
          <a:p>
            <a:pPr lvl="1">
              <a:buFontTx/>
              <a:buAutoNum type="arabicParenBoth"/>
            </a:pPr>
            <a:r>
              <a:rPr lang="en-US" sz="2300" dirty="0" smtClean="0">
                <a:solidFill>
                  <a:srgbClr val="000000"/>
                </a:solidFill>
                <a:latin typeface="Bookman Old Style" pitchFamily="18" charset="0"/>
              </a:rPr>
              <a:t>impacts of fisheries on stocks, species and ecosystems are within safe ecological limits.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Bookman Old Style" pitchFamily="16" charset="0"/>
            </a:endParaRPr>
          </a:p>
          <a:p>
            <a:endParaRPr lang="en-IN" i="1" dirty="0" smtClean="0"/>
          </a:p>
          <a:p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1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0100.JPG"/>
          <p:cNvPicPr>
            <a:picLocks noChangeAspect="1"/>
          </p:cNvPicPr>
          <p:nvPr/>
        </p:nvPicPr>
        <p:blipFill>
          <a:blip r:embed="rId3" cstate="print">
            <a:lum bright="29000" contrast="-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Thank you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marL="342900" indent="-341313" algn="l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ZA" sz="2800" dirty="0" smtClean="0">
              <a:latin typeface="Palatino Linotype" pitchFamily="16" charset="0"/>
            </a:endParaRPr>
          </a:p>
          <a:p>
            <a:pPr marL="342900" indent="-341313" algn="l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ZA" sz="2800" dirty="0" smtClean="0">
              <a:latin typeface="Palatino Linotype" pitchFamily="16" charset="0"/>
            </a:endParaRP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ZA" sz="2800" dirty="0" smtClean="0">
              <a:latin typeface="Palatino Linotype" pitchFamily="1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7035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ICSF Approach to Re-instituting 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EAF at Local Level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Supporting SSF communities who are the repositories of EAF to meet and exchange views, experiences and strategies</a:t>
            </a:r>
          </a:p>
          <a:p>
            <a:r>
              <a:rPr lang="en-US" dirty="0" smtClean="0"/>
              <a:t>Supporting efforts for reviving TEK which is an important pillar of the worldviews and identity of SSF communities</a:t>
            </a:r>
          </a:p>
          <a:p>
            <a:r>
              <a:rPr lang="en-US" dirty="0" smtClean="0"/>
              <a:t>Supporting capacity building initiatives to  build co-management approaches and arrangements to strengthen SSF communities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86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Recent Initiatives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 taken in India, Bangladesh, Thailand, Indonesia, Myanmar to bring together SSF communities to discuss the aspects pertaining to marine and coastal resource management (conservation, rejuvenation, regulation and allocation) in a manner which will ensure greater participation of SSF in determining their future.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9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INDIA ( Gulf of </a:t>
            </a:r>
            <a:r>
              <a:rPr lang="en-US" dirty="0" err="1" smtClean="0">
                <a:latin typeface="Bookman Old Style" pitchFamily="18" charset="0"/>
              </a:rPr>
              <a:t>Mannar</a:t>
            </a:r>
            <a:r>
              <a:rPr lang="en-US" dirty="0" smtClean="0">
                <a:latin typeface="Bookman Old Style" pitchFamily="18" charset="0"/>
              </a:rPr>
              <a:t>)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757566" cy="356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INDIA ( Gulf of </a:t>
            </a:r>
            <a:r>
              <a:rPr lang="en-US" dirty="0" err="1">
                <a:latin typeface="Bookman Old Style" pitchFamily="18" charset="0"/>
              </a:rPr>
              <a:t>Mannar</a:t>
            </a:r>
            <a:r>
              <a:rPr lang="en-US" dirty="0">
                <a:latin typeface="Bookman Old Style" pitchFamily="18" charset="0"/>
              </a:rPr>
              <a:t>)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Designated as a national marine park and biosphere reserve with a ban on all </a:t>
            </a:r>
            <a:r>
              <a:rPr lang="en-US" dirty="0" err="1" smtClean="0"/>
              <a:t>extrative</a:t>
            </a:r>
            <a:r>
              <a:rPr lang="en-US" dirty="0" smtClean="0"/>
              <a:t> activities covering an area of 560 </a:t>
            </a:r>
            <a:r>
              <a:rPr lang="en-US" dirty="0" err="1" smtClean="0"/>
              <a:t>sq.kms</a:t>
            </a:r>
            <a:endParaRPr lang="en-US" dirty="0" smtClean="0"/>
          </a:p>
          <a:p>
            <a:r>
              <a:rPr lang="en-US" dirty="0" smtClean="0"/>
              <a:t>Area has 178 fishing villages with 41,000 small-scale fishing families with over 37,000 fishworkers – including 5000 women seaweed collectors ( including divers) and 3000 men sea cucumber skin divers.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3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Resources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26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People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4355"/>
            <a:ext cx="4038600" cy="302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14678" y="1000108"/>
            <a:ext cx="5500726" cy="5857892"/>
          </a:xfrm>
        </p:spPr>
        <p:txBody>
          <a:bodyPr/>
          <a:lstStyle/>
          <a:p>
            <a:r>
              <a:rPr lang="en-US" dirty="0" smtClean="0"/>
              <a:t>Community decides to restrict seaweed collection to certain periods of the month (12 days) and have a three month closure for collection</a:t>
            </a:r>
          </a:p>
          <a:p>
            <a:r>
              <a:rPr lang="en-US" dirty="0" smtClean="0"/>
              <a:t>Ban on collection of all except three species of sea cucumber and collection restricted to three months.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DSC08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3286116" cy="70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8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724</Words>
  <Application>Microsoft Office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       ECOSYSTEM APPROACHES TO FISHERIES AND LOCAL IMPLEMENTATION   [IN THE CONTEXT OF THE SUSTAINABLE OCEANS INITIATIVE OF THE CONVENTION ON BIODIVERSITY]  JOHN KURIEN INTERNATIONAL COLLECTIVE IN SUPPORT OF FISHWORKERS (ICSF)  </vt:lpstr>
      <vt:lpstr>Contextualizing EAF in the  SOI of the CBD </vt:lpstr>
      <vt:lpstr>ICSF Approach to Re-instituting  EAF at Local Level</vt:lpstr>
      <vt:lpstr>Recent Initiatives</vt:lpstr>
      <vt:lpstr>INDIA ( Gulf of Mannar)</vt:lpstr>
      <vt:lpstr>INDIA ( Gulf of Mannar)</vt:lpstr>
      <vt:lpstr>Resources</vt:lpstr>
      <vt:lpstr>People</vt:lpstr>
      <vt:lpstr>Slide 9</vt:lpstr>
      <vt:lpstr>Slide 10</vt:lpstr>
      <vt:lpstr>Slide 11</vt:lpstr>
      <vt:lpstr>INDONESIA  (West Aceh)</vt:lpstr>
      <vt:lpstr>Slide 13</vt:lpstr>
      <vt:lpstr>Resources</vt:lpstr>
      <vt:lpstr>People</vt:lpstr>
      <vt:lpstr>Slide 16</vt:lpstr>
      <vt:lpstr>Slide 17</vt:lpstr>
      <vt:lpstr>Slide 18</vt:lpstr>
      <vt:lpstr>ICSF POSITION ON  LOCAL IMPLEMENTATION OF EAF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ramya</cp:lastModifiedBy>
  <cp:revision>32</cp:revision>
  <dcterms:created xsi:type="dcterms:W3CDTF">2013-12-02T12:39:45Z</dcterms:created>
  <dcterms:modified xsi:type="dcterms:W3CDTF">2014-01-07T06:21:31Z</dcterms:modified>
</cp:coreProperties>
</file>