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70" r:id="rId13"/>
    <p:sldId id="272" r:id="rId14"/>
    <p:sldId id="274" r:id="rId15"/>
    <p:sldId id="271" r:id="rId16"/>
    <p:sldId id="273" r:id="rId17"/>
    <p:sldId id="267" r:id="rId18"/>
    <p:sldId id="276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384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635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319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241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838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567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785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059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156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875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929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7D8C2-D900-41EE-A91D-9C27C210B195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902A1-0BD0-49FA-9B25-0C5724633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436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o.org/fishery/rfb/search/en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Global Legal </a:t>
            </a:r>
            <a:r>
              <a:rPr lang="en-US" dirty="0"/>
              <a:t>I</a:t>
            </a:r>
            <a:r>
              <a:rPr lang="en-US" dirty="0" smtClean="0"/>
              <a:t>nstruments and Regional Fisheries Management Organizations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Sebastian Mathew</a:t>
            </a:r>
          </a:p>
          <a:p>
            <a:r>
              <a:rPr lang="en-US" dirty="0" smtClean="0"/>
              <a:t>ICSF</a:t>
            </a:r>
          </a:p>
        </p:txBody>
      </p:sp>
    </p:spTree>
    <p:extLst>
      <p:ext uri="{BB962C8B-B14F-4D97-AF65-F5344CB8AC3E}">
        <p14:creationId xmlns:p14="http://schemas.microsoft.com/office/powerpoint/2010/main" xmlns="" val="4018072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RFMOs </a:t>
            </a:r>
            <a:r>
              <a:rPr lang="en-US" dirty="0"/>
              <a:t>P</a:t>
            </a:r>
            <a:r>
              <a:rPr lang="en-US" dirty="0" smtClean="0"/>
              <a:t>erforming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International Pacific Halibut Commission (IPHC</a:t>
            </a:r>
            <a:r>
              <a:rPr lang="en-US" dirty="0" smtClean="0"/>
              <a:t>)</a:t>
            </a:r>
          </a:p>
          <a:p>
            <a:r>
              <a:rPr lang="en-US" dirty="0"/>
              <a:t>General Fisheries Commission for the Mediterranean (GFCM</a:t>
            </a:r>
            <a:r>
              <a:rPr lang="en-US" dirty="0" smtClean="0"/>
              <a:t>)</a:t>
            </a:r>
          </a:p>
          <a:p>
            <a:pPr lvl="0"/>
            <a:r>
              <a:rPr lang="en-GB" dirty="0"/>
              <a:t>Commission for the Conservation of Southern Bluefin Tuna (CCSBT</a:t>
            </a:r>
            <a:r>
              <a:rPr lang="en-GB" dirty="0" smtClean="0"/>
              <a:t>)</a:t>
            </a:r>
          </a:p>
          <a:p>
            <a:r>
              <a:rPr lang="en-US" dirty="0"/>
              <a:t>Regional Commission for Fisheries (RECOFI</a:t>
            </a:r>
            <a:r>
              <a:rPr lang="en-US" dirty="0" smtClean="0"/>
              <a:t>)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36710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RFMOs and IUU Fishing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Inter-American Tropical Tuna Commission (IATTC</a:t>
            </a:r>
            <a:r>
              <a:rPr lang="en-US" dirty="0" smtClean="0"/>
              <a:t>), </a:t>
            </a:r>
            <a:r>
              <a:rPr lang="en-GB" dirty="0"/>
              <a:t>International Commission for the Conservation of Atlantic </a:t>
            </a:r>
            <a:r>
              <a:rPr lang="en-GB" dirty="0" smtClean="0"/>
              <a:t>Tunas (ICCAT)</a:t>
            </a:r>
            <a:r>
              <a:rPr lang="en-US" dirty="0" smtClean="0"/>
              <a:t>, </a:t>
            </a:r>
            <a:r>
              <a:rPr lang="en-US" dirty="0"/>
              <a:t>North East Atlantic Fisheries Commission (</a:t>
            </a:r>
            <a:r>
              <a:rPr lang="en-US" dirty="0" smtClean="0"/>
              <a:t>NEAFC), </a:t>
            </a:r>
            <a:r>
              <a:rPr lang="en-GB" dirty="0"/>
              <a:t>Commission for the Conservation of Antarctic Marine Living Resources (CCAMLR</a:t>
            </a:r>
            <a:r>
              <a:rPr lang="en-GB" dirty="0" smtClean="0"/>
              <a:t>), </a:t>
            </a:r>
            <a:r>
              <a:rPr lang="en-US" dirty="0"/>
              <a:t>Commission for the Conservation of Southern Bluefin Tuna (CCSBT</a:t>
            </a:r>
            <a:r>
              <a:rPr lang="en-US" dirty="0" smtClean="0"/>
              <a:t>), </a:t>
            </a:r>
            <a:r>
              <a:rPr lang="en-US" dirty="0"/>
              <a:t>Indian Ocean Tuna Commission (IOTC</a:t>
            </a:r>
            <a:r>
              <a:rPr lang="en-US" dirty="0" smtClean="0"/>
              <a:t>), Northwest Atlantic Fisheries Organization (NAFO), South </a:t>
            </a:r>
            <a:r>
              <a:rPr lang="en-US" dirty="0"/>
              <a:t>East Atlantic Fishery Organization (SEAFO</a:t>
            </a:r>
            <a:r>
              <a:rPr lang="en-US" dirty="0" smtClean="0"/>
              <a:t>), Western Central Pacific Fisheries Commission (WCPFC)</a:t>
            </a:r>
            <a:r>
              <a:rPr lang="en-GB" dirty="0" smtClean="0"/>
              <a:t> </a:t>
            </a:r>
            <a:r>
              <a:rPr lang="en-US" dirty="0" smtClean="0"/>
              <a:t>maintain IUU vessels List and record of fishing vessels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4179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RFMOs and small-scale fisheries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General Fisheries Commission for the Mediterranean </a:t>
            </a:r>
            <a:r>
              <a:rPr lang="en-GB" dirty="0" smtClean="0"/>
              <a:t>(GFCM), </a:t>
            </a:r>
            <a:r>
              <a:rPr lang="en-US" dirty="0"/>
              <a:t>Regional Commission for Fisheries (RECOFI</a:t>
            </a:r>
            <a:r>
              <a:rPr lang="en-US" dirty="0" smtClean="0"/>
              <a:t>), Central </a:t>
            </a:r>
            <a:r>
              <a:rPr lang="en-US" dirty="0"/>
              <a:t>Asian and Caucasus Regional Fisheries and Aquaculture Commission (</a:t>
            </a:r>
            <a:r>
              <a:rPr lang="en-US" dirty="0" err="1"/>
              <a:t>CACFish</a:t>
            </a:r>
            <a:r>
              <a:rPr lang="en-US" dirty="0" smtClean="0"/>
              <a:t>), Indian Ocean Tuna Commission (IOTC), and </a:t>
            </a:r>
            <a:r>
              <a:rPr lang="en-US" dirty="0"/>
              <a:t>Western Central Pacific Fisheries Commission (WCPFC)</a:t>
            </a:r>
            <a:r>
              <a:rPr lang="en-GB" dirty="0"/>
              <a:t> </a:t>
            </a:r>
            <a:endParaRPr lang="en-GB" dirty="0" smtClean="0"/>
          </a:p>
          <a:p>
            <a:r>
              <a:rPr lang="en-GB" dirty="0" err="1" smtClean="0"/>
              <a:t>CACFish</a:t>
            </a:r>
            <a:r>
              <a:rPr lang="en-GB" dirty="0" smtClean="0"/>
              <a:t>: transfer appropriate technologies and techniques for the development of small-scale fisheries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3665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RFMOs and Aquaculture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General Fisheries Commission for the Mediterranean (GFCM</a:t>
            </a:r>
            <a:r>
              <a:rPr lang="en-GB" dirty="0" smtClean="0"/>
              <a:t>), </a:t>
            </a:r>
            <a:r>
              <a:rPr lang="en-US" dirty="0"/>
              <a:t>North Atlantic Salmon Conservation Organization (NASCO</a:t>
            </a:r>
            <a:r>
              <a:rPr lang="en-US" dirty="0" smtClean="0"/>
              <a:t>), </a:t>
            </a:r>
            <a:r>
              <a:rPr lang="en-GB" dirty="0"/>
              <a:t>Lake Victoria Fisheries Organization (LVFO</a:t>
            </a:r>
            <a:r>
              <a:rPr lang="en-GB" dirty="0" smtClean="0"/>
              <a:t>), </a:t>
            </a:r>
            <a:r>
              <a:rPr lang="en-US" dirty="0"/>
              <a:t>Regional Commission for Fisheries (RECOFI</a:t>
            </a:r>
            <a:r>
              <a:rPr lang="en-US" dirty="0" smtClean="0"/>
              <a:t>), and </a:t>
            </a:r>
            <a:r>
              <a:rPr lang="en-US" dirty="0"/>
              <a:t>Central Asian and Caucasus Regional Fisheries and Aquaculture Commission (</a:t>
            </a:r>
            <a:r>
              <a:rPr lang="en-US" dirty="0" err="1"/>
              <a:t>CACFish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673837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RFMOs and Developing Countries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IOTC and WCPFC have the largest participation of developing countries</a:t>
            </a:r>
          </a:p>
          <a:p>
            <a:r>
              <a:rPr lang="en-US" dirty="0" smtClean="0"/>
              <a:t>Some RFMOs have a special focus on coastal developing States and small island developing States (IOTC, SIOFA)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49810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RFMOs and Women in fisheries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Central </a:t>
            </a:r>
            <a:r>
              <a:rPr lang="en-US" dirty="0"/>
              <a:t>Asian and Caucasus Regional Fisheries and Aquaculture Commission (</a:t>
            </a:r>
            <a:r>
              <a:rPr lang="en-US" dirty="0" err="1"/>
              <a:t>CACFish</a:t>
            </a:r>
            <a:r>
              <a:rPr lang="en-US" dirty="0" smtClean="0"/>
              <a:t>):</a:t>
            </a:r>
          </a:p>
          <a:p>
            <a:pPr lvl="1"/>
            <a:r>
              <a:rPr lang="en-US" dirty="0"/>
              <a:t>promote women's participation in aquaculture and capture fisheries 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3020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RFMO Success 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Regulatory measures agreed by North </a:t>
            </a:r>
            <a:r>
              <a:rPr lang="en-US" dirty="0"/>
              <a:t>Atlantic Salmon Conservation Organization (NASCO) </a:t>
            </a:r>
            <a:r>
              <a:rPr lang="en-US" dirty="0" smtClean="0"/>
              <a:t>have led to enormous reductions in fishing effort in North Atlantic</a:t>
            </a:r>
          </a:p>
          <a:p>
            <a:r>
              <a:rPr lang="en-US" dirty="0" smtClean="0"/>
              <a:t>Effectiveness of conservation and management measures for Southern </a:t>
            </a:r>
            <a:r>
              <a:rPr lang="en-US" dirty="0"/>
              <a:t>B</a:t>
            </a:r>
            <a:r>
              <a:rPr lang="en-US" dirty="0" smtClean="0"/>
              <a:t>luefin </a:t>
            </a:r>
            <a:r>
              <a:rPr lang="en-US" dirty="0"/>
              <a:t>T</a:t>
            </a:r>
            <a:r>
              <a:rPr lang="en-US" dirty="0" smtClean="0"/>
              <a:t>una improved as a result of persuading non member nations to join the </a:t>
            </a:r>
            <a:r>
              <a:rPr lang="en-US" dirty="0"/>
              <a:t>Commission for the Conservation of Southern Bluefin Tuna (CCSBT)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237380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ahead for RFMOs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There is perceived </a:t>
            </a:r>
            <a:r>
              <a:rPr lang="en-US" dirty="0"/>
              <a:t>lack of action by RFMOs and their inability in some cases to stem stock declines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lack of political commitment by the members of some RFMOs and unyielding positions incompatible with sound regional fisheries </a:t>
            </a:r>
            <a:r>
              <a:rPr lang="en-US" dirty="0" smtClean="0"/>
              <a:t>management undermining efforts </a:t>
            </a:r>
            <a:r>
              <a:rPr lang="en-US" dirty="0"/>
              <a:t>undertaken within some RFMOs to meet and address conservation and management </a:t>
            </a:r>
            <a:r>
              <a:rPr lang="en-US" dirty="0" smtClean="0"/>
              <a:t>challenges</a:t>
            </a:r>
          </a:p>
          <a:p>
            <a:r>
              <a:rPr lang="en-US" dirty="0" smtClean="0"/>
              <a:t>Improving RFMO performance</a:t>
            </a:r>
          </a:p>
          <a:p>
            <a:r>
              <a:rPr lang="en-US" dirty="0"/>
              <a:t>Ensuring effective participation of all stakeholders in </a:t>
            </a:r>
            <a:r>
              <a:rPr lang="en-US" dirty="0" smtClean="0"/>
              <a:t>decision-making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2149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like to acknowledge FAO website 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www.fao.org/fishery/rfb/search/en</a:t>
            </a:r>
            <a:r>
              <a:rPr lang="en-US" u="sng" dirty="0" smtClean="0"/>
              <a:t> </a:t>
            </a:r>
            <a:r>
              <a:rPr lang="en-US" dirty="0" smtClean="0"/>
              <a:t>and other RFMO sites in </a:t>
            </a:r>
            <a:r>
              <a:rPr lang="en-US" dirty="0"/>
              <a:t>the preparation of these </a:t>
            </a:r>
            <a:r>
              <a:rPr lang="en-US" dirty="0" smtClean="0"/>
              <a:t>slides</a:t>
            </a:r>
            <a:endParaRPr lang="en-US" u="sng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6918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9188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Legal Instruments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 smtClean="0"/>
              <a:t>1982 </a:t>
            </a:r>
            <a:r>
              <a:rPr lang="en-GB" dirty="0"/>
              <a:t>United Nations Convention on the Law of the Sea (LOSC</a:t>
            </a:r>
            <a:r>
              <a:rPr lang="en-GB" dirty="0" smtClean="0"/>
              <a:t>) (Article 118 and Article 119)</a:t>
            </a:r>
            <a:endParaRPr lang="en-US" dirty="0"/>
          </a:p>
          <a:p>
            <a:pPr lvl="0"/>
            <a:r>
              <a:rPr lang="en-GB" dirty="0"/>
              <a:t>1993 Agreement to Promote Compliance with International Conservation and Management Measures by Fishing Vessels on the High Seas</a:t>
            </a:r>
            <a:endParaRPr lang="en-US" dirty="0"/>
          </a:p>
          <a:p>
            <a:pPr lvl="0"/>
            <a:r>
              <a:rPr lang="en-GB" dirty="0"/>
              <a:t>1995 United Nations Fish Stocks Agreement (UNFSA)</a:t>
            </a:r>
            <a:endParaRPr lang="en-US" dirty="0"/>
          </a:p>
          <a:p>
            <a:pPr lvl="0"/>
            <a:r>
              <a:rPr lang="en-GB" dirty="0"/>
              <a:t>1995 FAO Code of Conduct for Responsible Fisheries (CCRF)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41678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RFMO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‘Intergovernmental fisheries organizations or </a:t>
            </a:r>
            <a:r>
              <a:rPr lang="en-US" dirty="0" smtClean="0"/>
              <a:t>arrangements that </a:t>
            </a:r>
            <a:r>
              <a:rPr lang="en-US" dirty="0"/>
              <a:t>has the competence to establish fishery conservation and management measures’</a:t>
            </a:r>
            <a:r>
              <a:rPr lang="en-US" b="1" dirty="0"/>
              <a:t> </a:t>
            </a:r>
            <a:r>
              <a:rPr lang="en-US" b="1" dirty="0" smtClean="0"/>
              <a:t>(2001 IPOA-IUU</a:t>
            </a:r>
            <a:r>
              <a:rPr lang="en-US" b="1" dirty="0"/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94215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Key subjects and issues of importance to RFMOs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Management </a:t>
            </a:r>
            <a:r>
              <a:rPr lang="en-GB" dirty="0"/>
              <a:t>of fisheries, the application of the ecosystem approach, the minimization of </a:t>
            </a:r>
            <a:r>
              <a:rPr lang="en-GB" dirty="0" smtClean="0"/>
              <a:t>by-catch </a:t>
            </a:r>
            <a:r>
              <a:rPr lang="en-GB" dirty="0"/>
              <a:t>and IUU fishing, science and research, </a:t>
            </a:r>
            <a:r>
              <a:rPr lang="en-GB" dirty="0" smtClean="0"/>
              <a:t>institutional/organizational </a:t>
            </a:r>
            <a:r>
              <a:rPr lang="en-GB" dirty="0"/>
              <a:t>matters, application of the precautionary approach, and transparency in decision-making </a:t>
            </a:r>
            <a:r>
              <a:rPr lang="en-GB" dirty="0" smtClean="0"/>
              <a:t>processes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46196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Categories of RFMOs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Based on institutional relationship with FAO:</a:t>
            </a:r>
          </a:p>
          <a:p>
            <a:r>
              <a:rPr lang="en-US" dirty="0" smtClean="0"/>
              <a:t>Established </a:t>
            </a:r>
            <a:r>
              <a:rPr lang="en-US" dirty="0"/>
              <a:t>under FAO's Constitution </a:t>
            </a:r>
            <a:endParaRPr lang="en-US" dirty="0" smtClean="0"/>
          </a:p>
          <a:p>
            <a:r>
              <a:rPr lang="en-US" dirty="0"/>
              <a:t>Established outside the FAO framework but with FAO depository </a:t>
            </a:r>
            <a:r>
              <a:rPr lang="en-US" dirty="0" smtClean="0"/>
              <a:t>functions</a:t>
            </a:r>
          </a:p>
          <a:p>
            <a:r>
              <a:rPr lang="en-US" dirty="0"/>
              <a:t>Established outside FAO's framework </a:t>
            </a:r>
          </a:p>
        </p:txBody>
      </p:sp>
    </p:spTree>
    <p:extLst>
      <p:ext uri="{BB962C8B-B14F-4D97-AF65-F5344CB8AC3E}">
        <p14:creationId xmlns:p14="http://schemas.microsoft.com/office/powerpoint/2010/main" xmlns="" val="3991475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Established under FAO's Constitution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established under </a:t>
            </a:r>
            <a:r>
              <a:rPr lang="en-US" dirty="0"/>
              <a:t>Article </a:t>
            </a:r>
            <a:r>
              <a:rPr lang="en-US" dirty="0" smtClean="0"/>
              <a:t>XIV of the FAO Constitution</a:t>
            </a:r>
            <a:endParaRPr lang="en-US" dirty="0"/>
          </a:p>
          <a:p>
            <a:r>
              <a:rPr lang="en-US" dirty="0" smtClean="0"/>
              <a:t>Article </a:t>
            </a:r>
            <a:r>
              <a:rPr lang="en-US" dirty="0"/>
              <a:t>XIV bodies (General Fisheries Commission for the Mediterranean (GFCM</a:t>
            </a:r>
            <a:r>
              <a:rPr lang="en-US" dirty="0" smtClean="0"/>
              <a:t>), Indian Ocean Tuna Commission (IOTC</a:t>
            </a:r>
            <a:r>
              <a:rPr lang="en-US" dirty="0"/>
              <a:t>), Regional Commission for Fisheries (RECOFI) and Central Asian and Caucasus Regional Fisheries and Aquaculture Commission (</a:t>
            </a:r>
            <a:r>
              <a:rPr lang="en-US" dirty="0" err="1"/>
              <a:t>CACFish</a:t>
            </a:r>
            <a:r>
              <a:rPr lang="en-US" dirty="0" smtClean="0"/>
              <a:t>) are generally autonomous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37017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0010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Established outside FAO but with</a:t>
            </a:r>
            <a:br>
              <a:rPr lang="en-US" dirty="0" smtClean="0"/>
            </a:br>
            <a:r>
              <a:rPr lang="en-US" dirty="0" smtClean="0"/>
              <a:t>FAO depository functions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77200" cy="4876800"/>
          </a:xfrm>
        </p:spPr>
        <p:txBody>
          <a:bodyPr/>
          <a:lstStyle/>
          <a:p>
            <a:r>
              <a:rPr lang="en-US" dirty="0"/>
              <a:t>the Director-General of FAO exercises depositary functions for organizations such as </a:t>
            </a:r>
            <a:r>
              <a:rPr lang="en-GB" dirty="0"/>
              <a:t>International Commission for the Conservation of Atlantic Tunas (ICCAT)</a:t>
            </a:r>
            <a:r>
              <a:rPr lang="en-US" dirty="0" smtClean="0"/>
              <a:t>, </a:t>
            </a:r>
            <a:r>
              <a:rPr lang="en-GB" dirty="0"/>
              <a:t>Lake Victoria Fisheries Organization (LVFO)</a:t>
            </a:r>
            <a:r>
              <a:rPr lang="en-US" dirty="0"/>
              <a:t>, </a:t>
            </a:r>
            <a:r>
              <a:rPr lang="en-US" dirty="0" smtClean="0"/>
              <a:t>South East Atlantic Fisheries Organization (SEAFO) </a:t>
            </a:r>
            <a:r>
              <a:rPr lang="en-US" dirty="0"/>
              <a:t>and </a:t>
            </a:r>
            <a:r>
              <a:rPr lang="en-US" dirty="0" smtClean="0"/>
              <a:t>South Indian Ocean Fisheries Agreement (SIOFA)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6407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Established outside FAO's framework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GB" dirty="0" smtClean="0"/>
              <a:t>Commission </a:t>
            </a:r>
            <a:r>
              <a:rPr lang="en-GB" dirty="0"/>
              <a:t>for the Conservation of Antarctic Marine Living Resources (CCAMLR</a:t>
            </a:r>
            <a:r>
              <a:rPr lang="en-GB" dirty="0" smtClean="0"/>
              <a:t>)</a:t>
            </a:r>
            <a:r>
              <a:rPr lang="en-US" dirty="0"/>
              <a:t>, Commission for the Conservation of Southern Bluefin Tuna (</a:t>
            </a:r>
            <a:r>
              <a:rPr lang="en-US" dirty="0" smtClean="0"/>
              <a:t>CCSBT)</a:t>
            </a:r>
            <a:r>
              <a:rPr lang="en-US" dirty="0"/>
              <a:t>, Northwest Atlantic Fisheries Organization (</a:t>
            </a:r>
            <a:r>
              <a:rPr lang="en-US" dirty="0" smtClean="0"/>
              <a:t>NAFO)</a:t>
            </a:r>
            <a:r>
              <a:rPr lang="en-US" dirty="0"/>
              <a:t>, North East Atlantic Fisheries Commission (</a:t>
            </a:r>
            <a:r>
              <a:rPr lang="en-US" dirty="0" smtClean="0"/>
              <a:t>NEAFC)</a:t>
            </a:r>
            <a:r>
              <a:rPr lang="en-US" dirty="0"/>
              <a:t>, Western Central Pacific Fisheries </a:t>
            </a:r>
            <a:r>
              <a:rPr lang="en-US" dirty="0" smtClean="0"/>
              <a:t>Commission (WCPFC), Inter-American </a:t>
            </a:r>
            <a:r>
              <a:rPr lang="en-US" dirty="0"/>
              <a:t>Tropical Tuna Commission (</a:t>
            </a:r>
            <a:r>
              <a:rPr lang="en-US" dirty="0" smtClean="0"/>
              <a:t>IATTC), and others such as </a:t>
            </a:r>
            <a:r>
              <a:rPr lang="en-US" dirty="0"/>
              <a:t>International Pacific Halibut Commission (IPHC</a:t>
            </a:r>
            <a:r>
              <a:rPr lang="en-US" dirty="0" smtClean="0"/>
              <a:t>), </a:t>
            </a:r>
            <a:r>
              <a:rPr lang="en-US" dirty="0"/>
              <a:t>International Whaling Commission (IWC</a:t>
            </a:r>
            <a:r>
              <a:rPr lang="en-US" dirty="0" smtClean="0"/>
              <a:t>), </a:t>
            </a:r>
            <a:r>
              <a:rPr lang="en-US" dirty="0"/>
              <a:t>North Atlantic Salmon Conservation Organization (NASCO</a:t>
            </a:r>
            <a:r>
              <a:rPr lang="en-US" dirty="0" smtClean="0"/>
              <a:t>), North Pacific </a:t>
            </a:r>
            <a:r>
              <a:rPr lang="en-US" dirty="0" err="1" smtClean="0"/>
              <a:t>Anadromous</a:t>
            </a:r>
            <a:r>
              <a:rPr lang="en-US" dirty="0" smtClean="0"/>
              <a:t> Fish Commission (NPAFC), </a:t>
            </a:r>
            <a:r>
              <a:rPr lang="en-US" dirty="0"/>
              <a:t>Convention on the Conservation and Management of Pollock Resources in the Central Bering Sea (CCBSP</a:t>
            </a:r>
            <a:r>
              <a:rPr lang="en-US" dirty="0" smtClean="0"/>
              <a:t>), and </a:t>
            </a:r>
            <a:r>
              <a:rPr lang="en-US" dirty="0"/>
              <a:t>South Pacific Regional Fisheries Management Organization (SPRFMO)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6556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20 RFMOs, of which four are under FAO (Article XIV)</a:t>
            </a:r>
          </a:p>
          <a:p>
            <a:r>
              <a:rPr lang="en-US" dirty="0" smtClean="0"/>
              <a:t>One is under the UN Charter: </a:t>
            </a:r>
            <a:r>
              <a:rPr lang="en-GB" dirty="0"/>
              <a:t>Lake Victoria Fisheries Organization (LVFO)</a:t>
            </a:r>
            <a:endParaRPr lang="en-US" dirty="0" smtClean="0"/>
          </a:p>
          <a:p>
            <a:r>
              <a:rPr lang="en-US" dirty="0" smtClean="0"/>
              <a:t>Two exclusively for inland waters, </a:t>
            </a:r>
            <a:r>
              <a:rPr lang="en-GB" dirty="0"/>
              <a:t>Lake Victoria Fisheries Organization (LVFO</a:t>
            </a:r>
            <a:r>
              <a:rPr lang="en-GB" dirty="0" smtClean="0"/>
              <a:t>) </a:t>
            </a:r>
            <a:r>
              <a:rPr lang="en-US" dirty="0"/>
              <a:t>and Central Asian and Caucasus Regional Fisheries and Aquaculture Commission (</a:t>
            </a:r>
            <a:r>
              <a:rPr lang="en-US" dirty="0" err="1"/>
              <a:t>CACFish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One exclusively for marine waters under national jurisdiction-Regional </a:t>
            </a:r>
            <a:r>
              <a:rPr lang="en-US" dirty="0"/>
              <a:t>Commission for Fisheries (RECOFI)</a:t>
            </a:r>
          </a:p>
          <a:p>
            <a:r>
              <a:rPr lang="en-US" dirty="0"/>
              <a:t>S</a:t>
            </a:r>
            <a:r>
              <a:rPr lang="en-US" dirty="0" smtClean="0"/>
              <a:t>ix exclusively for the high seas: NAFO, North Pacific </a:t>
            </a:r>
            <a:r>
              <a:rPr lang="en-US" dirty="0" err="1" smtClean="0"/>
              <a:t>Anadromous</a:t>
            </a:r>
            <a:r>
              <a:rPr lang="en-US" dirty="0" smtClean="0"/>
              <a:t> Fish Commission (NPAFC), Convention on the Conservation and Management of Pollock Resources in the Central Bering Sea (CCBSP), SEAFO,  SIOFA, and South Pacific Regional Fisheries Management Organization (SPRFMO)</a:t>
            </a:r>
          </a:p>
          <a:p>
            <a:r>
              <a:rPr lang="en-US" dirty="0" smtClean="0"/>
              <a:t>11 for national waters and the high seas (of which one focusing exclusively on whales-IWC)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110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971</Words>
  <Application>Microsoft Office PowerPoint</Application>
  <PresentationFormat>On-screen Show (4:3)</PresentationFormat>
  <Paragraphs>62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Global Legal Instruments and Regional Fisheries Management Organizations</vt:lpstr>
      <vt:lpstr>Global Legal Instruments</vt:lpstr>
      <vt:lpstr>Definition of RFMO</vt:lpstr>
      <vt:lpstr>Key subjects and issues of importance to RFMOs</vt:lpstr>
      <vt:lpstr>Three Categories of RFMOs</vt:lpstr>
      <vt:lpstr>Established under FAO's Constitution</vt:lpstr>
      <vt:lpstr> Established outside FAO but with FAO depository functions </vt:lpstr>
      <vt:lpstr>Established outside FAO's framework </vt:lpstr>
      <vt:lpstr>RFMOs</vt:lpstr>
      <vt:lpstr>RFMOs Performing Allocation</vt:lpstr>
      <vt:lpstr>RFMOs and IUU Fishing</vt:lpstr>
      <vt:lpstr>RFMOs and small-scale fisheries</vt:lpstr>
      <vt:lpstr>RFMOs and Aquaculture</vt:lpstr>
      <vt:lpstr>RFMOs and Developing Countries</vt:lpstr>
      <vt:lpstr>RFMOs and Women in fisheries</vt:lpstr>
      <vt:lpstr>RFMO Success Stories</vt:lpstr>
      <vt:lpstr>Challenges ahead for RFMOs</vt:lpstr>
      <vt:lpstr>Acknowledgement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Legal Instruments and Regional Fisheries Management Organizations</dc:title>
  <dc:creator>SEBASTIAN</dc:creator>
  <cp:lastModifiedBy>admin</cp:lastModifiedBy>
  <cp:revision>35</cp:revision>
  <dcterms:created xsi:type="dcterms:W3CDTF">2013-11-20T05:33:40Z</dcterms:created>
  <dcterms:modified xsi:type="dcterms:W3CDTF">2013-11-21T15:18:06Z</dcterms:modified>
</cp:coreProperties>
</file>